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5486400"/>
  <p:notesSz cx="6858000" cy="9144000"/>
  <p:defaultTextStyle>
    <a:defPPr>
      <a:defRPr lang="en-US"/>
    </a:defPPr>
    <a:lvl1pPr marL="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/>
    <p:restoredTop sz="94648"/>
  </p:normalViewPr>
  <p:slideViewPr>
    <p:cSldViewPr snapToGrid="0" snapToObjects="1" showGuides="1">
      <p:cViewPr varScale="1">
        <p:scale>
          <a:sx n="138" d="100"/>
          <a:sy n="138" d="100"/>
        </p:scale>
        <p:origin x="200" y="320"/>
      </p:cViewPr>
      <p:guideLst>
        <p:guide orient="horz" pos="1728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7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6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5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E6A5FFC-C14F-5847-8EBF-C32F59B4340B}"/>
              </a:ext>
            </a:extLst>
          </p:cNvPr>
          <p:cNvSpPr/>
          <p:nvPr/>
        </p:nvSpPr>
        <p:spPr>
          <a:xfrm>
            <a:off x="1654467" y="383190"/>
            <a:ext cx="4757738" cy="4757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18279-323E-094C-8CDB-78AF8EC7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49" y="2140919"/>
            <a:ext cx="2657901" cy="1242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C6C57-DF2C-694D-BFA8-802F413C9E04}"/>
              </a:ext>
            </a:extLst>
          </p:cNvPr>
          <p:cNvSpPr txBox="1"/>
          <p:nvPr/>
        </p:nvSpPr>
        <p:spPr>
          <a:xfrm>
            <a:off x="160575" y="1796638"/>
            <a:ext cx="1298368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b="1" dirty="0"/>
              <a:t>list of taxon </a:t>
            </a:r>
          </a:p>
          <a:p>
            <a:pPr algn="ctr"/>
            <a:r>
              <a:rPr lang="en-US" b="1"/>
              <a:t>names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4E8CF-ABEA-794D-BDDD-23E6E7D02505}"/>
              </a:ext>
            </a:extLst>
          </p:cNvPr>
          <p:cNvSpPr txBox="1"/>
          <p:nvPr/>
        </p:nvSpPr>
        <p:spPr>
          <a:xfrm>
            <a:off x="-25565" y="3034881"/>
            <a:ext cx="1670649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with </a:t>
            </a:r>
            <a:r>
              <a:rPr lang="en-US" b="1" dirty="0"/>
              <a:t>taxon </a:t>
            </a:r>
          </a:p>
          <a:p>
            <a:pPr algn="ctr"/>
            <a:r>
              <a:rPr lang="en-US" b="1" dirty="0"/>
              <a:t>names as tip labels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F329E-C9AF-8041-B7FB-700AEF589F1A}"/>
              </a:ext>
            </a:extLst>
          </p:cNvPr>
          <p:cNvSpPr txBox="1"/>
          <p:nvPr/>
        </p:nvSpPr>
        <p:spPr>
          <a:xfrm>
            <a:off x="4677768" y="22666"/>
            <a:ext cx="5295809" cy="122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Source data (peer reviewed and curated)</a:t>
            </a:r>
          </a:p>
          <a:p>
            <a:pPr marL="688975" indent="-109538">
              <a:buFont typeface="Arial" panose="020B0604020202020204" pitchFamily="34" charset="0"/>
              <a:buChar char="•"/>
            </a:pPr>
            <a:r>
              <a:rPr lang="en-US" dirty="0"/>
              <a:t>All source chronograms (trimmed)</a:t>
            </a:r>
          </a:p>
          <a:p>
            <a:pPr marL="1149350" lvl="1" indent="-109538">
              <a:buFont typeface="Arial" panose="020B0604020202020204" pitchFamily="34" charset="0"/>
              <a:buChar char="•"/>
            </a:pPr>
            <a:r>
              <a:rPr lang="en-US" dirty="0"/>
              <a:t>Citations</a:t>
            </a:r>
          </a:p>
          <a:p>
            <a:pPr marL="1382713" lvl="2" indent="-100013">
              <a:buFont typeface="Arial" panose="020B0604020202020204" pitchFamily="34" charset="0"/>
              <a:buChar char="•"/>
            </a:pPr>
            <a:r>
              <a:rPr lang="en-US" dirty="0"/>
              <a:t>A single summary tree of source chronograms</a:t>
            </a:r>
          </a:p>
          <a:p>
            <a:pPr marL="1600200" lvl="3" indent="-128588">
              <a:buFont typeface="Arial" panose="020B0604020202020204" pitchFamily="34" charset="0"/>
              <a:buChar char="•"/>
            </a:pPr>
            <a:r>
              <a:rPr lang="en-US" dirty="0"/>
              <a:t>A summary of successful hits per input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BD784-A17F-474F-8D46-AF9231A07432}"/>
              </a:ext>
            </a:extLst>
          </p:cNvPr>
          <p:cNvSpPr txBox="1"/>
          <p:nvPr/>
        </p:nvSpPr>
        <p:spPr>
          <a:xfrm>
            <a:off x="6412205" y="2023397"/>
            <a:ext cx="4631178" cy="122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Original data</a:t>
            </a:r>
          </a:p>
          <a:p>
            <a:pPr marL="295275" indent="-112713">
              <a:buFont typeface="Arial" panose="020B0604020202020204" pitchFamily="34" charset="0"/>
              <a:buChar char="•"/>
            </a:pPr>
            <a:r>
              <a:rPr lang="en-US" dirty="0"/>
              <a:t>A single chronogram calibrated with all </a:t>
            </a:r>
            <a:r>
              <a:rPr lang="en-US" dirty="0" err="1"/>
              <a:t>congruified</a:t>
            </a:r>
            <a:r>
              <a:rPr lang="en-US" dirty="0"/>
              <a:t> source data</a:t>
            </a:r>
          </a:p>
          <a:p>
            <a:pPr marL="295275" indent="-112713">
              <a:buFont typeface="Arial" panose="020B0604020202020204" pitchFamily="34" charset="0"/>
              <a:buChar char="•"/>
            </a:pPr>
            <a:r>
              <a:rPr lang="en-US" dirty="0"/>
              <a:t>A chronogram calibrated with data from each source chronogram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AF42C-0DCA-914A-88D4-FE1D9576F59F}"/>
              </a:ext>
            </a:extLst>
          </p:cNvPr>
          <p:cNvCxnSpPr>
            <a:cxnSpLocks/>
          </p:cNvCxnSpPr>
          <p:nvPr/>
        </p:nvCxnSpPr>
        <p:spPr>
          <a:xfrm flipH="1">
            <a:off x="1717002" y="2974474"/>
            <a:ext cx="527331" cy="37555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E75C3-7979-6547-BDE6-60D202C32777}"/>
              </a:ext>
            </a:extLst>
          </p:cNvPr>
          <p:cNvCxnSpPr>
            <a:cxnSpLocks/>
          </p:cNvCxnSpPr>
          <p:nvPr/>
        </p:nvCxnSpPr>
        <p:spPr>
          <a:xfrm flipH="1" flipV="1">
            <a:off x="1748332" y="2073949"/>
            <a:ext cx="527330" cy="29371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456482-9E8B-7E4E-80B9-5DB8323F4ACE}"/>
              </a:ext>
            </a:extLst>
          </p:cNvPr>
          <p:cNvCxnSpPr>
            <a:cxnSpLocks/>
          </p:cNvCxnSpPr>
          <p:nvPr/>
        </p:nvCxnSpPr>
        <p:spPr>
          <a:xfrm flipH="1">
            <a:off x="5364021" y="2734163"/>
            <a:ext cx="10481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8CE400-C595-DE45-AC65-FEC8047BC5B7}"/>
              </a:ext>
            </a:extLst>
          </p:cNvPr>
          <p:cNvCxnSpPr>
            <a:cxnSpLocks/>
          </p:cNvCxnSpPr>
          <p:nvPr/>
        </p:nvCxnSpPr>
        <p:spPr>
          <a:xfrm rot="2160000" flipH="1">
            <a:off x="4585471" y="4232160"/>
            <a:ext cx="10481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  <a:scene3d>
            <a:camera prst="orthographicFront">
              <a:rot lat="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4207A-3572-C947-9E9B-BBB3F68AFFAC}"/>
              </a:ext>
            </a:extLst>
          </p:cNvPr>
          <p:cNvCxnSpPr>
            <a:cxnSpLocks/>
          </p:cNvCxnSpPr>
          <p:nvPr/>
        </p:nvCxnSpPr>
        <p:spPr>
          <a:xfrm rot="18000000" flipH="1">
            <a:off x="4155977" y="1041649"/>
            <a:ext cx="10481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  <a:scene3d>
            <a:camera prst="orthographicFront">
              <a:rot lat="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0A86EBF-DBD2-884E-8F49-A280FA94B4E2}"/>
              </a:ext>
            </a:extLst>
          </p:cNvPr>
          <p:cNvSpPr>
            <a:spLocks noChangeAspect="1"/>
          </p:cNvSpPr>
          <p:nvPr/>
        </p:nvSpPr>
        <p:spPr>
          <a:xfrm>
            <a:off x="2203098" y="1276159"/>
            <a:ext cx="2971800" cy="297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28C77-C142-4D49-BD86-7BE80BE7A3D2}"/>
              </a:ext>
            </a:extLst>
          </p:cNvPr>
          <p:cNvSpPr txBox="1"/>
          <p:nvPr/>
        </p:nvSpPr>
        <p:spPr>
          <a:xfrm>
            <a:off x="5638900" y="4024128"/>
            <a:ext cx="4631178" cy="122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Simulated data of missing-from-source taxa</a:t>
            </a:r>
          </a:p>
          <a:p>
            <a:pPr marL="514350" indent="-119063">
              <a:buFont typeface="Arial" panose="020B0604020202020204" pitchFamily="34" charset="0"/>
              <a:buChar char="•"/>
            </a:pPr>
            <a:r>
              <a:rPr lang="en-US" dirty="0"/>
              <a:t>All source chronograms with simulated tips and</a:t>
            </a:r>
          </a:p>
          <a:p>
            <a:pPr marL="293688"/>
            <a:r>
              <a:rPr lang="en-US" dirty="0"/>
              <a:t>ages of divergence of missing-from-source taxa 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/>
              <a:t>A summary tree of source chronograms with simulated tips and ages of missing-from-source taxa</a:t>
            </a:r>
          </a:p>
        </p:txBody>
      </p:sp>
    </p:spTree>
    <p:extLst>
      <p:ext uri="{BB962C8B-B14F-4D97-AF65-F5344CB8AC3E}">
        <p14:creationId xmlns:p14="http://schemas.microsoft.com/office/powerpoint/2010/main" val="37225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98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9</cp:revision>
  <cp:lastPrinted>2019-01-20T05:30:12Z</cp:lastPrinted>
  <dcterms:created xsi:type="dcterms:W3CDTF">2019-01-20T03:39:42Z</dcterms:created>
  <dcterms:modified xsi:type="dcterms:W3CDTF">2019-01-20T18:03:57Z</dcterms:modified>
</cp:coreProperties>
</file>