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6" r:id="rId1"/>
  </p:sldMasterIdLst>
  <p:sldIdLst>
    <p:sldId id="261" r:id="rId2"/>
  </p:sldIdLst>
  <p:sldSz cx="15179675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02819C"/>
    <a:srgbClr val="EDEDED"/>
    <a:srgbClr val="558997"/>
    <a:srgbClr val="498285"/>
    <a:srgbClr val="D0CECD"/>
    <a:srgbClr val="FF7D18"/>
    <a:srgbClr val="ED8517"/>
    <a:srgbClr val="301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47"/>
    <p:restoredTop sz="96341"/>
  </p:normalViewPr>
  <p:slideViewPr>
    <p:cSldViewPr snapToGrid="0" snapToObjects="1">
      <p:cViewPr varScale="1">
        <p:scale>
          <a:sx n="78" d="100"/>
          <a:sy n="78" d="100"/>
        </p:scale>
        <p:origin x="1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476" y="1795781"/>
            <a:ext cx="12902724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460" y="5763261"/>
            <a:ext cx="11384756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6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2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62956" y="584200"/>
            <a:ext cx="3273117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4" y="584200"/>
            <a:ext cx="9629606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6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697" y="2735583"/>
            <a:ext cx="1309247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5697" y="7343143"/>
            <a:ext cx="1309247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6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3603" y="2921000"/>
            <a:ext cx="6451362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4710" y="2921000"/>
            <a:ext cx="6451362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584202"/>
            <a:ext cx="1309247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581" y="2689861"/>
            <a:ext cx="6421713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5581" y="4008120"/>
            <a:ext cx="6421713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4711" y="2689861"/>
            <a:ext cx="6453339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4711" y="4008120"/>
            <a:ext cx="6453339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9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0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731520"/>
            <a:ext cx="489584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3339" y="1579882"/>
            <a:ext cx="768471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580" y="3291840"/>
            <a:ext cx="489584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4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731520"/>
            <a:ext cx="489584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53339" y="1579882"/>
            <a:ext cx="768471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580" y="3291840"/>
            <a:ext cx="489584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0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603" y="584202"/>
            <a:ext cx="1309247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603" y="2921000"/>
            <a:ext cx="1309247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3603" y="10170162"/>
            <a:ext cx="3415427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8268" y="10170162"/>
            <a:ext cx="51231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0645" y="10170162"/>
            <a:ext cx="3415427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0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2.svg"/><Relationship Id="rId21" Type="http://schemas.openxmlformats.org/officeDocument/2006/relationships/image" Target="../media/image19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image" Target="../media/image1.png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emf"/><Relationship Id="rId5" Type="http://schemas.openxmlformats.org/officeDocument/2006/relationships/image" Target="../media/image4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ight Arrow 89">
            <a:extLst>
              <a:ext uri="{FF2B5EF4-FFF2-40B4-BE49-F238E27FC236}">
                <a16:creationId xmlns:a16="http://schemas.microsoft.com/office/drawing/2014/main" id="{556A4199-26AC-19B3-E8CE-20861E145249}"/>
              </a:ext>
            </a:extLst>
          </p:cNvPr>
          <p:cNvSpPr/>
          <p:nvPr/>
        </p:nvSpPr>
        <p:spPr>
          <a:xfrm flipV="1">
            <a:off x="9944124" y="4134706"/>
            <a:ext cx="560101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2A2AF8B1-7DA5-C943-029C-D22619227257}"/>
              </a:ext>
            </a:extLst>
          </p:cNvPr>
          <p:cNvSpPr/>
          <p:nvPr/>
        </p:nvSpPr>
        <p:spPr>
          <a:xfrm>
            <a:off x="10544788" y="54469"/>
            <a:ext cx="4481690" cy="846753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AB3FB9AD-867F-27B9-C67F-92AE0A5F49CB}"/>
              </a:ext>
            </a:extLst>
          </p:cNvPr>
          <p:cNvSpPr/>
          <p:nvPr/>
        </p:nvSpPr>
        <p:spPr>
          <a:xfrm>
            <a:off x="10544788" y="62728"/>
            <a:ext cx="4481690" cy="41405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A4287F9-0AE0-D567-E251-A5E4F3B94C2A}"/>
              </a:ext>
            </a:extLst>
          </p:cNvPr>
          <p:cNvSpPr txBox="1"/>
          <p:nvPr/>
        </p:nvSpPr>
        <p:spPr>
          <a:xfrm>
            <a:off x="10515326" y="50593"/>
            <a:ext cx="4433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3. Summarizing </a:t>
            </a:r>
            <a:r>
              <a:rPr lang="en-US" sz="2000" b="1" dirty="0" err="1"/>
              <a:t>DateLife’s</a:t>
            </a:r>
            <a:r>
              <a:rPr lang="en-US" sz="2000" b="1" dirty="0"/>
              <a:t> search results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374C6063-860D-F012-B46D-FDB3E3BD7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960" y="6615436"/>
            <a:ext cx="4555374" cy="414124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4FCA575-E1C5-8C4D-B1D6-2FFBC24C5AB6}"/>
              </a:ext>
            </a:extLst>
          </p:cNvPr>
          <p:cNvGrpSpPr/>
          <p:nvPr/>
        </p:nvGrpSpPr>
        <p:grpSpPr>
          <a:xfrm>
            <a:off x="13190097" y="946824"/>
            <a:ext cx="1737083" cy="1037251"/>
            <a:chOff x="8180912" y="11275546"/>
            <a:chExt cx="2375842" cy="141866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6733C3A-6073-074C-855E-12BAA4E4B6F0}"/>
                </a:ext>
              </a:extLst>
            </p:cNvPr>
            <p:cNvSpPr/>
            <p:nvPr/>
          </p:nvSpPr>
          <p:spPr>
            <a:xfrm>
              <a:off x="8180912" y="11275546"/>
              <a:ext cx="2375842" cy="1418668"/>
            </a:xfrm>
            <a:prstGeom prst="ellipse">
              <a:avLst/>
            </a:prstGeom>
            <a:solidFill>
              <a:srgbClr val="02819C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168BD8B-D308-A64A-BC8A-C83318927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27315" y="11563610"/>
              <a:ext cx="1705767" cy="815394"/>
            </a:xfrm>
            <a:prstGeom prst="rect">
              <a:avLst/>
            </a:prstGeom>
          </p:spPr>
        </p:pic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EB7E5FA8-FC3F-A841-A7A5-691B0FBFB1AF}"/>
              </a:ext>
            </a:extLst>
          </p:cNvPr>
          <p:cNvSpPr txBox="1"/>
          <p:nvPr/>
        </p:nvSpPr>
        <p:spPr>
          <a:xfrm>
            <a:off x="10446836" y="559510"/>
            <a:ext cx="298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3a) Choose a </a:t>
            </a:r>
            <a:r>
              <a:rPr lang="en-US" b="1" dirty="0"/>
              <a:t>tree topology. 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C34DE3F3-9297-EA41-A318-75D27C90CE93}"/>
              </a:ext>
            </a:extLst>
          </p:cNvPr>
          <p:cNvSpPr/>
          <p:nvPr/>
        </p:nvSpPr>
        <p:spPr>
          <a:xfrm rot="10800000" flipV="1">
            <a:off x="5117335" y="6135361"/>
            <a:ext cx="958778" cy="3899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935E882-84C9-6D44-A54C-7F063C054409}"/>
              </a:ext>
            </a:extLst>
          </p:cNvPr>
          <p:cNvSpPr/>
          <p:nvPr/>
        </p:nvSpPr>
        <p:spPr>
          <a:xfrm>
            <a:off x="106198" y="5823332"/>
            <a:ext cx="14920279" cy="5120851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6F2CD55-8D0E-F8B0-30E0-673FAA318109}"/>
              </a:ext>
            </a:extLst>
          </p:cNvPr>
          <p:cNvSpPr/>
          <p:nvPr/>
        </p:nvSpPr>
        <p:spPr>
          <a:xfrm>
            <a:off x="9985435" y="5844722"/>
            <a:ext cx="5029200" cy="3606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B6C6CA4-4478-17A9-C455-BF06302D97BB}"/>
              </a:ext>
            </a:extLst>
          </p:cNvPr>
          <p:cNvSpPr/>
          <p:nvPr/>
        </p:nvSpPr>
        <p:spPr>
          <a:xfrm>
            <a:off x="10565187" y="5579183"/>
            <a:ext cx="4434840" cy="964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1C9DBF-BD1D-C545-B352-FA0901555B94}"/>
              </a:ext>
            </a:extLst>
          </p:cNvPr>
          <p:cNvGrpSpPr/>
          <p:nvPr/>
        </p:nvGrpSpPr>
        <p:grpSpPr>
          <a:xfrm>
            <a:off x="12202855" y="1691310"/>
            <a:ext cx="1240513" cy="1220852"/>
            <a:chOff x="10386505" y="7974231"/>
            <a:chExt cx="1706127" cy="167908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36CEC5-3584-7F4C-BE47-0C85E5C1408C}"/>
                </a:ext>
              </a:extLst>
            </p:cNvPr>
            <p:cNvSpPr/>
            <p:nvPr/>
          </p:nvSpPr>
          <p:spPr>
            <a:xfrm>
              <a:off x="10386505" y="7974231"/>
              <a:ext cx="1706127" cy="1679086"/>
            </a:xfrm>
            <a:prstGeom prst="ellipse">
              <a:avLst/>
            </a:prstGeom>
            <a:solidFill>
              <a:srgbClr val="558997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BOLD: Barcode of Life Data Systems | Centre for Biodiversity Genomics">
              <a:extLst>
                <a:ext uri="{FF2B5EF4-FFF2-40B4-BE49-F238E27FC236}">
                  <a16:creationId xmlns:a16="http://schemas.microsoft.com/office/drawing/2014/main" id="{D950FC1E-FA59-844B-9413-CCF31982C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4348" y="8425714"/>
              <a:ext cx="1272973" cy="779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6F95A62-866B-C24C-B4E0-50FC4FECBC1D}"/>
              </a:ext>
            </a:extLst>
          </p:cNvPr>
          <p:cNvGrpSpPr/>
          <p:nvPr/>
        </p:nvGrpSpPr>
        <p:grpSpPr>
          <a:xfrm>
            <a:off x="10649126" y="2287543"/>
            <a:ext cx="1362974" cy="1227483"/>
            <a:chOff x="11668312" y="9142886"/>
            <a:chExt cx="1481924" cy="1334609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F7930CD-1F57-0947-9365-138AFB477A79}"/>
                </a:ext>
              </a:extLst>
            </p:cNvPr>
            <p:cNvSpPr/>
            <p:nvPr/>
          </p:nvSpPr>
          <p:spPr>
            <a:xfrm>
              <a:off x="11668312" y="9142886"/>
              <a:ext cx="1481924" cy="133460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4F41CD-F392-D049-AD0A-CB2D4915B896}"/>
                </a:ext>
              </a:extLst>
            </p:cNvPr>
            <p:cNvSpPr txBox="1"/>
            <p:nvPr/>
          </p:nvSpPr>
          <p:spPr>
            <a:xfrm>
              <a:off x="11676482" y="9319770"/>
              <a:ext cx="1450785" cy="1003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A tree from the</a:t>
              </a:r>
            </a:p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literature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2A34E4B-B77C-5C42-BAAE-DB44B2B6FC0A}"/>
              </a:ext>
            </a:extLst>
          </p:cNvPr>
          <p:cNvGrpSpPr/>
          <p:nvPr/>
        </p:nvGrpSpPr>
        <p:grpSpPr>
          <a:xfrm>
            <a:off x="13775329" y="2086401"/>
            <a:ext cx="1148104" cy="898320"/>
            <a:chOff x="12975475" y="4116437"/>
            <a:chExt cx="1148104" cy="89832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77AD2B0-1874-EB46-9A2C-3CF79F37C782}"/>
                </a:ext>
              </a:extLst>
            </p:cNvPr>
            <p:cNvSpPr/>
            <p:nvPr/>
          </p:nvSpPr>
          <p:spPr>
            <a:xfrm>
              <a:off x="12975475" y="4116437"/>
              <a:ext cx="1138645" cy="898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6D0ADA-387F-C74B-A526-5A6296395A2D}"/>
                </a:ext>
              </a:extLst>
            </p:cNvPr>
            <p:cNvSpPr txBox="1"/>
            <p:nvPr/>
          </p:nvSpPr>
          <p:spPr>
            <a:xfrm>
              <a:off x="12984934" y="4260972"/>
              <a:ext cx="11386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Your own </a:t>
              </a:r>
            </a:p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tree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B72784-9867-F741-8D87-519E6AF1F296}"/>
              </a:ext>
            </a:extLst>
          </p:cNvPr>
          <p:cNvGrpSpPr/>
          <p:nvPr/>
        </p:nvGrpSpPr>
        <p:grpSpPr>
          <a:xfrm>
            <a:off x="10885109" y="951248"/>
            <a:ext cx="1362974" cy="1227483"/>
            <a:chOff x="11668314" y="9142886"/>
            <a:chExt cx="1481924" cy="1334609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39EAC04-6D04-5845-8FCB-20593C4CDDE0}"/>
                </a:ext>
              </a:extLst>
            </p:cNvPr>
            <p:cNvSpPr/>
            <p:nvPr/>
          </p:nvSpPr>
          <p:spPr>
            <a:xfrm>
              <a:off x="11668314" y="9142886"/>
              <a:ext cx="1481924" cy="1334609"/>
            </a:xfrm>
            <a:prstGeom prst="ellipse">
              <a:avLst/>
            </a:prstGeom>
            <a:solidFill>
              <a:srgbClr val="D883FF">
                <a:alpha val="6619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07B33C0-D9A9-5248-9F87-0D0B4DFF5C8F}"/>
                </a:ext>
              </a:extLst>
            </p:cNvPr>
            <p:cNvSpPr txBox="1"/>
            <p:nvPr/>
          </p:nvSpPr>
          <p:spPr>
            <a:xfrm>
              <a:off x="11676482" y="9319770"/>
              <a:ext cx="1450785" cy="1003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The largest source chronogram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AAEB256A-7CF9-C7BC-9B0F-8EBBC5A23783}"/>
              </a:ext>
            </a:extLst>
          </p:cNvPr>
          <p:cNvSpPr/>
          <p:nvPr/>
        </p:nvSpPr>
        <p:spPr>
          <a:xfrm rot="10800000" flipV="1">
            <a:off x="9361653" y="6188757"/>
            <a:ext cx="958778" cy="3899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FB375C-FAAC-5148-249D-C5047BBB91F8}"/>
              </a:ext>
            </a:extLst>
          </p:cNvPr>
          <p:cNvSpPr txBox="1"/>
          <p:nvPr/>
        </p:nvSpPr>
        <p:spPr>
          <a:xfrm>
            <a:off x="729540" y="5987790"/>
            <a:ext cx="4345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3d) Use ages of congruent nodes </a:t>
            </a:r>
          </a:p>
          <a:p>
            <a:pPr algn="ctr"/>
            <a:r>
              <a:rPr lang="en-US" dirty="0"/>
              <a:t>to </a:t>
            </a:r>
            <a:r>
              <a:rPr lang="en-US" b="1" dirty="0"/>
              <a:t>date a tree topology.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B8A856A0-110E-A192-E90E-57A8AFDFEA0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525" t="19407" r="15367" b="21866"/>
          <a:stretch/>
        </p:blipFill>
        <p:spPr>
          <a:xfrm>
            <a:off x="10441198" y="6878554"/>
            <a:ext cx="4555373" cy="3815834"/>
          </a:xfrm>
          <a:prstGeom prst="round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2B0B9E8C-C3F8-01D3-C4A6-B99F16C4BC20}"/>
              </a:ext>
            </a:extLst>
          </p:cNvPr>
          <p:cNvSpPr txBox="1"/>
          <p:nvPr/>
        </p:nvSpPr>
        <p:spPr>
          <a:xfrm>
            <a:off x="10673060" y="6161958"/>
            <a:ext cx="4240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3b) </a:t>
            </a:r>
            <a:r>
              <a:rPr lang="en-US" b="1" dirty="0" err="1"/>
              <a:t>Congruify</a:t>
            </a:r>
            <a:r>
              <a:rPr lang="en-US" dirty="0"/>
              <a:t> source chronogram ages to nodes of tree topology.</a:t>
            </a:r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2EDBE5F4-D3BB-1FE8-76A9-6B6E7CA320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04756" y="2353907"/>
            <a:ext cx="3925438" cy="3925438"/>
          </a:xfrm>
          <a:prstGeom prst="rect">
            <a:avLst/>
          </a:prstGeom>
        </p:spPr>
      </p:pic>
      <p:sp>
        <p:nvSpPr>
          <p:cNvPr id="99" name="Right Arrow 98">
            <a:extLst>
              <a:ext uri="{FF2B5EF4-FFF2-40B4-BE49-F238E27FC236}">
                <a16:creationId xmlns:a16="http://schemas.microsoft.com/office/drawing/2014/main" id="{F3B1804D-321A-F9D9-736C-3699BACE105F}"/>
              </a:ext>
            </a:extLst>
          </p:cNvPr>
          <p:cNvSpPr/>
          <p:nvPr/>
        </p:nvSpPr>
        <p:spPr>
          <a:xfrm rot="5400000" flipV="1">
            <a:off x="11309413" y="5446095"/>
            <a:ext cx="500750" cy="3899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FB327606-7CB4-0446-A67D-583D602C64AD}"/>
              </a:ext>
            </a:extLst>
          </p:cNvPr>
          <p:cNvSpPr/>
          <p:nvPr/>
        </p:nvSpPr>
        <p:spPr>
          <a:xfrm>
            <a:off x="5019952" y="28617"/>
            <a:ext cx="4816747" cy="5530243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8E06BF8-7E03-EF51-E447-4066CAB8C9C1}"/>
              </a:ext>
            </a:extLst>
          </p:cNvPr>
          <p:cNvSpPr/>
          <p:nvPr/>
        </p:nvSpPr>
        <p:spPr>
          <a:xfrm>
            <a:off x="3119165" y="3364690"/>
            <a:ext cx="6717534" cy="232350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571066-C3BC-2F47-95C8-DAF46896A03B}"/>
              </a:ext>
            </a:extLst>
          </p:cNvPr>
          <p:cNvSpPr/>
          <p:nvPr/>
        </p:nvSpPr>
        <p:spPr>
          <a:xfrm>
            <a:off x="5043036" y="3103537"/>
            <a:ext cx="4773168" cy="533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37CE8B6-FF88-A54D-9058-1A544CD55E4E}"/>
              </a:ext>
            </a:extLst>
          </p:cNvPr>
          <p:cNvGrpSpPr/>
          <p:nvPr/>
        </p:nvGrpSpPr>
        <p:grpSpPr>
          <a:xfrm>
            <a:off x="7604666" y="3762477"/>
            <a:ext cx="2128684" cy="1689674"/>
            <a:chOff x="349831" y="5774256"/>
            <a:chExt cx="2128684" cy="1689674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78450D60-342C-774D-889C-C19A33B394BE}"/>
                </a:ext>
              </a:extLst>
            </p:cNvPr>
            <p:cNvSpPr/>
            <p:nvPr/>
          </p:nvSpPr>
          <p:spPr>
            <a:xfrm>
              <a:off x="349831" y="5774256"/>
              <a:ext cx="2128684" cy="1689674"/>
            </a:xfrm>
            <a:prstGeom prst="roundRect">
              <a:avLst/>
            </a:prstGeom>
            <a:solidFill>
              <a:srgbClr val="A2FD3B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9094FA13-8AF7-1A40-8183-C2AFE2C7E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4937" y="5929435"/>
              <a:ext cx="2057400" cy="1428750"/>
            </a:xfrm>
            <a:prstGeom prst="rect">
              <a:avLst/>
            </a:prstGeom>
          </p:spPr>
        </p:pic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E709E57-87A7-8746-BDED-FE896E621DEC}"/>
              </a:ext>
            </a:extLst>
          </p:cNvPr>
          <p:cNvGrpSpPr/>
          <p:nvPr/>
        </p:nvGrpSpPr>
        <p:grpSpPr>
          <a:xfrm>
            <a:off x="5393060" y="3782389"/>
            <a:ext cx="2145091" cy="1691640"/>
            <a:chOff x="347050" y="4140009"/>
            <a:chExt cx="2145091" cy="1691640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D8549988-4248-B648-80CE-CD62D9C40C3E}"/>
                </a:ext>
              </a:extLst>
            </p:cNvPr>
            <p:cNvSpPr/>
            <p:nvPr/>
          </p:nvSpPr>
          <p:spPr>
            <a:xfrm>
              <a:off x="347050" y="4140009"/>
              <a:ext cx="2128684" cy="1691640"/>
            </a:xfrm>
            <a:prstGeom prst="roundRect">
              <a:avLst/>
            </a:prstGeom>
            <a:solidFill>
              <a:srgbClr val="456CE3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83F8F78E-7FBF-4547-94EE-B9D2766E2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4741" y="4269374"/>
              <a:ext cx="2057400" cy="1428750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51426A1-0692-484A-9BA0-880D455CEDDD}"/>
              </a:ext>
            </a:extLst>
          </p:cNvPr>
          <p:cNvSpPr txBox="1"/>
          <p:nvPr/>
        </p:nvSpPr>
        <p:spPr>
          <a:xfrm>
            <a:off x="3336251" y="3378202"/>
            <a:ext cx="653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2b) Prune matching chronograms and save as </a:t>
            </a:r>
            <a:r>
              <a:rPr lang="en-US" b="1" dirty="0"/>
              <a:t>source chronograms</a:t>
            </a:r>
            <a:r>
              <a:rPr lang="en-US" dirty="0"/>
              <a:t>.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7ECA3AB-4175-7A4B-98A2-3E0A1938CB40}"/>
              </a:ext>
            </a:extLst>
          </p:cNvPr>
          <p:cNvGrpSpPr/>
          <p:nvPr/>
        </p:nvGrpSpPr>
        <p:grpSpPr>
          <a:xfrm>
            <a:off x="3231452" y="3955897"/>
            <a:ext cx="2128684" cy="1442486"/>
            <a:chOff x="3095159" y="6869139"/>
            <a:chExt cx="2128684" cy="1442486"/>
          </a:xfrm>
        </p:grpSpPr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6DEEC078-29E2-AB4C-AA8E-79FB6365CAEC}"/>
                </a:ext>
              </a:extLst>
            </p:cNvPr>
            <p:cNvSpPr/>
            <p:nvPr/>
          </p:nvSpPr>
          <p:spPr>
            <a:xfrm>
              <a:off x="3095159" y="6869139"/>
              <a:ext cx="2128684" cy="1442486"/>
            </a:xfrm>
            <a:prstGeom prst="roundRect">
              <a:avLst/>
            </a:prstGeom>
            <a:solidFill>
              <a:srgbClr val="D23004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CA3DB4E6-6898-2A42-9EFC-2EAACE0FC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04106" y="6876007"/>
              <a:ext cx="2057400" cy="142875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32E7652B-857E-0542-B1EB-49A6AAAB82A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8072" r="60585" b="17934"/>
          <a:stretch/>
        </p:blipFill>
        <p:spPr>
          <a:xfrm>
            <a:off x="6440485" y="1433985"/>
            <a:ext cx="518012" cy="1154930"/>
          </a:xfrm>
          <a:prstGeom prst="rect">
            <a:avLst/>
          </a:prstGeom>
        </p:spPr>
      </p:pic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B0F875F-CD32-4296-4491-DDCAA19B259D}"/>
              </a:ext>
            </a:extLst>
          </p:cNvPr>
          <p:cNvSpPr/>
          <p:nvPr/>
        </p:nvSpPr>
        <p:spPr>
          <a:xfrm>
            <a:off x="5030963" y="35931"/>
            <a:ext cx="4816746" cy="53395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12CE78E-0925-D74C-9D4F-90AC72E2CED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8072" r="60585" b="17934"/>
          <a:stretch/>
        </p:blipFill>
        <p:spPr>
          <a:xfrm>
            <a:off x="5519364" y="1485464"/>
            <a:ext cx="606779" cy="13691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84283E9-F427-A440-BD3E-1AC69D2413D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8072" r="60585" b="17934"/>
          <a:stretch/>
        </p:blipFill>
        <p:spPr>
          <a:xfrm>
            <a:off x="7305598" y="1288711"/>
            <a:ext cx="511153" cy="142338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F1CCEDF-3CA1-AE4E-80C5-7B79D7B6018C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8072" r="60585" b="17934"/>
          <a:stretch/>
        </p:blipFill>
        <p:spPr>
          <a:xfrm>
            <a:off x="7891150" y="1285041"/>
            <a:ext cx="606780" cy="16896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A3AED99-0AD2-2949-AE68-4A3B88EE4113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220" t="13022" r="46397" b="30463"/>
          <a:stretch/>
        </p:blipFill>
        <p:spPr>
          <a:xfrm>
            <a:off x="6567621" y="2790487"/>
            <a:ext cx="883578" cy="3778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3E89ED8-DE92-F64A-BE15-6BC6D1E4E700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31349" t="16187" r="45578" b="27268"/>
          <a:stretch/>
        </p:blipFill>
        <p:spPr>
          <a:xfrm>
            <a:off x="9287836" y="2884989"/>
            <a:ext cx="445514" cy="427843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D7567AE5-58D7-A04E-90CE-F7ADA3649C35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5959" t="39310" r="60585" b="17934"/>
          <a:stretch/>
        </p:blipFill>
        <p:spPr>
          <a:xfrm>
            <a:off x="8516661" y="2862720"/>
            <a:ext cx="729573" cy="3727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3BDE60B-C306-0E44-B897-AB9BF8E70EF7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t="9678" r="61676" b="16720"/>
          <a:stretch/>
        </p:blipFill>
        <p:spPr>
          <a:xfrm>
            <a:off x="8781021" y="1174815"/>
            <a:ext cx="729572" cy="134601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67DBC98-8C65-834B-9C35-46F8D1AE37FE}"/>
              </a:ext>
            </a:extLst>
          </p:cNvPr>
          <p:cNvSpPr txBox="1"/>
          <p:nvPr/>
        </p:nvSpPr>
        <p:spPr>
          <a:xfrm>
            <a:off x="7366665" y="14732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22B6965-4473-654F-A2C9-E5E627472495}"/>
              </a:ext>
            </a:extLst>
          </p:cNvPr>
          <p:cNvSpPr txBox="1"/>
          <p:nvPr/>
        </p:nvSpPr>
        <p:spPr>
          <a:xfrm>
            <a:off x="9475282" y="26699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23E8B4-5380-1347-ABD9-CDAF5BCE6856}"/>
              </a:ext>
            </a:extLst>
          </p:cNvPr>
          <p:cNvSpPr txBox="1"/>
          <p:nvPr/>
        </p:nvSpPr>
        <p:spPr>
          <a:xfrm>
            <a:off x="8688888" y="21404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ABD093-2009-19AA-1BE0-F4CD72DEE50D}"/>
              </a:ext>
            </a:extLst>
          </p:cNvPr>
          <p:cNvSpPr txBox="1"/>
          <p:nvPr/>
        </p:nvSpPr>
        <p:spPr>
          <a:xfrm>
            <a:off x="5108352" y="567667"/>
            <a:ext cx="4904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2a) Match </a:t>
            </a:r>
            <a:r>
              <a:rPr lang="en-US" b="1" dirty="0"/>
              <a:t>processed taxon names</a:t>
            </a:r>
            <a:r>
              <a:rPr lang="en-US" dirty="0"/>
              <a:t> to chronogram database and identify (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). 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D6BDA928-65D3-AF38-C686-638A07A3719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31349" t="16187" r="45578" b="27268"/>
          <a:stretch/>
        </p:blipFill>
        <p:spPr>
          <a:xfrm rot="10800000">
            <a:off x="7585973" y="2683375"/>
            <a:ext cx="445514" cy="427843"/>
          </a:xfrm>
          <a:prstGeom prst="rect">
            <a:avLst/>
          </a:prstGeom>
        </p:spPr>
      </p:pic>
      <p:sp>
        <p:nvSpPr>
          <p:cNvPr id="69" name="Right Arrow 68">
            <a:extLst>
              <a:ext uri="{FF2B5EF4-FFF2-40B4-BE49-F238E27FC236}">
                <a16:creationId xmlns:a16="http://schemas.microsoft.com/office/drawing/2014/main" id="{344B9EFB-CE04-FF80-E4CD-4D664103EF7E}"/>
              </a:ext>
            </a:extLst>
          </p:cNvPr>
          <p:cNvSpPr/>
          <p:nvPr/>
        </p:nvSpPr>
        <p:spPr>
          <a:xfrm rot="5400000" flipV="1">
            <a:off x="4533005" y="1899124"/>
            <a:ext cx="1616783" cy="37455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D988F-5F98-3B29-A0E9-ECA7FE967F8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flipH="1">
            <a:off x="6123327" y="2631500"/>
            <a:ext cx="896729" cy="76862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4BA40692-3C19-EC7C-C7F5-DDC4ABC4A88A}"/>
              </a:ext>
            </a:extLst>
          </p:cNvPr>
          <p:cNvSpPr txBox="1"/>
          <p:nvPr/>
        </p:nvSpPr>
        <p:spPr>
          <a:xfrm>
            <a:off x="4920419" y="84556"/>
            <a:ext cx="510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2. Searching </a:t>
            </a:r>
            <a:r>
              <a:rPr lang="en-US" sz="2000" b="1" dirty="0" err="1"/>
              <a:t>DateLife’s</a:t>
            </a:r>
            <a:r>
              <a:rPr lang="en-US" sz="2000" b="1" dirty="0"/>
              <a:t> chronogram database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9413002-8637-6B49-9BC9-E20CAE816881}"/>
              </a:ext>
            </a:extLst>
          </p:cNvPr>
          <p:cNvSpPr txBox="1"/>
          <p:nvPr/>
        </p:nvSpPr>
        <p:spPr>
          <a:xfrm>
            <a:off x="532872" y="1151261"/>
            <a:ext cx="3878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a, B</a:t>
            </a:r>
            <a:r>
              <a:rPr lang="en-US" sz="2800" b="1" i="1" baseline="-25000" dirty="0"/>
              <a:t>1 </a:t>
            </a:r>
            <a:r>
              <a:rPr lang="en-US" sz="2800" b="1" i="1" dirty="0"/>
              <a:t>, C,  D,  </a:t>
            </a:r>
            <a:r>
              <a:rPr lang="en-US" sz="2800" b="1" i="1" dirty="0" err="1"/>
              <a:t>Ee</a:t>
            </a:r>
            <a:r>
              <a:rPr lang="en-US" sz="2800" b="1" i="1" dirty="0"/>
              <a:t>,  </a:t>
            </a:r>
            <a:r>
              <a:rPr lang="en-US" sz="2800" b="1" i="1" dirty="0" err="1"/>
              <a:t>F</a:t>
            </a:r>
            <a:r>
              <a:rPr lang="en-US" sz="2800" b="1" i="1" baseline="-25000" dirty="0" err="1"/>
              <a:t>x</a:t>
            </a:r>
            <a:endParaRPr lang="en-US" sz="2800" b="1" i="1" baseline="-25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C43384F-D18F-8948-8D26-D0FDB4A6F9F5}"/>
              </a:ext>
            </a:extLst>
          </p:cNvPr>
          <p:cNvSpPr txBox="1"/>
          <p:nvPr/>
        </p:nvSpPr>
        <p:spPr>
          <a:xfrm>
            <a:off x="238358" y="2535561"/>
            <a:ext cx="385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1b) Process taxon names with </a:t>
            </a:r>
            <a:r>
              <a:rPr lang="en-US" b="1" dirty="0"/>
              <a:t>TNRS</a:t>
            </a:r>
            <a:r>
              <a:rPr lang="en-US" dirty="0"/>
              <a:t> and </a:t>
            </a:r>
            <a:r>
              <a:rPr lang="en-US" b="1" dirty="0"/>
              <a:t>standardize</a:t>
            </a:r>
            <a:r>
              <a:rPr lang="en-US" dirty="0"/>
              <a:t> to a taxonomy.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1F9AEA3-5120-D64B-9A13-430AA9AAD530}"/>
              </a:ext>
            </a:extLst>
          </p:cNvPr>
          <p:cNvSpPr txBox="1"/>
          <p:nvPr/>
        </p:nvSpPr>
        <p:spPr>
          <a:xfrm>
            <a:off x="304324" y="2136002"/>
            <a:ext cx="389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   B  C   D   E   F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9803FA4-C060-3640-AE0A-B5EB185D5CB9}"/>
              </a:ext>
            </a:extLst>
          </p:cNvPr>
          <p:cNvSpPr txBox="1"/>
          <p:nvPr/>
        </p:nvSpPr>
        <p:spPr>
          <a:xfrm>
            <a:off x="416514" y="596476"/>
            <a:ext cx="385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1a) User provides a list of </a:t>
            </a:r>
            <a:r>
              <a:rPr lang="en-US" b="1" dirty="0"/>
              <a:t>taxon names</a:t>
            </a:r>
            <a:r>
              <a:rPr lang="en-US" dirty="0"/>
              <a:t>, as a character string or as a tree.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6623323-5AFA-0840-A232-8400F1FBBC9D}"/>
              </a:ext>
            </a:extLst>
          </p:cNvPr>
          <p:cNvSpPr/>
          <p:nvPr/>
        </p:nvSpPr>
        <p:spPr>
          <a:xfrm>
            <a:off x="106199" y="62728"/>
            <a:ext cx="4190044" cy="315127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5F103A68-B3C4-C52C-945C-F056C85483A1}"/>
              </a:ext>
            </a:extLst>
          </p:cNvPr>
          <p:cNvSpPr/>
          <p:nvPr/>
        </p:nvSpPr>
        <p:spPr>
          <a:xfrm>
            <a:off x="106199" y="56849"/>
            <a:ext cx="4190044" cy="41405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9B57F6A-D8E0-4D39-B306-78A849364014}"/>
              </a:ext>
            </a:extLst>
          </p:cNvPr>
          <p:cNvSpPr txBox="1"/>
          <p:nvPr/>
        </p:nvSpPr>
        <p:spPr>
          <a:xfrm>
            <a:off x="297580" y="55833"/>
            <a:ext cx="3879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1. Creating a </a:t>
            </a:r>
            <a:r>
              <a:rPr lang="en-US" sz="2000" b="1" dirty="0" err="1"/>
              <a:t>DateLife</a:t>
            </a:r>
            <a:r>
              <a:rPr lang="en-US" sz="2000" b="1" dirty="0"/>
              <a:t> search query</a:t>
            </a:r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01AEE843-E1AD-53BE-F907-7C9F083D4BE8}"/>
              </a:ext>
            </a:extLst>
          </p:cNvPr>
          <p:cNvSpPr/>
          <p:nvPr/>
        </p:nvSpPr>
        <p:spPr>
          <a:xfrm rot="5400000" flipV="1">
            <a:off x="2036922" y="1759629"/>
            <a:ext cx="500750" cy="3899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9C28F080-9CB1-39D6-9E35-295A073148F7}"/>
              </a:ext>
            </a:extLst>
          </p:cNvPr>
          <p:cNvSpPr/>
          <p:nvPr/>
        </p:nvSpPr>
        <p:spPr>
          <a:xfrm flipV="1">
            <a:off x="4402318" y="1564990"/>
            <a:ext cx="560101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37A94A7-8A5E-7ECC-C430-7DB933E28C47}"/>
              </a:ext>
            </a:extLst>
          </p:cNvPr>
          <p:cNvSpPr txBox="1"/>
          <p:nvPr/>
        </p:nvSpPr>
        <p:spPr>
          <a:xfrm>
            <a:off x="881940" y="6140190"/>
            <a:ext cx="4345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3d) Use ages of congruent nodes </a:t>
            </a:r>
          </a:p>
          <a:p>
            <a:pPr algn="ctr"/>
            <a:r>
              <a:rPr lang="en-US" dirty="0"/>
              <a:t>to </a:t>
            </a:r>
            <a:r>
              <a:rPr lang="en-US" b="1" dirty="0"/>
              <a:t>date a tree topology.</a:t>
            </a:r>
          </a:p>
        </p:txBody>
      </p:sp>
    </p:spTree>
    <p:extLst>
      <p:ext uri="{BB962C8B-B14F-4D97-AF65-F5344CB8AC3E}">
        <p14:creationId xmlns:p14="http://schemas.microsoft.com/office/powerpoint/2010/main" val="382792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23579</TotalTime>
  <Words>151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 Luisa Sanchez Reyes</cp:lastModifiedBy>
  <cp:revision>80</cp:revision>
  <cp:lastPrinted>2022-02-28T20:48:48Z</cp:lastPrinted>
  <dcterms:created xsi:type="dcterms:W3CDTF">2022-02-19T10:36:43Z</dcterms:created>
  <dcterms:modified xsi:type="dcterms:W3CDTF">2022-05-27T23:54:12Z</dcterms:modified>
</cp:coreProperties>
</file>