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9" r:id="rId2"/>
    <p:sldId id="260" r:id="rId3"/>
    <p:sldId id="263" r:id="rId4"/>
    <p:sldId id="261" r:id="rId5"/>
    <p:sldId id="262" r:id="rId6"/>
  </p:sldIdLst>
  <p:sldSz cx="182880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18"/>
    <a:srgbClr val="FF5000"/>
    <a:srgbClr val="FFB800"/>
    <a:srgbClr val="D883FF"/>
    <a:srgbClr val="44B200"/>
    <a:srgbClr val="538794"/>
    <a:srgbClr val="248041"/>
    <a:srgbClr val="498285"/>
    <a:srgbClr val="D0CECD"/>
    <a:srgbClr val="ED8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0"/>
    <p:restoredTop sz="96341"/>
  </p:normalViewPr>
  <p:slideViewPr>
    <p:cSldViewPr snapToGrid="0" snapToObjects="1">
      <p:cViewPr varScale="1">
        <p:scale>
          <a:sx n="44" d="100"/>
          <a:sy n="44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693671"/>
            <a:ext cx="15544800" cy="573024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8644891"/>
            <a:ext cx="13716000" cy="3973829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8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876300"/>
            <a:ext cx="394335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876300"/>
            <a:ext cx="1160145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4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4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103375"/>
            <a:ext cx="15773400" cy="684656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1014715"/>
            <a:ext cx="15773400" cy="360044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3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381500"/>
            <a:ext cx="77724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381500"/>
            <a:ext cx="77724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0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76304"/>
            <a:ext cx="1577340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034791"/>
            <a:ext cx="7736680" cy="197738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012180"/>
            <a:ext cx="7736680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034791"/>
            <a:ext cx="7774782" cy="197738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012180"/>
            <a:ext cx="7774782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4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97280"/>
            <a:ext cx="5898356" cy="384048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369824"/>
            <a:ext cx="9258300" cy="1169670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937760"/>
            <a:ext cx="5898356" cy="9147811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9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97280"/>
            <a:ext cx="5898356" cy="384048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369824"/>
            <a:ext cx="9258300" cy="1169670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937760"/>
            <a:ext cx="5898356" cy="9147811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876304"/>
            <a:ext cx="1577340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381500"/>
            <a:ext cx="1577340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5255244"/>
            <a:ext cx="41148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5255244"/>
            <a:ext cx="61722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5255244"/>
            <a:ext cx="41148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raphic 60">
            <a:extLst>
              <a:ext uri="{FF2B5EF4-FFF2-40B4-BE49-F238E27FC236}">
                <a16:creationId xmlns:a16="http://schemas.microsoft.com/office/drawing/2014/main" id="{1D1A540E-0BB8-B541-A179-A5CE8D152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7913" y="8044564"/>
            <a:ext cx="4572000" cy="4572000"/>
          </a:xfrm>
          <a:prstGeom prst="rect">
            <a:avLst/>
          </a:prstGeom>
        </p:spPr>
      </p:pic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BAD03912-E807-EC44-8E8C-FD89FC7FE5B2}"/>
              </a:ext>
            </a:extLst>
          </p:cNvPr>
          <p:cNvSpPr/>
          <p:nvPr/>
        </p:nvSpPr>
        <p:spPr>
          <a:xfrm>
            <a:off x="4674509" y="2610822"/>
            <a:ext cx="2377842" cy="1940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BDF75F-3F12-2A40-967C-67D193E9D372}"/>
              </a:ext>
            </a:extLst>
          </p:cNvPr>
          <p:cNvGrpSpPr/>
          <p:nvPr/>
        </p:nvGrpSpPr>
        <p:grpSpPr>
          <a:xfrm>
            <a:off x="3252722" y="11462441"/>
            <a:ext cx="2281394" cy="853440"/>
            <a:chOff x="2480555" y="546299"/>
            <a:chExt cx="2281394" cy="853440"/>
          </a:xfrm>
        </p:grpSpPr>
        <p:sp>
          <p:nvSpPr>
            <p:cNvPr id="43" name="Snip Diagonal Corner Rectangle 42">
              <a:extLst>
                <a:ext uri="{FF2B5EF4-FFF2-40B4-BE49-F238E27FC236}">
                  <a16:creationId xmlns:a16="http://schemas.microsoft.com/office/drawing/2014/main" id="{ABF182D5-D85F-FE41-8034-3ECED1B9631F}"/>
                </a:ext>
              </a:extLst>
            </p:cNvPr>
            <p:cNvSpPr/>
            <p:nvPr/>
          </p:nvSpPr>
          <p:spPr>
            <a:xfrm>
              <a:off x="2520978" y="546299"/>
              <a:ext cx="2197068" cy="853440"/>
            </a:xfrm>
            <a:prstGeom prst="snip2Diag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C6AAB64-DE8E-954D-B242-FD6858A28E03}"/>
                </a:ext>
              </a:extLst>
            </p:cNvPr>
            <p:cNvSpPr txBox="1"/>
            <p:nvPr/>
          </p:nvSpPr>
          <p:spPr>
            <a:xfrm>
              <a:off x="2480555" y="709509"/>
              <a:ext cx="2281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Your own tree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5340886-8821-304A-968C-88F22C6F4938}"/>
              </a:ext>
            </a:extLst>
          </p:cNvPr>
          <p:cNvGrpSpPr/>
          <p:nvPr/>
        </p:nvGrpSpPr>
        <p:grpSpPr>
          <a:xfrm>
            <a:off x="428276" y="11567951"/>
            <a:ext cx="2479782" cy="1088510"/>
            <a:chOff x="1881713" y="5326412"/>
            <a:chExt cx="2479782" cy="1088510"/>
          </a:xfrm>
        </p:grpSpPr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EEB2452F-0E35-8F42-A342-CB674DEC00B0}"/>
                </a:ext>
              </a:extLst>
            </p:cNvPr>
            <p:cNvSpPr/>
            <p:nvPr/>
          </p:nvSpPr>
          <p:spPr>
            <a:xfrm>
              <a:off x="1884097" y="5326412"/>
              <a:ext cx="2415287" cy="1080494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567310-544C-9341-8336-FF46C5C5A55D}"/>
                </a:ext>
              </a:extLst>
            </p:cNvPr>
            <p:cNvSpPr txBox="1"/>
            <p:nvPr/>
          </p:nvSpPr>
          <p:spPr>
            <a:xfrm>
              <a:off x="1881713" y="5460815"/>
              <a:ext cx="247978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</a:rPr>
                <a:t>A tree from the</a:t>
              </a:r>
            </a:p>
            <a:p>
              <a:pPr algn="ctr"/>
              <a:r>
                <a:rPr lang="en-US" sz="2800" b="1" dirty="0">
                  <a:solidFill>
                    <a:srgbClr val="7030A0"/>
                  </a:solidFill>
                </a:rPr>
                <a:t>literature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379760" y="9282882"/>
            <a:ext cx="2375842" cy="1418668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BB36B237-683F-C746-B544-8CD0F7471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047" y="6488661"/>
            <a:ext cx="3851557" cy="1800184"/>
          </a:xfrm>
          <a:prstGeom prst="rect">
            <a:avLst/>
          </a:prstGeom>
        </p:spPr>
      </p:pic>
      <p:sp>
        <p:nvSpPr>
          <p:cNvPr id="56" name="Right Arrow 55">
            <a:extLst>
              <a:ext uri="{FF2B5EF4-FFF2-40B4-BE49-F238E27FC236}">
                <a16:creationId xmlns:a16="http://schemas.microsoft.com/office/drawing/2014/main" id="{D45C1CBB-6A98-E04A-A080-D624736FE173}"/>
              </a:ext>
            </a:extLst>
          </p:cNvPr>
          <p:cNvSpPr/>
          <p:nvPr/>
        </p:nvSpPr>
        <p:spPr>
          <a:xfrm rot="18028128">
            <a:off x="4534172" y="5634549"/>
            <a:ext cx="685800" cy="7132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40A0691B-9C86-D842-B51B-043150C5CAFA}"/>
              </a:ext>
            </a:extLst>
          </p:cNvPr>
          <p:cNvSpPr/>
          <p:nvPr/>
        </p:nvSpPr>
        <p:spPr>
          <a:xfrm rot="2985550" flipV="1">
            <a:off x="7068280" y="5390105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655DAAD-A8AD-B649-8248-5475AB07A996}"/>
              </a:ext>
            </a:extLst>
          </p:cNvPr>
          <p:cNvGrpSpPr/>
          <p:nvPr/>
        </p:nvGrpSpPr>
        <p:grpSpPr>
          <a:xfrm>
            <a:off x="7471045" y="13244137"/>
            <a:ext cx="4400961" cy="903967"/>
            <a:chOff x="5491689" y="2041122"/>
            <a:chExt cx="4466125" cy="794998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438B834-A981-B84F-971E-5689DDDECE28}"/>
                </a:ext>
              </a:extLst>
            </p:cNvPr>
            <p:cNvSpPr/>
            <p:nvPr/>
          </p:nvSpPr>
          <p:spPr>
            <a:xfrm>
              <a:off x="5491689" y="2041122"/>
              <a:ext cx="446612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4D3BC7D-A9DA-084E-A193-564B8DF11611}"/>
                </a:ext>
              </a:extLst>
            </p:cNvPr>
            <p:cNvSpPr txBox="1"/>
            <p:nvPr/>
          </p:nvSpPr>
          <p:spPr>
            <a:xfrm>
              <a:off x="5552031" y="2114035"/>
              <a:ext cx="4336025" cy="62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Map pruned source chronogram ages unto nodes  of tree topology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AE1BBB-7378-124F-9B85-2CD136B555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380" t="19406" r="13693" b="19021"/>
          <a:stretch/>
        </p:blipFill>
        <p:spPr>
          <a:xfrm>
            <a:off x="12830506" y="8626358"/>
            <a:ext cx="5457494" cy="480548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84F230-95A0-E146-BCA2-FE9FD1E512D9}"/>
              </a:ext>
            </a:extLst>
          </p:cNvPr>
          <p:cNvGrpSpPr/>
          <p:nvPr/>
        </p:nvGrpSpPr>
        <p:grpSpPr>
          <a:xfrm>
            <a:off x="12963455" y="13312412"/>
            <a:ext cx="5130759" cy="794998"/>
            <a:chOff x="5491689" y="2041122"/>
            <a:chExt cx="4466126" cy="794998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75EA8E1-68BD-AD4C-A75E-DE8EDEE0F56A}"/>
                </a:ext>
              </a:extLst>
            </p:cNvPr>
            <p:cNvSpPr/>
            <p:nvPr/>
          </p:nvSpPr>
          <p:spPr>
            <a:xfrm>
              <a:off x="5491689" y="2041122"/>
              <a:ext cx="446612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59CAE3-2233-FF44-B4A8-07E326DE68DC}"/>
                </a:ext>
              </a:extLst>
            </p:cNvPr>
            <p:cNvSpPr txBox="1"/>
            <p:nvPr/>
          </p:nvSpPr>
          <p:spPr>
            <a:xfrm>
              <a:off x="5491690" y="2264625"/>
              <a:ext cx="4466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Calculate summary pairwise ages per node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57A793-0553-5E45-B949-A9E735BE1999}"/>
              </a:ext>
            </a:extLst>
          </p:cNvPr>
          <p:cNvGrpSpPr/>
          <p:nvPr/>
        </p:nvGrpSpPr>
        <p:grpSpPr>
          <a:xfrm>
            <a:off x="13140538" y="7117939"/>
            <a:ext cx="4948960" cy="794998"/>
            <a:chOff x="5491689" y="2041122"/>
            <a:chExt cx="5293715" cy="794998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FCD1970C-58B3-C845-B66D-AB3934FE3A81}"/>
                </a:ext>
              </a:extLst>
            </p:cNvPr>
            <p:cNvSpPr/>
            <p:nvPr/>
          </p:nvSpPr>
          <p:spPr>
            <a:xfrm>
              <a:off x="5491689" y="2041122"/>
              <a:ext cx="529371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5C1F15-2F74-3048-A431-44C8257ED14F}"/>
                </a:ext>
              </a:extLst>
            </p:cNvPr>
            <p:cNvSpPr txBox="1"/>
            <p:nvPr/>
          </p:nvSpPr>
          <p:spPr>
            <a:xfrm>
              <a:off x="5562491" y="2094931"/>
              <a:ext cx="52229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Use summary pairwise ages to date the tree topology</a:t>
              </a:r>
            </a:p>
          </p:txBody>
        </p:sp>
      </p:grpSp>
      <p:pic>
        <p:nvPicPr>
          <p:cNvPr id="40" name="Graphic 39">
            <a:extLst>
              <a:ext uri="{FF2B5EF4-FFF2-40B4-BE49-F238E27FC236}">
                <a16:creationId xmlns:a16="http://schemas.microsoft.com/office/drawing/2014/main" id="{1261CEDD-11B7-6E41-891F-2C0CFD11ED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44497" y="2426437"/>
            <a:ext cx="5029200" cy="4572000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983E0517-547E-5947-8F60-F443CC8A1CC9}"/>
              </a:ext>
            </a:extLst>
          </p:cNvPr>
          <p:cNvGrpSpPr/>
          <p:nvPr/>
        </p:nvGrpSpPr>
        <p:grpSpPr>
          <a:xfrm>
            <a:off x="4748257" y="4644799"/>
            <a:ext cx="2309204" cy="752185"/>
            <a:chOff x="5880861" y="2064645"/>
            <a:chExt cx="3331307" cy="771474"/>
          </a:xfrm>
          <a:noFill/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B79A917-3218-4A4D-B671-FEEFC48464E2}"/>
                </a:ext>
              </a:extLst>
            </p:cNvPr>
            <p:cNvSpPr/>
            <p:nvPr/>
          </p:nvSpPr>
          <p:spPr>
            <a:xfrm>
              <a:off x="5880863" y="2127102"/>
              <a:ext cx="3277579" cy="709017"/>
            </a:xfrm>
            <a:prstGeom prst="roundRect">
              <a:avLst/>
            </a:prstGeom>
            <a:solidFill>
              <a:srgbClr val="D0CECD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23C719-B619-1047-8085-B7CD26660880}"/>
                </a:ext>
              </a:extLst>
            </p:cNvPr>
            <p:cNvSpPr txBox="1"/>
            <p:nvPr/>
          </p:nvSpPr>
          <p:spPr>
            <a:xfrm>
              <a:off x="5880861" y="2064645"/>
              <a:ext cx="3331307" cy="7260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Standardize taxon names to database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BE80A3-96DD-9B42-9CE1-6041D07645FF}"/>
              </a:ext>
            </a:extLst>
          </p:cNvPr>
          <p:cNvGrpSpPr/>
          <p:nvPr/>
        </p:nvGrpSpPr>
        <p:grpSpPr>
          <a:xfrm>
            <a:off x="3126119" y="9074151"/>
            <a:ext cx="2445594" cy="1500416"/>
            <a:chOff x="8588970" y="4222510"/>
            <a:chExt cx="2445594" cy="1500416"/>
          </a:xfrm>
        </p:grpSpPr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BA7CA2A7-FF79-A940-B20E-2380E922ADDA}"/>
                </a:ext>
              </a:extLst>
            </p:cNvPr>
            <p:cNvSpPr/>
            <p:nvPr/>
          </p:nvSpPr>
          <p:spPr>
            <a:xfrm>
              <a:off x="8588970" y="4222510"/>
              <a:ext cx="2445594" cy="1500416"/>
            </a:xfrm>
            <a:prstGeom prst="hexagon">
              <a:avLst/>
            </a:prstGeom>
            <a:solidFill>
              <a:srgbClr val="49828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FAA83-C637-014A-A5F0-D5805EB6FEA2}"/>
                </a:ext>
              </a:extLst>
            </p:cNvPr>
            <p:cNvSpPr txBox="1"/>
            <p:nvPr/>
          </p:nvSpPr>
          <p:spPr>
            <a:xfrm>
              <a:off x="8588970" y="4337931"/>
              <a:ext cx="242257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7D18"/>
                  </a:solidFill>
                </a:rPr>
                <a:t>Bar Code of Life Data System</a:t>
              </a:r>
            </a:p>
          </p:txBody>
        </p:sp>
      </p:grpSp>
      <p:sp>
        <p:nvSpPr>
          <p:cNvPr id="71" name="Right Arrow 70">
            <a:extLst>
              <a:ext uri="{FF2B5EF4-FFF2-40B4-BE49-F238E27FC236}">
                <a16:creationId xmlns:a16="http://schemas.microsoft.com/office/drawing/2014/main" id="{92A725CD-E3C5-124F-A962-CC4C87118FD2}"/>
              </a:ext>
            </a:extLst>
          </p:cNvPr>
          <p:cNvSpPr/>
          <p:nvPr/>
        </p:nvSpPr>
        <p:spPr>
          <a:xfrm rot="5400000" flipV="1">
            <a:off x="9836525" y="6851382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216911-084B-4D46-A2C8-FA2B6A06F733}"/>
              </a:ext>
            </a:extLst>
          </p:cNvPr>
          <p:cNvGrpSpPr/>
          <p:nvPr/>
        </p:nvGrpSpPr>
        <p:grpSpPr>
          <a:xfrm>
            <a:off x="8086243" y="2493680"/>
            <a:ext cx="4300968" cy="3205805"/>
            <a:chOff x="5749510" y="120409"/>
            <a:chExt cx="4300968" cy="320580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1664E1-387F-D743-8AF8-7C254D0B1243}"/>
                </a:ext>
              </a:extLst>
            </p:cNvPr>
            <p:cNvGrpSpPr/>
            <p:nvPr/>
          </p:nvGrpSpPr>
          <p:grpSpPr>
            <a:xfrm>
              <a:off x="5749510" y="120409"/>
              <a:ext cx="4300968" cy="3205805"/>
              <a:chOff x="5588400" y="1897576"/>
              <a:chExt cx="4300968" cy="3205805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4E90CA2C-B4F1-DA48-8794-60FE301DA923}"/>
                  </a:ext>
                </a:extLst>
              </p:cNvPr>
              <p:cNvSpPr/>
              <p:nvPr/>
            </p:nvSpPr>
            <p:spPr>
              <a:xfrm>
                <a:off x="7760684" y="1897576"/>
                <a:ext cx="2128684" cy="1442486"/>
              </a:xfrm>
              <a:prstGeom prst="roundRect">
                <a:avLst/>
              </a:prstGeom>
              <a:solidFill>
                <a:srgbClr val="D0CE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9E8E659-EE61-1042-8A4B-A68D4A0CD9B3}"/>
                  </a:ext>
                </a:extLst>
              </p:cNvPr>
              <p:cNvSpPr txBox="1"/>
              <p:nvPr/>
            </p:nvSpPr>
            <p:spPr>
              <a:xfrm>
                <a:off x="7949442" y="2273989"/>
                <a:ext cx="17743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Pruned source </a:t>
                </a:r>
              </a:p>
              <a:p>
                <a:pPr algn="ctr"/>
                <a:r>
                  <a:rPr lang="en-US" sz="2000" b="1" dirty="0"/>
                  <a:t>chronograms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33D05290-8A40-FE40-B299-1F189A78A030}"/>
                  </a:ext>
                </a:extLst>
              </p:cNvPr>
              <p:cNvSpPr/>
              <p:nvPr/>
            </p:nvSpPr>
            <p:spPr>
              <a:xfrm>
                <a:off x="5596604" y="1928056"/>
                <a:ext cx="2128684" cy="1442486"/>
              </a:xfrm>
              <a:prstGeom prst="roundRect">
                <a:avLst/>
              </a:prstGeom>
              <a:solidFill>
                <a:srgbClr val="D23004">
                  <a:alpha val="6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29E6B18-7FEE-7444-AD9E-234279E4811F}"/>
                  </a:ext>
                </a:extLst>
              </p:cNvPr>
              <p:cNvGrpSpPr/>
              <p:nvPr/>
            </p:nvGrpSpPr>
            <p:grpSpPr>
              <a:xfrm>
                <a:off x="7733491" y="3374052"/>
                <a:ext cx="2128684" cy="1689674"/>
                <a:chOff x="349831" y="5774256"/>
                <a:chExt cx="2128684" cy="1689674"/>
              </a:xfrm>
            </p:grpSpPr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324B8426-E3BE-B34E-8A6F-E1CDC7669758}"/>
                    </a:ext>
                  </a:extLst>
                </p:cNvPr>
                <p:cNvSpPr/>
                <p:nvPr/>
              </p:nvSpPr>
              <p:spPr>
                <a:xfrm>
                  <a:off x="349831" y="5774256"/>
                  <a:ext cx="2128684" cy="1689674"/>
                </a:xfrm>
                <a:prstGeom prst="roundRect">
                  <a:avLst/>
                </a:prstGeom>
                <a:solidFill>
                  <a:srgbClr val="A2FD3B">
                    <a:alpha val="6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A1435571-2753-5848-BAA3-433423E125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4937" y="5929435"/>
                  <a:ext cx="2057400" cy="1428750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A0E12DC-6A43-1848-A519-16D412A8496D}"/>
                  </a:ext>
                </a:extLst>
              </p:cNvPr>
              <p:cNvGrpSpPr/>
              <p:nvPr/>
            </p:nvGrpSpPr>
            <p:grpSpPr>
              <a:xfrm>
                <a:off x="5588400" y="3411741"/>
                <a:ext cx="2145091" cy="1691640"/>
                <a:chOff x="347050" y="4140009"/>
                <a:chExt cx="2145091" cy="1691640"/>
              </a:xfrm>
            </p:grpSpPr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CD58CEDB-EFC2-6841-8A61-8BB2FCF16A78}"/>
                    </a:ext>
                  </a:extLst>
                </p:cNvPr>
                <p:cNvSpPr/>
                <p:nvPr/>
              </p:nvSpPr>
              <p:spPr>
                <a:xfrm>
                  <a:off x="347050" y="4140009"/>
                  <a:ext cx="2128684" cy="1691640"/>
                </a:xfrm>
                <a:prstGeom prst="roundRect">
                  <a:avLst/>
                </a:prstGeom>
                <a:solidFill>
                  <a:srgbClr val="456CE3">
                    <a:alpha val="6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D2F5FBC9-907E-FC4B-BD8A-3105433DE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741" y="4269374"/>
                  <a:ext cx="2057400" cy="1428750"/>
                </a:xfrm>
                <a:prstGeom prst="rect">
                  <a:avLst/>
                </a:prstGeom>
              </p:spPr>
            </p:pic>
          </p:grpSp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453353C-2471-9943-AD6D-6FD35D204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05714" y="188013"/>
              <a:ext cx="2057400" cy="1428750"/>
            </a:xfrm>
            <a:prstGeom prst="rect">
              <a:avLst/>
            </a:prstGeom>
          </p:spPr>
        </p:pic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15718B9C-EC65-1F4E-9A82-61862C31678E}"/>
              </a:ext>
            </a:extLst>
          </p:cNvPr>
          <p:cNvSpPr/>
          <p:nvPr/>
        </p:nvSpPr>
        <p:spPr>
          <a:xfrm rot="5400000" flipV="1">
            <a:off x="9301966" y="12220748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DB74D5-D778-0A43-BFDF-F82DAF062CA7}"/>
              </a:ext>
            </a:extLst>
          </p:cNvPr>
          <p:cNvGrpSpPr/>
          <p:nvPr/>
        </p:nvGrpSpPr>
        <p:grpSpPr>
          <a:xfrm>
            <a:off x="5092518" y="2699678"/>
            <a:ext cx="1672181" cy="1878295"/>
            <a:chOff x="2580041" y="130050"/>
            <a:chExt cx="1672181" cy="1878295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030857C-FF36-E349-84E9-4EAABCDF7FA7}"/>
                </a:ext>
              </a:extLst>
            </p:cNvPr>
            <p:cNvSpPr txBox="1"/>
            <p:nvPr/>
          </p:nvSpPr>
          <p:spPr>
            <a:xfrm>
              <a:off x="2580041" y="1151644"/>
              <a:ext cx="495649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A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4CF39E-1447-5946-9C3E-3B7CECB4A803}"/>
                </a:ext>
              </a:extLst>
            </p:cNvPr>
            <p:cNvSpPr txBox="1"/>
            <p:nvPr/>
          </p:nvSpPr>
          <p:spPr>
            <a:xfrm>
              <a:off x="2584674" y="276186"/>
              <a:ext cx="4716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B</a:t>
              </a:r>
              <a:endParaRPr lang="en-US" sz="4000" b="1" i="1" baseline="-250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374AA94-F50B-4647-9F67-9FD13A84DA9D}"/>
                </a:ext>
              </a:extLst>
            </p:cNvPr>
            <p:cNvSpPr txBox="1"/>
            <p:nvPr/>
          </p:nvSpPr>
          <p:spPr>
            <a:xfrm>
              <a:off x="3084451" y="737224"/>
              <a:ext cx="450764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/>
                <a:t>C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C2E121B-344E-EA42-8128-8CD94C6EABCC}"/>
                </a:ext>
              </a:extLst>
            </p:cNvPr>
            <p:cNvSpPr txBox="1"/>
            <p:nvPr/>
          </p:nvSpPr>
          <p:spPr>
            <a:xfrm>
              <a:off x="3743748" y="1300458"/>
              <a:ext cx="508474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AE6A7BB-C527-BF42-92A3-C3C5B1415978}"/>
                </a:ext>
              </a:extLst>
            </p:cNvPr>
            <p:cNvSpPr txBox="1"/>
            <p:nvPr/>
          </p:nvSpPr>
          <p:spPr>
            <a:xfrm>
              <a:off x="3236273" y="130050"/>
              <a:ext cx="434734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2F3BCFB-55EC-8B44-B34A-C22680C4AE9C}"/>
                </a:ext>
              </a:extLst>
            </p:cNvPr>
            <p:cNvSpPr txBox="1"/>
            <p:nvPr/>
          </p:nvSpPr>
          <p:spPr>
            <a:xfrm>
              <a:off x="3810859" y="583933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i="1" dirty="0"/>
                <a:t>F</a:t>
              </a:r>
              <a:endParaRPr lang="en-US" sz="4000" b="1" i="1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87EE65-F6C4-9A49-8051-D578F55EF960}"/>
              </a:ext>
            </a:extLst>
          </p:cNvPr>
          <p:cNvGrpSpPr/>
          <p:nvPr/>
        </p:nvGrpSpPr>
        <p:grpSpPr>
          <a:xfrm>
            <a:off x="8045120" y="5886650"/>
            <a:ext cx="4328354" cy="607173"/>
            <a:chOff x="5825196" y="2127103"/>
            <a:chExt cx="3434288" cy="709017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84C75DE8-442E-DF4E-A739-2AF7FFF43473}"/>
                </a:ext>
              </a:extLst>
            </p:cNvPr>
            <p:cNvSpPr/>
            <p:nvPr/>
          </p:nvSpPr>
          <p:spPr>
            <a:xfrm>
              <a:off x="5880862" y="2127103"/>
              <a:ext cx="3277580" cy="70901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3C58667-873D-274D-BC91-E860F15C3967}"/>
                </a:ext>
              </a:extLst>
            </p:cNvPr>
            <p:cNvSpPr txBox="1"/>
            <p:nvPr/>
          </p:nvSpPr>
          <p:spPr>
            <a:xfrm>
              <a:off x="5825196" y="2157494"/>
              <a:ext cx="3434288" cy="467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Search chronogram database and prune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7B2A26B-1561-C64C-8EBF-A506334A9EA8}"/>
              </a:ext>
            </a:extLst>
          </p:cNvPr>
          <p:cNvGrpSpPr/>
          <p:nvPr/>
        </p:nvGrpSpPr>
        <p:grpSpPr>
          <a:xfrm>
            <a:off x="8010560" y="8048838"/>
            <a:ext cx="4491760" cy="607174"/>
            <a:chOff x="5880861" y="2127103"/>
            <a:chExt cx="3331307" cy="709017"/>
          </a:xfrm>
          <a:noFill/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5B47542-E943-9342-A3AC-DDA6CF4F0B66}"/>
                </a:ext>
              </a:extLst>
            </p:cNvPr>
            <p:cNvSpPr/>
            <p:nvPr/>
          </p:nvSpPr>
          <p:spPr>
            <a:xfrm>
              <a:off x="5880862" y="2127103"/>
              <a:ext cx="3277580" cy="709017"/>
            </a:xfrm>
            <a:prstGeom prst="roundRect">
              <a:avLst/>
            </a:prstGeom>
            <a:solidFill>
              <a:srgbClr val="D0CECD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067ED03-C77E-4A47-A498-072C59D7F4F2}"/>
                </a:ext>
              </a:extLst>
            </p:cNvPr>
            <p:cNvSpPr txBox="1"/>
            <p:nvPr/>
          </p:nvSpPr>
          <p:spPr>
            <a:xfrm>
              <a:off x="5880861" y="2203919"/>
              <a:ext cx="3331307" cy="467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Choose a tree topology</a:t>
              </a:r>
            </a:p>
          </p:txBody>
        </p:sp>
      </p:grp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B77AB1E9-0E67-5247-9CFC-1EED51AE6EE1}"/>
              </a:ext>
            </a:extLst>
          </p:cNvPr>
          <p:cNvSpPr/>
          <p:nvPr/>
        </p:nvSpPr>
        <p:spPr>
          <a:xfrm flipV="1">
            <a:off x="5817706" y="10745817"/>
            <a:ext cx="688359" cy="716625"/>
          </a:xfrm>
          <a:prstGeom prst="rightArrow">
            <a:avLst/>
          </a:prstGeom>
          <a:solidFill>
            <a:srgbClr val="498285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ECA3F275-FC3E-B741-AC9D-9D3662D43FB6}"/>
              </a:ext>
            </a:extLst>
          </p:cNvPr>
          <p:cNvSpPr/>
          <p:nvPr/>
        </p:nvSpPr>
        <p:spPr>
          <a:xfrm rot="3458171" flipV="1">
            <a:off x="1533250" y="5653772"/>
            <a:ext cx="688359" cy="7166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44518E44-45AC-0742-A5CD-56BC78C50264}"/>
              </a:ext>
            </a:extLst>
          </p:cNvPr>
          <p:cNvSpPr/>
          <p:nvPr/>
        </p:nvSpPr>
        <p:spPr>
          <a:xfrm rot="5400000" flipV="1">
            <a:off x="2930731" y="8075963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DE52D6E8-4F8D-E74D-9F04-09B30BF3C299}"/>
              </a:ext>
            </a:extLst>
          </p:cNvPr>
          <p:cNvSpPr/>
          <p:nvPr/>
        </p:nvSpPr>
        <p:spPr>
          <a:xfrm>
            <a:off x="11958414" y="13348592"/>
            <a:ext cx="872092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F2C15A98-A0F7-A34B-98A0-51D3BB594C57}"/>
              </a:ext>
            </a:extLst>
          </p:cNvPr>
          <p:cNvSpPr/>
          <p:nvPr/>
        </p:nvSpPr>
        <p:spPr>
          <a:xfrm rot="16200000" flipV="1">
            <a:off x="15215076" y="8017148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058B6327-6A5A-174B-BB37-3D9D35CE19F0}"/>
              </a:ext>
            </a:extLst>
          </p:cNvPr>
          <p:cNvSpPr/>
          <p:nvPr/>
        </p:nvSpPr>
        <p:spPr>
          <a:xfrm flipV="1">
            <a:off x="6678775" y="11657192"/>
            <a:ext cx="688359" cy="716625"/>
          </a:xfrm>
          <a:prstGeom prst="rightArrow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ight Arrow 91">
            <a:extLst>
              <a:ext uri="{FF2B5EF4-FFF2-40B4-BE49-F238E27FC236}">
                <a16:creationId xmlns:a16="http://schemas.microsoft.com/office/drawing/2014/main" id="{01E99FEA-5E01-794B-8DF1-7EF566769BBA}"/>
              </a:ext>
            </a:extLst>
          </p:cNvPr>
          <p:cNvSpPr/>
          <p:nvPr/>
        </p:nvSpPr>
        <p:spPr>
          <a:xfrm flipV="1">
            <a:off x="5755692" y="9634769"/>
            <a:ext cx="688359" cy="716625"/>
          </a:xfrm>
          <a:prstGeom prst="righ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43012DF0-60EA-C84A-AE8F-57AB9027E3B3}"/>
              </a:ext>
            </a:extLst>
          </p:cNvPr>
          <p:cNvSpPr/>
          <p:nvPr/>
        </p:nvSpPr>
        <p:spPr>
          <a:xfrm flipV="1">
            <a:off x="6506065" y="8778455"/>
            <a:ext cx="688359" cy="71662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F0C3CD-2471-F547-A194-0EF24E29D28F}"/>
              </a:ext>
            </a:extLst>
          </p:cNvPr>
          <p:cNvGrpSpPr/>
          <p:nvPr/>
        </p:nvGrpSpPr>
        <p:grpSpPr>
          <a:xfrm>
            <a:off x="641462" y="2139048"/>
            <a:ext cx="2284483" cy="3164446"/>
            <a:chOff x="1842753" y="704892"/>
            <a:chExt cx="2284483" cy="3164446"/>
          </a:xfrm>
        </p:grpSpPr>
        <p:sp>
          <p:nvSpPr>
            <p:cNvPr id="76" name="Plaque 75">
              <a:extLst>
                <a:ext uri="{FF2B5EF4-FFF2-40B4-BE49-F238E27FC236}">
                  <a16:creationId xmlns:a16="http://schemas.microsoft.com/office/drawing/2014/main" id="{70B4F680-DED6-7349-B480-CF71A4B63A0B}"/>
                </a:ext>
              </a:extLst>
            </p:cNvPr>
            <p:cNvSpPr/>
            <p:nvPr/>
          </p:nvSpPr>
          <p:spPr>
            <a:xfrm>
              <a:off x="1842753" y="704892"/>
              <a:ext cx="2230947" cy="3164446"/>
            </a:xfrm>
            <a:prstGeom prst="plaqu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C80BBC6-E3E2-ED4B-BEAF-135B1A0E3674}"/>
                </a:ext>
              </a:extLst>
            </p:cNvPr>
            <p:cNvSpPr txBox="1"/>
            <p:nvPr/>
          </p:nvSpPr>
          <p:spPr>
            <a:xfrm>
              <a:off x="1896289" y="3014462"/>
              <a:ext cx="22309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Some taxa </a:t>
              </a:r>
            </a:p>
            <a:p>
              <a:pPr algn="ctr"/>
              <a:r>
                <a:rPr lang="en-US" sz="2000" b="1" dirty="0"/>
                <a:t>of interest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2AF6F90-2E54-C549-A1EC-B65A9E1A05FC}"/>
                </a:ext>
              </a:extLst>
            </p:cNvPr>
            <p:cNvGrpSpPr/>
            <p:nvPr/>
          </p:nvGrpSpPr>
          <p:grpSpPr>
            <a:xfrm>
              <a:off x="2224759" y="985159"/>
              <a:ext cx="1729673" cy="1878295"/>
              <a:chOff x="2580041" y="130050"/>
              <a:chExt cx="1729673" cy="1878295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045E8A0-E488-1640-A660-9AFC1BE81023}"/>
                  </a:ext>
                </a:extLst>
              </p:cNvPr>
              <p:cNvSpPr txBox="1"/>
              <p:nvPr/>
            </p:nvSpPr>
            <p:spPr>
              <a:xfrm>
                <a:off x="2580041" y="1151644"/>
                <a:ext cx="495649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A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646D78F-CB97-4148-954D-A6CF5EE086E2}"/>
                  </a:ext>
                </a:extLst>
              </p:cNvPr>
              <p:cNvSpPr txBox="1"/>
              <p:nvPr/>
            </p:nvSpPr>
            <p:spPr>
              <a:xfrm>
                <a:off x="2584674" y="276186"/>
                <a:ext cx="6447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B</a:t>
                </a:r>
                <a:r>
                  <a:rPr lang="en-US" sz="4000" b="1" i="1" baseline="-25000" dirty="0"/>
                  <a:t>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0FF12CE-6CEA-4A42-B4F9-793E590F7C2F}"/>
                  </a:ext>
                </a:extLst>
              </p:cNvPr>
              <p:cNvSpPr txBox="1"/>
              <p:nvPr/>
            </p:nvSpPr>
            <p:spPr>
              <a:xfrm>
                <a:off x="3084451" y="737224"/>
                <a:ext cx="450764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C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B379F31-D0B7-5441-BF76-478545DC3203}"/>
                  </a:ext>
                </a:extLst>
              </p:cNvPr>
              <p:cNvSpPr txBox="1"/>
              <p:nvPr/>
            </p:nvSpPr>
            <p:spPr>
              <a:xfrm>
                <a:off x="3743748" y="1300458"/>
                <a:ext cx="508474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/>
                  <a:t>D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C7CC876-0644-D341-9AC1-1ECA9C000C84}"/>
                  </a:ext>
                </a:extLst>
              </p:cNvPr>
              <p:cNvSpPr txBox="1"/>
              <p:nvPr/>
            </p:nvSpPr>
            <p:spPr>
              <a:xfrm>
                <a:off x="3236273" y="130050"/>
                <a:ext cx="434734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/>
                  <a:t>E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C2679B4-4A55-E04F-A5DD-763966F3DFC3}"/>
                  </a:ext>
                </a:extLst>
              </p:cNvPr>
              <p:cNvSpPr txBox="1"/>
              <p:nvPr/>
            </p:nvSpPr>
            <p:spPr>
              <a:xfrm>
                <a:off x="3732312" y="583933"/>
                <a:ext cx="5774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 err="1"/>
                  <a:t>F</a:t>
                </a:r>
                <a:r>
                  <a:rPr lang="en-US" sz="4000" b="1" i="1" baseline="-25000" dirty="0" err="1"/>
                  <a:t>x</a:t>
                </a:r>
                <a:endParaRPr lang="en-US" sz="4000" b="1" i="1" baseline="-25000" dirty="0"/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52B122F-BAC8-5D4D-90BD-E70D9A7A42F0}"/>
              </a:ext>
            </a:extLst>
          </p:cNvPr>
          <p:cNvGrpSpPr/>
          <p:nvPr/>
        </p:nvGrpSpPr>
        <p:grpSpPr>
          <a:xfrm>
            <a:off x="4125199" y="149413"/>
            <a:ext cx="2817833" cy="853440"/>
            <a:chOff x="2520978" y="546299"/>
            <a:chExt cx="2197068" cy="853440"/>
          </a:xfrm>
        </p:grpSpPr>
        <p:sp>
          <p:nvSpPr>
            <p:cNvPr id="80" name="Snip Diagonal Corner Rectangle 79">
              <a:extLst>
                <a:ext uri="{FF2B5EF4-FFF2-40B4-BE49-F238E27FC236}">
                  <a16:creationId xmlns:a16="http://schemas.microsoft.com/office/drawing/2014/main" id="{832E20DF-F490-BA4B-86F9-D80CF1396678}"/>
                </a:ext>
              </a:extLst>
            </p:cNvPr>
            <p:cNvSpPr/>
            <p:nvPr/>
          </p:nvSpPr>
          <p:spPr>
            <a:xfrm>
              <a:off x="2520978" y="546299"/>
              <a:ext cx="2197068" cy="853440"/>
            </a:xfrm>
            <a:prstGeom prst="snip2Diag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C315976-7E2B-9640-8907-6CB37B4F0DD3}"/>
                </a:ext>
              </a:extLst>
            </p:cNvPr>
            <p:cNvSpPr txBox="1"/>
            <p:nvPr/>
          </p:nvSpPr>
          <p:spPr>
            <a:xfrm>
              <a:off x="2615013" y="709509"/>
              <a:ext cx="2012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Your own tree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A40F1A8-84C3-854C-BDE0-CA4F772E8FE3}"/>
              </a:ext>
            </a:extLst>
          </p:cNvPr>
          <p:cNvGrpSpPr/>
          <p:nvPr/>
        </p:nvGrpSpPr>
        <p:grpSpPr>
          <a:xfrm>
            <a:off x="780473" y="-313143"/>
            <a:ext cx="3696684" cy="1778557"/>
            <a:chOff x="1549276" y="5326412"/>
            <a:chExt cx="2865577" cy="1080494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43ADA6F-9630-4D47-AAC8-DEDC86FBA40E}"/>
                </a:ext>
              </a:extLst>
            </p:cNvPr>
            <p:cNvSpPr/>
            <p:nvPr/>
          </p:nvSpPr>
          <p:spPr>
            <a:xfrm>
              <a:off x="1884097" y="5326412"/>
              <a:ext cx="1997157" cy="1080494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979BB52-4C73-4841-B8F4-04C9797B3540}"/>
                </a:ext>
              </a:extLst>
            </p:cNvPr>
            <p:cNvSpPr txBox="1"/>
            <p:nvPr/>
          </p:nvSpPr>
          <p:spPr>
            <a:xfrm>
              <a:off x="1549276" y="5471570"/>
              <a:ext cx="2865577" cy="654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7030A0"/>
                  </a:solidFill>
                </a:rPr>
                <a:t>A tree from </a:t>
              </a:r>
            </a:p>
            <a:p>
              <a:pPr algn="ctr"/>
              <a:r>
                <a:rPr lang="en-US" sz="3200" b="1" dirty="0">
                  <a:solidFill>
                    <a:srgbClr val="7030A0"/>
                  </a:solidFill>
                </a:rPr>
                <a:t>the literature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D00FB5-2DB3-6F42-8B18-C5F36BFA6733}"/>
              </a:ext>
            </a:extLst>
          </p:cNvPr>
          <p:cNvGrpSpPr/>
          <p:nvPr/>
        </p:nvGrpSpPr>
        <p:grpSpPr>
          <a:xfrm>
            <a:off x="14455617" y="-2932068"/>
            <a:ext cx="3385739" cy="2167509"/>
            <a:chOff x="5684839" y="5289618"/>
            <a:chExt cx="2271506" cy="1384774"/>
          </a:xfrm>
        </p:grpSpPr>
        <p:sp>
          <p:nvSpPr>
            <p:cNvPr id="123" name="Cloud 122">
              <a:extLst>
                <a:ext uri="{FF2B5EF4-FFF2-40B4-BE49-F238E27FC236}">
                  <a16:creationId xmlns:a16="http://schemas.microsoft.com/office/drawing/2014/main" id="{75678A3D-83EA-284D-8891-DEF97283D6C7}"/>
                </a:ext>
              </a:extLst>
            </p:cNvPr>
            <p:cNvSpPr/>
            <p:nvPr/>
          </p:nvSpPr>
          <p:spPr>
            <a:xfrm>
              <a:off x="5684839" y="5289618"/>
              <a:ext cx="2271506" cy="1384774"/>
            </a:xfrm>
            <a:prstGeom prst="cloud">
              <a:avLst/>
            </a:prstGeom>
            <a:solidFill>
              <a:srgbClr val="2480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D4D668AF-01A6-F54D-AF13-DEFF4F6DA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213" y="5509442"/>
              <a:ext cx="1705767" cy="815394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58783B8-EB96-8E4F-B668-65271BE66165}"/>
              </a:ext>
            </a:extLst>
          </p:cNvPr>
          <p:cNvGrpSpPr/>
          <p:nvPr/>
        </p:nvGrpSpPr>
        <p:grpSpPr>
          <a:xfrm>
            <a:off x="9946106" y="-2840931"/>
            <a:ext cx="4024616" cy="1037381"/>
            <a:chOff x="8587308" y="4222510"/>
            <a:chExt cx="2447256" cy="1500416"/>
          </a:xfrm>
        </p:grpSpPr>
        <p:sp>
          <p:nvSpPr>
            <p:cNvPr id="126" name="Hexagon 125">
              <a:extLst>
                <a:ext uri="{FF2B5EF4-FFF2-40B4-BE49-F238E27FC236}">
                  <a16:creationId xmlns:a16="http://schemas.microsoft.com/office/drawing/2014/main" id="{76BF5226-798A-4442-AFD6-E7E8BE0862FB}"/>
                </a:ext>
              </a:extLst>
            </p:cNvPr>
            <p:cNvSpPr/>
            <p:nvPr/>
          </p:nvSpPr>
          <p:spPr>
            <a:xfrm>
              <a:off x="8588970" y="4222510"/>
              <a:ext cx="2445594" cy="1500416"/>
            </a:xfrm>
            <a:prstGeom prst="hexagon">
              <a:avLst/>
            </a:prstGeom>
            <a:solidFill>
              <a:srgbClr val="5387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2D43DF7-AAB9-CD46-BA43-8A614551DF1F}"/>
                </a:ext>
              </a:extLst>
            </p:cNvPr>
            <p:cNvSpPr txBox="1"/>
            <p:nvPr/>
          </p:nvSpPr>
          <p:spPr>
            <a:xfrm>
              <a:off x="8587308" y="4273189"/>
              <a:ext cx="242257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Barcode of Life Data (BOLD) System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3EB20D0-E93E-584B-A967-0032262F218C}"/>
              </a:ext>
            </a:extLst>
          </p:cNvPr>
          <p:cNvGrpSpPr/>
          <p:nvPr/>
        </p:nvGrpSpPr>
        <p:grpSpPr>
          <a:xfrm>
            <a:off x="1055693" y="-2478789"/>
            <a:ext cx="2865577" cy="1621342"/>
            <a:chOff x="691625" y="3826991"/>
            <a:chExt cx="2865577" cy="1621342"/>
          </a:xfrm>
        </p:grpSpPr>
        <p:sp>
          <p:nvSpPr>
            <p:cNvPr id="129" name="Plaque 128">
              <a:extLst>
                <a:ext uri="{FF2B5EF4-FFF2-40B4-BE49-F238E27FC236}">
                  <a16:creationId xmlns:a16="http://schemas.microsoft.com/office/drawing/2014/main" id="{77223365-2EA1-2C40-9B11-5A7FE6BCBB80}"/>
                </a:ext>
              </a:extLst>
            </p:cNvPr>
            <p:cNvSpPr/>
            <p:nvPr/>
          </p:nvSpPr>
          <p:spPr>
            <a:xfrm>
              <a:off x="863590" y="3826991"/>
              <a:ext cx="2622343" cy="1614773"/>
            </a:xfrm>
            <a:prstGeom prst="plaque">
              <a:avLst/>
            </a:prstGeom>
            <a:solidFill>
              <a:srgbClr val="FF7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84BD5F8-BCC7-CD4B-B9E7-E902026A2A2B}"/>
                </a:ext>
              </a:extLst>
            </p:cNvPr>
            <p:cNvSpPr txBox="1"/>
            <p:nvPr/>
          </p:nvSpPr>
          <p:spPr>
            <a:xfrm>
              <a:off x="691625" y="3878672"/>
              <a:ext cx="2865577" cy="156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70C0"/>
                  </a:solidFill>
                </a:rPr>
                <a:t>A list of </a:t>
              </a:r>
            </a:p>
            <a:p>
              <a:pPr algn="ctr"/>
              <a:r>
                <a:rPr lang="en-US" sz="3200" b="1" dirty="0">
                  <a:solidFill>
                    <a:srgbClr val="0070C0"/>
                  </a:solidFill>
                </a:rPr>
                <a:t>scientific names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43B0F15-09D8-0F49-B444-C5500380335D}"/>
              </a:ext>
            </a:extLst>
          </p:cNvPr>
          <p:cNvGrpSpPr/>
          <p:nvPr/>
        </p:nvGrpSpPr>
        <p:grpSpPr>
          <a:xfrm>
            <a:off x="4366051" y="-2325392"/>
            <a:ext cx="2529860" cy="1418668"/>
            <a:chOff x="769490" y="9260623"/>
            <a:chExt cx="2529860" cy="1418668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7433046-B59A-E848-9E11-CF279DC14429}"/>
                </a:ext>
              </a:extLst>
            </p:cNvPr>
            <p:cNvSpPr/>
            <p:nvPr/>
          </p:nvSpPr>
          <p:spPr>
            <a:xfrm>
              <a:off x="775835" y="9260623"/>
              <a:ext cx="2375842" cy="141866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D0F9286-4158-534C-8EED-48D2E1E41698}"/>
                </a:ext>
              </a:extLst>
            </p:cNvPr>
            <p:cNvSpPr txBox="1"/>
            <p:nvPr/>
          </p:nvSpPr>
          <p:spPr>
            <a:xfrm>
              <a:off x="769490" y="9549932"/>
              <a:ext cx="252986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44B200"/>
                  </a:solidFill>
                </a:rPr>
                <a:t>A tree from a </a:t>
              </a:r>
            </a:p>
            <a:p>
              <a:pPr algn="ctr"/>
              <a:r>
                <a:rPr lang="en-US" sz="3200" b="1" dirty="0">
                  <a:solidFill>
                    <a:srgbClr val="44B200"/>
                  </a:solidFill>
                </a:rPr>
                <a:t>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090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983E0517-547E-5947-8F60-F443CC8A1CC9}"/>
              </a:ext>
            </a:extLst>
          </p:cNvPr>
          <p:cNvGrpSpPr/>
          <p:nvPr/>
        </p:nvGrpSpPr>
        <p:grpSpPr>
          <a:xfrm>
            <a:off x="10681957" y="4877665"/>
            <a:ext cx="7566284" cy="1178618"/>
            <a:chOff x="5832416" y="2127101"/>
            <a:chExt cx="3331307" cy="1042385"/>
          </a:xfrm>
          <a:noFill/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B79A917-3218-4A4D-B671-FEEFC48464E2}"/>
                </a:ext>
              </a:extLst>
            </p:cNvPr>
            <p:cNvSpPr/>
            <p:nvPr/>
          </p:nvSpPr>
          <p:spPr>
            <a:xfrm>
              <a:off x="5867876" y="2127101"/>
              <a:ext cx="3277579" cy="1042385"/>
            </a:xfrm>
            <a:prstGeom prst="roundRect">
              <a:avLst/>
            </a:prstGeom>
            <a:solidFill>
              <a:srgbClr val="D0CECD"/>
            </a:solidFill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23C719-B619-1047-8085-B7CD26660880}"/>
                </a:ext>
              </a:extLst>
            </p:cNvPr>
            <p:cNvSpPr txBox="1"/>
            <p:nvPr/>
          </p:nvSpPr>
          <p:spPr>
            <a:xfrm>
              <a:off x="5832416" y="2268375"/>
              <a:ext cx="3331307" cy="5171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Standardize taxon names as query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29641A1-D3B3-3741-B84F-F521B75C6EF0}"/>
              </a:ext>
            </a:extLst>
          </p:cNvPr>
          <p:cNvGrpSpPr/>
          <p:nvPr/>
        </p:nvGrpSpPr>
        <p:grpSpPr>
          <a:xfrm>
            <a:off x="10770448" y="6199274"/>
            <a:ext cx="7414284" cy="1829626"/>
            <a:chOff x="7612950" y="3525356"/>
            <a:chExt cx="2316088" cy="1940264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BAD03912-E807-EC44-8E8C-FD89FC7FE5B2}"/>
                </a:ext>
              </a:extLst>
            </p:cNvPr>
            <p:cNvSpPr/>
            <p:nvPr/>
          </p:nvSpPr>
          <p:spPr>
            <a:xfrm>
              <a:off x="7612950" y="3525356"/>
              <a:ext cx="2316088" cy="194026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8DB74D5-D778-0A43-BFDF-F82DAF062CA7}"/>
                </a:ext>
              </a:extLst>
            </p:cNvPr>
            <p:cNvGrpSpPr/>
            <p:nvPr/>
          </p:nvGrpSpPr>
          <p:grpSpPr>
            <a:xfrm>
              <a:off x="7798822" y="3898853"/>
              <a:ext cx="1909429" cy="1033862"/>
              <a:chOff x="2425020" y="465434"/>
              <a:chExt cx="1909429" cy="1033862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030857C-FF36-E349-84E9-4EAABCDF7FA7}"/>
                  </a:ext>
                </a:extLst>
              </p:cNvPr>
              <p:cNvSpPr txBox="1"/>
              <p:nvPr/>
            </p:nvSpPr>
            <p:spPr>
              <a:xfrm>
                <a:off x="2425020" y="465434"/>
                <a:ext cx="188883" cy="979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/>
                  <a:t>A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34CF39E-1447-5946-9C3E-3B7CECB4A803}"/>
                  </a:ext>
                </a:extLst>
              </p:cNvPr>
              <p:cNvSpPr txBox="1"/>
              <p:nvPr/>
            </p:nvSpPr>
            <p:spPr>
              <a:xfrm>
                <a:off x="2785454" y="465435"/>
                <a:ext cx="178868" cy="979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/>
                  <a:t>B</a:t>
                </a:r>
                <a:endParaRPr lang="en-US" sz="5400" b="1" i="1" baseline="-25000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374AA94-F50B-4647-9F67-9FD13A84DA9D}"/>
                  </a:ext>
                </a:extLst>
              </p:cNvPr>
              <p:cNvSpPr txBox="1"/>
              <p:nvPr/>
            </p:nvSpPr>
            <p:spPr>
              <a:xfrm>
                <a:off x="3135873" y="490021"/>
                <a:ext cx="169854" cy="979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/>
                  <a:t>C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2E121B-344E-EA42-8128-8CD94C6EABCC}"/>
                  </a:ext>
                </a:extLst>
              </p:cNvPr>
              <p:cNvSpPr txBox="1"/>
              <p:nvPr/>
            </p:nvSpPr>
            <p:spPr>
              <a:xfrm>
                <a:off x="3477278" y="520131"/>
                <a:ext cx="193890" cy="9791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AE6A7BB-C527-BF42-92A3-C3C5B1415978}"/>
                  </a:ext>
                </a:extLst>
              </p:cNvPr>
              <p:cNvSpPr txBox="1"/>
              <p:nvPr/>
            </p:nvSpPr>
            <p:spPr>
              <a:xfrm>
                <a:off x="3842719" y="481069"/>
                <a:ext cx="163344" cy="9791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/>
                  <a:t>E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2F3BCFB-55EC-8B44-B34A-C22680C4AE9C}"/>
                  </a:ext>
                </a:extLst>
              </p:cNvPr>
              <p:cNvSpPr txBox="1"/>
              <p:nvPr/>
            </p:nvSpPr>
            <p:spPr>
              <a:xfrm>
                <a:off x="4177614" y="487836"/>
                <a:ext cx="156835" cy="9791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/>
                  <a:t>F</a:t>
                </a:r>
                <a:endParaRPr lang="en-US" sz="5400" b="1" i="1" baseline="-25000" dirty="0"/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E75359-7BF7-CD43-9197-FD158CFB4BAD}"/>
              </a:ext>
            </a:extLst>
          </p:cNvPr>
          <p:cNvGrpSpPr/>
          <p:nvPr/>
        </p:nvGrpSpPr>
        <p:grpSpPr>
          <a:xfrm>
            <a:off x="10797306" y="110675"/>
            <a:ext cx="7566284" cy="1250343"/>
            <a:chOff x="5880861" y="2125845"/>
            <a:chExt cx="3331307" cy="746242"/>
          </a:xfrm>
          <a:noFill/>
        </p:grpSpPr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A3EF72D1-DB27-2846-821E-756DF7AA9497}"/>
                </a:ext>
              </a:extLst>
            </p:cNvPr>
            <p:cNvSpPr/>
            <p:nvPr/>
          </p:nvSpPr>
          <p:spPr>
            <a:xfrm>
              <a:off x="5880863" y="2127101"/>
              <a:ext cx="3277579" cy="7449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C44FAB9-4332-2B4C-AE1A-DB4EBCED6D87}"/>
                </a:ext>
              </a:extLst>
            </p:cNvPr>
            <p:cNvSpPr txBox="1"/>
            <p:nvPr/>
          </p:nvSpPr>
          <p:spPr>
            <a:xfrm>
              <a:off x="5880861" y="2125845"/>
              <a:ext cx="3331307" cy="642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Some taxon names of interest as </a:t>
              </a:r>
              <a:r>
                <a:rPr lang="en-US" sz="3200" b="1" dirty="0"/>
                <a:t>input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FCE149-6A97-0A40-8196-D645E7C7E147}"/>
              </a:ext>
            </a:extLst>
          </p:cNvPr>
          <p:cNvGrpSpPr/>
          <p:nvPr/>
        </p:nvGrpSpPr>
        <p:grpSpPr>
          <a:xfrm>
            <a:off x="10770448" y="1453813"/>
            <a:ext cx="7414284" cy="1568018"/>
            <a:chOff x="172694" y="6650967"/>
            <a:chExt cx="4103998" cy="233976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2AF6F90-2E54-C549-A1EC-B65A9E1A05FC}"/>
                </a:ext>
              </a:extLst>
            </p:cNvPr>
            <p:cNvGrpSpPr/>
            <p:nvPr/>
          </p:nvGrpSpPr>
          <p:grpSpPr>
            <a:xfrm>
              <a:off x="498077" y="6865522"/>
              <a:ext cx="3452982" cy="1859374"/>
              <a:chOff x="2897531" y="-373905"/>
              <a:chExt cx="1451614" cy="1859983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045E8A0-E488-1640-A660-9AFC1BE81023}"/>
                  </a:ext>
                </a:extLst>
              </p:cNvPr>
              <p:cNvSpPr txBox="1"/>
              <p:nvPr/>
            </p:nvSpPr>
            <p:spPr>
              <a:xfrm>
                <a:off x="3198134" y="107849"/>
                <a:ext cx="140702" cy="13782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/>
                  <a:t>A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646D78F-CB97-4148-954D-A6CF5EE086E2}"/>
                  </a:ext>
                </a:extLst>
              </p:cNvPr>
              <p:cNvSpPr txBox="1"/>
              <p:nvPr/>
            </p:nvSpPr>
            <p:spPr>
              <a:xfrm>
                <a:off x="2897531" y="-153273"/>
                <a:ext cx="187702" cy="13782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/>
                  <a:t>B</a:t>
                </a:r>
                <a:r>
                  <a:rPr lang="en-US" sz="5400" b="1" i="1" baseline="-25000" dirty="0"/>
                  <a:t>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0FF12CE-6CEA-4A42-B4F9-793E590F7C2F}"/>
                  </a:ext>
                </a:extLst>
              </p:cNvPr>
              <p:cNvSpPr txBox="1"/>
              <p:nvPr/>
            </p:nvSpPr>
            <p:spPr>
              <a:xfrm>
                <a:off x="3451737" y="22880"/>
                <a:ext cx="126528" cy="1378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/>
                  <a:t>C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B379F31-D0B7-5441-BF76-478545DC3203}"/>
                  </a:ext>
                </a:extLst>
              </p:cNvPr>
              <p:cNvSpPr txBox="1"/>
              <p:nvPr/>
            </p:nvSpPr>
            <p:spPr>
              <a:xfrm>
                <a:off x="4204713" y="-50975"/>
                <a:ext cx="144432" cy="13782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/>
                  <a:t>D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C7CC876-0644-D341-9AC1-1ECA9C000C84}"/>
                  </a:ext>
                </a:extLst>
              </p:cNvPr>
              <p:cNvSpPr txBox="1"/>
              <p:nvPr/>
            </p:nvSpPr>
            <p:spPr>
              <a:xfrm>
                <a:off x="3691166" y="-299083"/>
                <a:ext cx="121678" cy="1378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/>
                  <a:t>E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C2679B4-4A55-E04F-A5DD-763966F3DFC3}"/>
                  </a:ext>
                </a:extLst>
              </p:cNvPr>
              <p:cNvSpPr txBox="1"/>
              <p:nvPr/>
            </p:nvSpPr>
            <p:spPr>
              <a:xfrm>
                <a:off x="3925745" y="-373905"/>
                <a:ext cx="166067" cy="13782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i="1" dirty="0" err="1"/>
                  <a:t>F</a:t>
                </a:r>
                <a:r>
                  <a:rPr lang="en-US" sz="5400" b="1" i="1" baseline="-25000" dirty="0" err="1"/>
                  <a:t>x</a:t>
                </a:r>
                <a:endParaRPr lang="en-US" sz="5400" b="1" i="1" baseline="-25000" dirty="0"/>
              </a:p>
            </p:txBody>
          </p:sp>
        </p:grp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F053FCC6-5018-5746-928D-D81A8F280CBF}"/>
                </a:ext>
              </a:extLst>
            </p:cNvPr>
            <p:cNvSpPr/>
            <p:nvPr/>
          </p:nvSpPr>
          <p:spPr>
            <a:xfrm>
              <a:off x="172694" y="6650967"/>
              <a:ext cx="4103998" cy="2339768"/>
            </a:xfrm>
            <a:prstGeom prst="roundRect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5E87624-C3A8-344F-BFF0-D1E73386DCA3}"/>
              </a:ext>
            </a:extLst>
          </p:cNvPr>
          <p:cNvGrpSpPr/>
          <p:nvPr/>
        </p:nvGrpSpPr>
        <p:grpSpPr>
          <a:xfrm>
            <a:off x="10736603" y="8985479"/>
            <a:ext cx="7414284" cy="1099776"/>
            <a:chOff x="5864774" y="2451687"/>
            <a:chExt cx="3293668" cy="427610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ED22EF82-A6E2-0A43-B04C-C9C2E4C2EE7A}"/>
                </a:ext>
              </a:extLst>
            </p:cNvPr>
            <p:cNvSpPr/>
            <p:nvPr/>
          </p:nvSpPr>
          <p:spPr>
            <a:xfrm>
              <a:off x="5880862" y="2451687"/>
              <a:ext cx="3277580" cy="41884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C8B2F48-587A-2442-B91A-18813B99D5AB}"/>
                </a:ext>
              </a:extLst>
            </p:cNvPr>
            <p:cNvSpPr txBox="1"/>
            <p:nvPr/>
          </p:nvSpPr>
          <p:spPr>
            <a:xfrm>
              <a:off x="5864774" y="2460457"/>
              <a:ext cx="3277581" cy="41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Search query taxon names in chronogram database and prune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7870CAF-0134-5247-9C15-EA079C78E77E}"/>
              </a:ext>
            </a:extLst>
          </p:cNvPr>
          <p:cNvGrpSpPr/>
          <p:nvPr/>
        </p:nvGrpSpPr>
        <p:grpSpPr>
          <a:xfrm>
            <a:off x="10618448" y="10171675"/>
            <a:ext cx="7566284" cy="6152910"/>
            <a:chOff x="5618940" y="-27077"/>
            <a:chExt cx="4431538" cy="3603731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FC6365BE-3058-544B-92EC-401036B87086}"/>
                </a:ext>
              </a:extLst>
            </p:cNvPr>
            <p:cNvGrpSpPr/>
            <p:nvPr/>
          </p:nvGrpSpPr>
          <p:grpSpPr>
            <a:xfrm>
              <a:off x="5618940" y="-27077"/>
              <a:ext cx="4431538" cy="3603731"/>
              <a:chOff x="5457830" y="1750090"/>
              <a:chExt cx="4431538" cy="3603731"/>
            </a:xfrm>
          </p:grpSpPr>
          <p:sp>
            <p:nvSpPr>
              <p:cNvPr id="150" name="Rounded Rectangle 149">
                <a:extLst>
                  <a:ext uri="{FF2B5EF4-FFF2-40B4-BE49-F238E27FC236}">
                    <a16:creationId xmlns:a16="http://schemas.microsoft.com/office/drawing/2014/main" id="{D8AFE71A-BD83-4545-B1F3-827D6C4A7149}"/>
                  </a:ext>
                </a:extLst>
              </p:cNvPr>
              <p:cNvSpPr/>
              <p:nvPr/>
            </p:nvSpPr>
            <p:spPr>
              <a:xfrm>
                <a:off x="5457830" y="1750090"/>
                <a:ext cx="4431538" cy="360373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4B7A4D02-E7F3-6845-A2B1-1236475A518B}"/>
                  </a:ext>
                </a:extLst>
              </p:cNvPr>
              <p:cNvSpPr txBox="1"/>
              <p:nvPr/>
            </p:nvSpPr>
            <p:spPr>
              <a:xfrm>
                <a:off x="8039276" y="2273989"/>
                <a:ext cx="1594730" cy="630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/>
                  <a:t>Pruned source </a:t>
                </a:r>
              </a:p>
              <a:p>
                <a:pPr algn="ctr"/>
                <a:r>
                  <a:rPr lang="en-US" sz="3200" b="1" dirty="0"/>
                  <a:t>chronograms</a:t>
                </a:r>
              </a:p>
            </p:txBody>
          </p: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BD115C6B-D798-1542-A3A0-76FD18E6434A}"/>
                  </a:ext>
                </a:extLst>
              </p:cNvPr>
              <p:cNvSpPr/>
              <p:nvPr/>
            </p:nvSpPr>
            <p:spPr>
              <a:xfrm>
                <a:off x="5596604" y="1928056"/>
                <a:ext cx="2128684" cy="1442486"/>
              </a:xfrm>
              <a:prstGeom prst="roundRect">
                <a:avLst/>
              </a:prstGeom>
              <a:solidFill>
                <a:srgbClr val="D23004">
                  <a:alpha val="6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0526B390-FA86-5F42-B49B-2DACE8AE6A20}"/>
                  </a:ext>
                </a:extLst>
              </p:cNvPr>
              <p:cNvGrpSpPr/>
              <p:nvPr/>
            </p:nvGrpSpPr>
            <p:grpSpPr>
              <a:xfrm>
                <a:off x="7733491" y="3374052"/>
                <a:ext cx="2128684" cy="1689674"/>
                <a:chOff x="349831" y="5774256"/>
                <a:chExt cx="2128684" cy="1689674"/>
              </a:xfrm>
            </p:grpSpPr>
            <p:sp>
              <p:nvSpPr>
                <p:cNvPr id="157" name="Rounded Rectangle 156">
                  <a:extLst>
                    <a:ext uri="{FF2B5EF4-FFF2-40B4-BE49-F238E27FC236}">
                      <a16:creationId xmlns:a16="http://schemas.microsoft.com/office/drawing/2014/main" id="{A5BC6F1F-3709-8E4F-BB3C-1F0B5D544C95}"/>
                    </a:ext>
                  </a:extLst>
                </p:cNvPr>
                <p:cNvSpPr/>
                <p:nvPr/>
              </p:nvSpPr>
              <p:spPr>
                <a:xfrm>
                  <a:off x="349831" y="5774256"/>
                  <a:ext cx="2128684" cy="1689674"/>
                </a:xfrm>
                <a:prstGeom prst="roundRect">
                  <a:avLst/>
                </a:prstGeom>
                <a:solidFill>
                  <a:srgbClr val="A2FD3B">
                    <a:alpha val="6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58" name="Picture 157">
                  <a:extLst>
                    <a:ext uri="{FF2B5EF4-FFF2-40B4-BE49-F238E27FC236}">
                      <a16:creationId xmlns:a16="http://schemas.microsoft.com/office/drawing/2014/main" id="{806A56F3-D1B4-6442-B1FA-D68F4E1E91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4937" y="5929435"/>
                  <a:ext cx="2057400" cy="1428750"/>
                </a:xfrm>
                <a:prstGeom prst="rect">
                  <a:avLst/>
                </a:prstGeom>
              </p:spPr>
            </p:pic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F0165D9C-68E1-DE4C-A2A1-AA871819216D}"/>
                  </a:ext>
                </a:extLst>
              </p:cNvPr>
              <p:cNvGrpSpPr/>
              <p:nvPr/>
            </p:nvGrpSpPr>
            <p:grpSpPr>
              <a:xfrm>
                <a:off x="5588400" y="3411741"/>
                <a:ext cx="2145091" cy="1691640"/>
                <a:chOff x="347050" y="4140009"/>
                <a:chExt cx="2145091" cy="1691640"/>
              </a:xfrm>
            </p:grpSpPr>
            <p:sp>
              <p:nvSpPr>
                <p:cNvPr id="155" name="Rounded Rectangle 154">
                  <a:extLst>
                    <a:ext uri="{FF2B5EF4-FFF2-40B4-BE49-F238E27FC236}">
                      <a16:creationId xmlns:a16="http://schemas.microsoft.com/office/drawing/2014/main" id="{23116181-8BC5-5343-A218-63FE05C6CFE5}"/>
                    </a:ext>
                  </a:extLst>
                </p:cNvPr>
                <p:cNvSpPr/>
                <p:nvPr/>
              </p:nvSpPr>
              <p:spPr>
                <a:xfrm>
                  <a:off x="347050" y="4140009"/>
                  <a:ext cx="2128684" cy="1691640"/>
                </a:xfrm>
                <a:prstGeom prst="roundRect">
                  <a:avLst/>
                </a:prstGeom>
                <a:solidFill>
                  <a:srgbClr val="456CE3">
                    <a:alpha val="6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E6466284-A3CC-3741-8156-5FA334A782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4741" y="4269374"/>
                  <a:ext cx="2057400" cy="142875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68E916F9-90C8-8944-8061-A5849BBD1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5714" y="188013"/>
              <a:ext cx="2057400" cy="1428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831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5E87624-C3A8-344F-BFF0-D1E73386DCA3}"/>
              </a:ext>
            </a:extLst>
          </p:cNvPr>
          <p:cNvGrpSpPr/>
          <p:nvPr/>
        </p:nvGrpSpPr>
        <p:grpSpPr>
          <a:xfrm>
            <a:off x="10441635" y="0"/>
            <a:ext cx="7414284" cy="1099776"/>
            <a:chOff x="5864774" y="2451687"/>
            <a:chExt cx="3293668" cy="427610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ED22EF82-A6E2-0A43-B04C-C9C2E4C2EE7A}"/>
                </a:ext>
              </a:extLst>
            </p:cNvPr>
            <p:cNvSpPr/>
            <p:nvPr/>
          </p:nvSpPr>
          <p:spPr>
            <a:xfrm>
              <a:off x="5880862" y="2451687"/>
              <a:ext cx="3277580" cy="41884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C8B2F48-587A-2442-B91A-18813B99D5AB}"/>
                </a:ext>
              </a:extLst>
            </p:cNvPr>
            <p:cNvSpPr txBox="1"/>
            <p:nvPr/>
          </p:nvSpPr>
          <p:spPr>
            <a:xfrm>
              <a:off x="5864774" y="2460457"/>
              <a:ext cx="3277581" cy="41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Search query taxon names in chronogram database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7870CAF-0134-5247-9C15-EA079C78E77E}"/>
              </a:ext>
            </a:extLst>
          </p:cNvPr>
          <p:cNvGrpSpPr/>
          <p:nvPr/>
        </p:nvGrpSpPr>
        <p:grpSpPr>
          <a:xfrm>
            <a:off x="2772694" y="4218038"/>
            <a:ext cx="4454011" cy="8916306"/>
            <a:chOff x="5593363" y="-36535"/>
            <a:chExt cx="2608694" cy="5222239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FC6365BE-3058-544B-92EC-401036B87086}"/>
                </a:ext>
              </a:extLst>
            </p:cNvPr>
            <p:cNvGrpSpPr/>
            <p:nvPr/>
          </p:nvGrpSpPr>
          <p:grpSpPr>
            <a:xfrm>
              <a:off x="5593363" y="-36535"/>
              <a:ext cx="2608694" cy="5222239"/>
              <a:chOff x="5432253" y="1740632"/>
              <a:chExt cx="2608694" cy="5222239"/>
            </a:xfrm>
          </p:grpSpPr>
          <p:sp>
            <p:nvSpPr>
              <p:cNvPr id="150" name="Rounded Rectangle 149">
                <a:extLst>
                  <a:ext uri="{FF2B5EF4-FFF2-40B4-BE49-F238E27FC236}">
                    <a16:creationId xmlns:a16="http://schemas.microsoft.com/office/drawing/2014/main" id="{D8AFE71A-BD83-4545-B1F3-827D6C4A7149}"/>
                  </a:ext>
                </a:extLst>
              </p:cNvPr>
              <p:cNvSpPr/>
              <p:nvPr/>
            </p:nvSpPr>
            <p:spPr>
              <a:xfrm rot="10800000">
                <a:off x="5432253" y="1740632"/>
                <a:ext cx="2608694" cy="522223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BD115C6B-D798-1542-A3A0-76FD18E6434A}"/>
                  </a:ext>
                </a:extLst>
              </p:cNvPr>
              <p:cNvSpPr/>
              <p:nvPr/>
            </p:nvSpPr>
            <p:spPr>
              <a:xfrm>
                <a:off x="5596604" y="1928056"/>
                <a:ext cx="2128684" cy="1442486"/>
              </a:xfrm>
              <a:prstGeom prst="roundRect">
                <a:avLst/>
              </a:prstGeom>
              <a:solidFill>
                <a:srgbClr val="D23004">
                  <a:alpha val="6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0526B390-FA86-5F42-B49B-2DACE8AE6A20}"/>
                  </a:ext>
                </a:extLst>
              </p:cNvPr>
              <p:cNvGrpSpPr/>
              <p:nvPr/>
            </p:nvGrpSpPr>
            <p:grpSpPr>
              <a:xfrm>
                <a:off x="5588400" y="5140420"/>
                <a:ext cx="2128684" cy="1689674"/>
                <a:chOff x="-1795260" y="7540624"/>
                <a:chExt cx="2128684" cy="1689674"/>
              </a:xfrm>
            </p:grpSpPr>
            <p:sp>
              <p:nvSpPr>
                <p:cNvPr id="157" name="Rounded Rectangle 156">
                  <a:extLst>
                    <a:ext uri="{FF2B5EF4-FFF2-40B4-BE49-F238E27FC236}">
                      <a16:creationId xmlns:a16="http://schemas.microsoft.com/office/drawing/2014/main" id="{A5BC6F1F-3709-8E4F-BB3C-1F0B5D544C95}"/>
                    </a:ext>
                  </a:extLst>
                </p:cNvPr>
                <p:cNvSpPr/>
                <p:nvPr/>
              </p:nvSpPr>
              <p:spPr>
                <a:xfrm>
                  <a:off x="-1795260" y="7540624"/>
                  <a:ext cx="2128684" cy="1689674"/>
                </a:xfrm>
                <a:prstGeom prst="roundRect">
                  <a:avLst/>
                </a:prstGeom>
                <a:solidFill>
                  <a:srgbClr val="A2FD3B">
                    <a:alpha val="6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58" name="Picture 157">
                  <a:extLst>
                    <a:ext uri="{FF2B5EF4-FFF2-40B4-BE49-F238E27FC236}">
                      <a16:creationId xmlns:a16="http://schemas.microsoft.com/office/drawing/2014/main" id="{806A56F3-D1B4-6442-B1FA-D68F4E1E91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770154" y="7695803"/>
                  <a:ext cx="2057400" cy="1428750"/>
                </a:xfrm>
                <a:prstGeom prst="rect">
                  <a:avLst/>
                </a:prstGeom>
              </p:spPr>
            </p:pic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F0165D9C-68E1-DE4C-A2A1-AA871819216D}"/>
                  </a:ext>
                </a:extLst>
              </p:cNvPr>
              <p:cNvGrpSpPr/>
              <p:nvPr/>
            </p:nvGrpSpPr>
            <p:grpSpPr>
              <a:xfrm>
                <a:off x="5588400" y="3411741"/>
                <a:ext cx="2145091" cy="1691640"/>
                <a:chOff x="347050" y="4140009"/>
                <a:chExt cx="2145091" cy="1691640"/>
              </a:xfrm>
            </p:grpSpPr>
            <p:sp>
              <p:nvSpPr>
                <p:cNvPr id="155" name="Rounded Rectangle 154">
                  <a:extLst>
                    <a:ext uri="{FF2B5EF4-FFF2-40B4-BE49-F238E27FC236}">
                      <a16:creationId xmlns:a16="http://schemas.microsoft.com/office/drawing/2014/main" id="{23116181-8BC5-5343-A218-63FE05C6CFE5}"/>
                    </a:ext>
                  </a:extLst>
                </p:cNvPr>
                <p:cNvSpPr/>
                <p:nvPr/>
              </p:nvSpPr>
              <p:spPr>
                <a:xfrm>
                  <a:off x="347050" y="4140009"/>
                  <a:ext cx="2128684" cy="1691640"/>
                </a:xfrm>
                <a:prstGeom prst="roundRect">
                  <a:avLst/>
                </a:prstGeom>
                <a:solidFill>
                  <a:srgbClr val="456CE3">
                    <a:alpha val="6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E6466284-A3CC-3741-8156-5FA334A782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4741" y="4269374"/>
                  <a:ext cx="2057400" cy="142875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68E916F9-90C8-8944-8061-A5849BBD1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5715" y="188013"/>
              <a:ext cx="2057400" cy="1428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C3221EB-DF78-A943-98D4-3B34506F0445}"/>
              </a:ext>
            </a:extLst>
          </p:cNvPr>
          <p:cNvGrpSpPr/>
          <p:nvPr/>
        </p:nvGrpSpPr>
        <p:grpSpPr>
          <a:xfrm>
            <a:off x="2980615" y="2806151"/>
            <a:ext cx="7414284" cy="1099773"/>
            <a:chOff x="5864774" y="2451687"/>
            <a:chExt cx="3293668" cy="427609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46F5B5B-1079-7E44-B815-216DA927117B}"/>
                </a:ext>
              </a:extLst>
            </p:cNvPr>
            <p:cNvSpPr/>
            <p:nvPr/>
          </p:nvSpPr>
          <p:spPr>
            <a:xfrm>
              <a:off x="5880862" y="2451687"/>
              <a:ext cx="3277580" cy="41884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09C63F9-4C4A-AC46-80F9-4B5B6646143A}"/>
                </a:ext>
              </a:extLst>
            </p:cNvPr>
            <p:cNvSpPr txBox="1"/>
            <p:nvPr/>
          </p:nvSpPr>
          <p:spPr>
            <a:xfrm>
              <a:off x="5864774" y="2460457"/>
              <a:ext cx="3277581" cy="41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Prune down matching chronograms tips to query taxa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86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3B9150B-5A37-8F4E-A818-C7155E968FE0}"/>
              </a:ext>
            </a:extLst>
          </p:cNvPr>
          <p:cNvSpPr/>
          <p:nvPr/>
        </p:nvSpPr>
        <p:spPr>
          <a:xfrm>
            <a:off x="10705371" y="1461762"/>
            <a:ext cx="7566284" cy="46304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3E0517-547E-5947-8F60-F443CC8A1CC9}"/>
              </a:ext>
            </a:extLst>
          </p:cNvPr>
          <p:cNvGrpSpPr/>
          <p:nvPr/>
        </p:nvGrpSpPr>
        <p:grpSpPr>
          <a:xfrm>
            <a:off x="10825694" y="7149829"/>
            <a:ext cx="7265935" cy="1647184"/>
            <a:chOff x="5853999" y="2127101"/>
            <a:chExt cx="3331307" cy="1456791"/>
          </a:xfrm>
          <a:noFill/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B79A917-3218-4A4D-B671-FEEFC48464E2}"/>
                </a:ext>
              </a:extLst>
            </p:cNvPr>
            <p:cNvSpPr/>
            <p:nvPr/>
          </p:nvSpPr>
          <p:spPr>
            <a:xfrm>
              <a:off x="5880863" y="2127101"/>
              <a:ext cx="3277579" cy="1042385"/>
            </a:xfrm>
            <a:prstGeom prst="roundRect">
              <a:avLst/>
            </a:prstGeom>
            <a:solidFill>
              <a:srgbClr val="D0CECD"/>
            </a:solidFill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23C719-B619-1047-8085-B7CD26660880}"/>
                </a:ext>
              </a:extLst>
            </p:cNvPr>
            <p:cNvSpPr txBox="1"/>
            <p:nvPr/>
          </p:nvSpPr>
          <p:spPr>
            <a:xfrm>
              <a:off x="5853999" y="2195664"/>
              <a:ext cx="3331307" cy="1388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Map pruned chronogram node ages unto nodes of chosen tree topology</a:t>
              </a:r>
            </a:p>
            <a:p>
              <a:pPr algn="ctr"/>
              <a:endParaRPr lang="en-US" sz="3200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E75359-7BF7-CD43-9197-FD158CFB4BAD}"/>
              </a:ext>
            </a:extLst>
          </p:cNvPr>
          <p:cNvGrpSpPr/>
          <p:nvPr/>
        </p:nvGrpSpPr>
        <p:grpSpPr>
          <a:xfrm>
            <a:off x="10797306" y="110675"/>
            <a:ext cx="7566284" cy="1250343"/>
            <a:chOff x="5880861" y="2125845"/>
            <a:chExt cx="3331307" cy="746242"/>
          </a:xfrm>
          <a:noFill/>
        </p:grpSpPr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A3EF72D1-DB27-2846-821E-756DF7AA9497}"/>
                </a:ext>
              </a:extLst>
            </p:cNvPr>
            <p:cNvSpPr/>
            <p:nvPr/>
          </p:nvSpPr>
          <p:spPr>
            <a:xfrm>
              <a:off x="5880863" y="2127101"/>
              <a:ext cx="3277579" cy="7449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C44FAB9-4332-2B4C-AE1A-DB4EBCED6D87}"/>
                </a:ext>
              </a:extLst>
            </p:cNvPr>
            <p:cNvSpPr txBox="1"/>
            <p:nvPr/>
          </p:nvSpPr>
          <p:spPr>
            <a:xfrm>
              <a:off x="5880861" y="2125845"/>
              <a:ext cx="3331307" cy="3490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Choose a tree topology</a:t>
              </a:r>
              <a:endParaRPr lang="en-US" sz="3200" b="1" dirty="0"/>
            </a:p>
          </p:txBody>
        </p:sp>
      </p:grpSp>
      <p:pic>
        <p:nvPicPr>
          <p:cNvPr id="61" name="Graphic 60">
            <a:extLst>
              <a:ext uri="{FF2B5EF4-FFF2-40B4-BE49-F238E27FC236}">
                <a16:creationId xmlns:a16="http://schemas.microsoft.com/office/drawing/2014/main" id="{55AFEF07-B214-2D44-BA81-20B931721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5692" y="972794"/>
            <a:ext cx="5457237" cy="54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6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8D120D2-75B2-084D-95DF-029789551A95}"/>
              </a:ext>
            </a:extLst>
          </p:cNvPr>
          <p:cNvSpPr/>
          <p:nvPr/>
        </p:nvSpPr>
        <p:spPr>
          <a:xfrm>
            <a:off x="10705371" y="8841240"/>
            <a:ext cx="7566284" cy="750518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3B9150B-5A37-8F4E-A818-C7155E968FE0}"/>
              </a:ext>
            </a:extLst>
          </p:cNvPr>
          <p:cNvSpPr/>
          <p:nvPr/>
        </p:nvSpPr>
        <p:spPr>
          <a:xfrm>
            <a:off x="10705371" y="1432265"/>
            <a:ext cx="7566284" cy="61289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3E0517-547E-5947-8F60-F443CC8A1CC9}"/>
              </a:ext>
            </a:extLst>
          </p:cNvPr>
          <p:cNvGrpSpPr/>
          <p:nvPr/>
        </p:nvGrpSpPr>
        <p:grpSpPr>
          <a:xfrm>
            <a:off x="10799945" y="7591375"/>
            <a:ext cx="7265935" cy="1178618"/>
            <a:chOff x="5845940" y="2127101"/>
            <a:chExt cx="3331307" cy="1042385"/>
          </a:xfrm>
          <a:noFill/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B79A917-3218-4A4D-B671-FEEFC48464E2}"/>
                </a:ext>
              </a:extLst>
            </p:cNvPr>
            <p:cNvSpPr/>
            <p:nvPr/>
          </p:nvSpPr>
          <p:spPr>
            <a:xfrm>
              <a:off x="5880863" y="2127101"/>
              <a:ext cx="3277579" cy="1042385"/>
            </a:xfrm>
            <a:prstGeom prst="roundRect">
              <a:avLst/>
            </a:prstGeom>
            <a:solidFill>
              <a:srgbClr val="D0CECD"/>
            </a:solidFill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23C719-B619-1047-8085-B7CD26660880}"/>
                </a:ext>
              </a:extLst>
            </p:cNvPr>
            <p:cNvSpPr txBox="1"/>
            <p:nvPr/>
          </p:nvSpPr>
          <p:spPr>
            <a:xfrm>
              <a:off x="5845940" y="2190113"/>
              <a:ext cx="3331307" cy="9527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Use summary pairwise ages to date chosen tree topology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E75359-7BF7-CD43-9197-FD158CFB4BAD}"/>
              </a:ext>
            </a:extLst>
          </p:cNvPr>
          <p:cNvGrpSpPr/>
          <p:nvPr/>
        </p:nvGrpSpPr>
        <p:grpSpPr>
          <a:xfrm>
            <a:off x="10797306" y="112781"/>
            <a:ext cx="7566284" cy="1248239"/>
            <a:chOff x="5880861" y="2127101"/>
            <a:chExt cx="3331307" cy="744986"/>
          </a:xfrm>
          <a:noFill/>
        </p:grpSpPr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A3EF72D1-DB27-2846-821E-756DF7AA9497}"/>
                </a:ext>
              </a:extLst>
            </p:cNvPr>
            <p:cNvSpPr/>
            <p:nvPr/>
          </p:nvSpPr>
          <p:spPr>
            <a:xfrm>
              <a:off x="5880863" y="2127101"/>
              <a:ext cx="3277579" cy="7449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C44FAB9-4332-2B4C-AE1A-DB4EBCED6D87}"/>
                </a:ext>
              </a:extLst>
            </p:cNvPr>
            <p:cNvSpPr txBox="1"/>
            <p:nvPr/>
          </p:nvSpPr>
          <p:spPr>
            <a:xfrm>
              <a:off x="5880861" y="2249080"/>
              <a:ext cx="3331307" cy="3490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Calculate summary pairwise ages per node</a:t>
              </a:r>
            </a:p>
          </p:txBody>
        </p:sp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256419FA-8A5B-4B4A-B9FC-9CF1CBD29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3775" y="9179445"/>
            <a:ext cx="7657789" cy="696162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13EAAFE-712C-3D45-8E06-BB2F4F4E1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80" t="19406" r="13693" b="19021"/>
          <a:stretch/>
        </p:blipFill>
        <p:spPr>
          <a:xfrm>
            <a:off x="10752492" y="1149666"/>
            <a:ext cx="7536193" cy="663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3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22797</TotalTime>
  <Words>179</Words>
  <Application>Microsoft Macintosh PowerPoint</Application>
  <PresentationFormat>Custom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66</cp:revision>
  <cp:lastPrinted>2022-02-28T20:48:48Z</cp:lastPrinted>
  <dcterms:created xsi:type="dcterms:W3CDTF">2022-02-19T10:36:43Z</dcterms:created>
  <dcterms:modified xsi:type="dcterms:W3CDTF">2022-03-24T20:33:29Z</dcterms:modified>
</cp:coreProperties>
</file>