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10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coeff estimate -&gt; smaller visbyarea for water body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3" name="Shape 6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Greek Archaeology</a:t>
            </a:r>
            <a:endParaRPr b="1"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707800" y="3326900"/>
            <a:ext cx="37284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Xuechun Liu, Liwen Zhang, Kailun Huang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</a:t>
            </a:r>
            <a:endParaRPr/>
          </a:p>
        </p:txBody>
      </p:sp>
      <p:cxnSp>
        <p:nvCxnSpPr>
          <p:cNvPr id="133" name="Shape 133"/>
          <p:cNvCxnSpPr/>
          <p:nvPr/>
        </p:nvCxnSpPr>
        <p:spPr>
          <a:xfrm rot="10800000">
            <a:off x="5555888" y="3027475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Shape 134"/>
          <p:cNvSpPr txBox="1"/>
          <p:nvPr/>
        </p:nvSpPr>
        <p:spPr>
          <a:xfrm>
            <a:off x="2459750" y="3857425"/>
            <a:ext cx="6318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Space</a:t>
            </a:r>
            <a:r>
              <a:rPr lang="en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reference level</a:t>
            </a:r>
            <a:r>
              <a:rPr lang="en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) is significantly different to Feature and Burial at significance level 0.05 in regards to Visibility by possible observer points</a:t>
            </a:r>
            <a:endParaRPr/>
          </a:p>
        </p:txBody>
      </p:sp>
      <p:cxnSp>
        <p:nvCxnSpPr>
          <p:cNvPr id="135" name="Shape 135"/>
          <p:cNvCxnSpPr/>
          <p:nvPr/>
        </p:nvCxnSpPr>
        <p:spPr>
          <a:xfrm flipH="1" rot="10800000">
            <a:off x="2239250" y="1385425"/>
            <a:ext cx="1005000" cy="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Shape 136"/>
          <p:cNvSpPr txBox="1"/>
          <p:nvPr/>
        </p:nvSpPr>
        <p:spPr>
          <a:xfrm>
            <a:off x="311700" y="1214475"/>
            <a:ext cx="540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highlight>
                  <a:srgbClr val="F5F5F5"/>
                </a:highlight>
              </a:rPr>
              <a:t>Model 3. </a:t>
            </a:r>
            <a:r>
              <a:rPr lang="en">
                <a:highlight>
                  <a:srgbClr val="F5F5F5"/>
                </a:highlight>
              </a:rPr>
              <a:t>lm(cvso_deg_vis ~ place_type_2</a:t>
            </a:r>
            <a:r>
              <a:rPr lang="en">
                <a:highlight>
                  <a:srgbClr val="F5F5F5"/>
                </a:highlight>
              </a:rPr>
              <a:t>) </a:t>
            </a:r>
            <a:endParaRPr/>
          </a:p>
        </p:txBody>
      </p:sp>
      <p:cxnSp>
        <p:nvCxnSpPr>
          <p:cNvPr id="137" name="Shape 137"/>
          <p:cNvCxnSpPr>
            <a:stCxn id="138" idx="2"/>
          </p:cNvCxnSpPr>
          <p:nvPr/>
        </p:nvCxnSpPr>
        <p:spPr>
          <a:xfrm flipH="1">
            <a:off x="7269400" y="3453275"/>
            <a:ext cx="3600" cy="445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75" y="1774775"/>
            <a:ext cx="7181066" cy="17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6823300" y="2322575"/>
            <a:ext cx="899400" cy="11307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Client</a:t>
            </a:r>
            <a:r>
              <a:rPr lang="en"/>
              <a:t>:Natalie Susmann, Archeology Department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PhD Mentor</a:t>
            </a:r>
            <a:r>
              <a:rPr lang="en"/>
              <a:t>: David Reynolds, Teaching fellow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Dataset</a:t>
            </a:r>
            <a:r>
              <a:rPr lang="en"/>
              <a:t>: 3 numeric variables(Dependent variables), Others are character variables.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Dependent variables</a:t>
            </a:r>
            <a:r>
              <a:rPr lang="en"/>
              <a:t>: elevation means, cvso_deg_vis, cvso_visbyarea (topography related characteristics measured for each of 300 Ancient Greek religious structures)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Independent variables</a:t>
            </a:r>
            <a:r>
              <a:rPr lang="en"/>
              <a:t>: place types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Research Question</a:t>
            </a:r>
            <a:r>
              <a:rPr lang="en"/>
              <a:t>: Did the ancient Greeks’ use of nature features (i.e., topography) differ across various types of religious structures?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99" y="315925"/>
            <a:ext cx="4180149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4">
            <a:alphaModFix/>
          </a:blip>
          <a:srcRect b="-12261" l="-13895" r="-4462" t="-6095"/>
          <a:stretch/>
        </p:blipFill>
        <p:spPr>
          <a:xfrm>
            <a:off x="4631153" y="-270475"/>
            <a:ext cx="3787775" cy="590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the variables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CVSO: Cumulative viewshed of location.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 code:The number of times the structure is seen 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CVSO_visbyarea: The total grid code for each structure, divided by the number of pixels which comprises each structure.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CVSO_deg_vis: The total grid code divided by the number of observer points which could possibly see that structure.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55850" y="141650"/>
            <a:ext cx="8832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Visibility by possible observer points  VS  Place Type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212873"/>
            <a:ext cx="8832299" cy="3742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24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Visibility by area  VS  Place Type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13" y="1051075"/>
            <a:ext cx="8430775" cy="388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675" y="1106550"/>
            <a:ext cx="6584375" cy="34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124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Elevation</a:t>
            </a:r>
            <a:r>
              <a:rPr lang="en"/>
              <a:t>  VS  Place Type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8425"/>
            <a:ext cx="8839202" cy="375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</a:t>
            </a:r>
            <a:endParaRPr/>
          </a:p>
        </p:txBody>
      </p:sp>
      <p:cxnSp>
        <p:nvCxnSpPr>
          <p:cNvPr id="109" name="Shape 109"/>
          <p:cNvCxnSpPr/>
          <p:nvPr/>
        </p:nvCxnSpPr>
        <p:spPr>
          <a:xfrm rot="10800000">
            <a:off x="5555888" y="3027475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Shape 110"/>
          <p:cNvSpPr txBox="1"/>
          <p:nvPr/>
        </p:nvSpPr>
        <p:spPr>
          <a:xfrm>
            <a:off x="2459750" y="3857425"/>
            <a:ext cx="5835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Water body (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reference level</a:t>
            </a:r>
            <a:r>
              <a:rPr lang="en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) is significantly different to the other      4 place types at significance level 0.05 in regards to Visibility by area</a:t>
            </a:r>
            <a:endParaRPr/>
          </a:p>
        </p:txBody>
      </p:sp>
      <p:cxnSp>
        <p:nvCxnSpPr>
          <p:cNvPr id="111" name="Shape 111"/>
          <p:cNvCxnSpPr/>
          <p:nvPr/>
        </p:nvCxnSpPr>
        <p:spPr>
          <a:xfrm flipH="1" rot="10800000">
            <a:off x="2239250" y="1385425"/>
            <a:ext cx="1005000" cy="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50" y="1752475"/>
            <a:ext cx="7224050" cy="17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311700" y="1214475"/>
            <a:ext cx="564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highlight>
                  <a:srgbClr val="F5F5F5"/>
                </a:highlight>
              </a:rPr>
              <a:t>Model 1. lm(log(cvso_visbyarea+1) ~ place_type_2)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823300" y="2322575"/>
            <a:ext cx="899400" cy="11307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Shape 115"/>
          <p:cNvCxnSpPr>
            <a:stCxn id="114" idx="2"/>
          </p:cNvCxnSpPr>
          <p:nvPr/>
        </p:nvCxnSpPr>
        <p:spPr>
          <a:xfrm flipH="1">
            <a:off x="7269400" y="3453275"/>
            <a:ext cx="3600" cy="445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</a:t>
            </a:r>
            <a:endParaRPr/>
          </a:p>
        </p:txBody>
      </p:sp>
      <p:cxnSp>
        <p:nvCxnSpPr>
          <p:cNvPr id="121" name="Shape 121"/>
          <p:cNvCxnSpPr/>
          <p:nvPr/>
        </p:nvCxnSpPr>
        <p:spPr>
          <a:xfrm rot="10800000">
            <a:off x="5555888" y="3027475"/>
            <a:ext cx="4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Shape 122"/>
          <p:cNvSpPr txBox="1"/>
          <p:nvPr/>
        </p:nvSpPr>
        <p:spPr>
          <a:xfrm>
            <a:off x="2459750" y="3857425"/>
            <a:ext cx="5723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Water body (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reference level</a:t>
            </a:r>
            <a:r>
              <a:rPr lang="en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) is significantly different to the other    4 place types at </a:t>
            </a:r>
            <a:r>
              <a:rPr lang="en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significance</a:t>
            </a:r>
            <a:r>
              <a:rPr lang="en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 level 0.05 in regards to mean elevation</a:t>
            </a:r>
            <a:endParaRPr/>
          </a:p>
        </p:txBody>
      </p:sp>
      <p:cxnSp>
        <p:nvCxnSpPr>
          <p:cNvPr id="123" name="Shape 123"/>
          <p:cNvCxnSpPr/>
          <p:nvPr/>
        </p:nvCxnSpPr>
        <p:spPr>
          <a:xfrm flipH="1" rot="10800000">
            <a:off x="2239250" y="1385425"/>
            <a:ext cx="1005000" cy="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Shape 124"/>
          <p:cNvSpPr txBox="1"/>
          <p:nvPr/>
        </p:nvSpPr>
        <p:spPr>
          <a:xfrm>
            <a:off x="311700" y="1214475"/>
            <a:ext cx="540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highlight>
                  <a:srgbClr val="F5F5F5"/>
                </a:highlight>
              </a:rPr>
              <a:t>Model 2. lm(log(elevation_mean+1.01) ~ place_type_2) </a:t>
            </a:r>
            <a:endParaRPr/>
          </a:p>
        </p:txBody>
      </p:sp>
      <p:cxnSp>
        <p:nvCxnSpPr>
          <p:cNvPr id="125" name="Shape 125"/>
          <p:cNvCxnSpPr>
            <a:stCxn id="126" idx="2"/>
          </p:cNvCxnSpPr>
          <p:nvPr/>
        </p:nvCxnSpPr>
        <p:spPr>
          <a:xfrm flipH="1">
            <a:off x="7269400" y="3453275"/>
            <a:ext cx="3600" cy="445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25" y="1774775"/>
            <a:ext cx="7224034" cy="17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6823300" y="2322575"/>
            <a:ext cx="899400" cy="11307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