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62" r:id="rId4"/>
    <p:sldId id="261" r:id="rId5"/>
    <p:sldId id="265" r:id="rId6"/>
    <p:sldId id="264" r:id="rId7"/>
    <p:sldId id="258" r:id="rId8"/>
    <p:sldId id="259" r:id="rId9"/>
    <p:sldId id="263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.shan@bc.edu" initials="s" lastIdx="1" clrIdx="0">
    <p:extLst/>
  </p:cmAuthor>
  <p:cmAuthor id="2" name="shan.shan@bc.edu" initials="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0"/>
    <p:restoredTop sz="95621"/>
  </p:normalViewPr>
  <p:slideViewPr>
    <p:cSldViewPr snapToGrid="0" snapToObjects="1">
      <p:cViewPr>
        <p:scale>
          <a:sx n="140" d="100"/>
          <a:sy n="140" d="100"/>
        </p:scale>
        <p:origin x="-440" y="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39663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723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 of happiness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5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33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77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74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Com-positive variable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  <a:defRPr sz="6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127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t>‹#›</a:t>
            </a:fld>
            <a:endParaRPr lang="en"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Shape 67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01600" marR="0" lvl="0" indent="635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92100" marR="0" lvl="1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91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88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25500" marR="0" lvl="5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7900" marR="0" lvl="6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0300" marR="0" lvl="7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00" marR="0" lvl="8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127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t>‹#›</a:t>
            </a:fld>
            <a:endParaRPr lang="en"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  <a:defRPr sz="6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127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t>‹#›</a:t>
            </a:fld>
            <a:endParaRPr lang="en"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Shape 82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01600" marR="0" lvl="0" indent="635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92100" marR="0" lvl="1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91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88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25500" marR="0" lvl="5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7900" marR="0" lvl="6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0300" marR="0" lvl="7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00" marR="0" lvl="8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01600" marR="0" lvl="0" indent="635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92100" marR="0" lvl="1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91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88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25500" marR="0" lvl="5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7900" marR="0" lvl="6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0300" marR="0" lvl="7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00" marR="0" lvl="8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127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t>‹#›</a:t>
            </a:fld>
            <a:endParaRPr lang="en"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5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01600" marR="0" lvl="0" indent="635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92100" marR="0" lvl="1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91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88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25500" marR="0" lvl="5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7900" marR="0" lvl="6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0300" marR="0" lvl="7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00" marR="0" lvl="8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5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01600" marR="0" lvl="0" indent="635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92100" marR="0" lvl="1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91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88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25500" marR="0" lvl="5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7900" marR="0" lvl="6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0300" marR="0" lvl="7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00" marR="0" lvl="8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127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t>‹#›</a:t>
            </a:fld>
            <a:endParaRPr lang="en"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127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t>‹#›</a:t>
            </a:fld>
            <a:endParaRPr lang="en"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127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t>‹#›</a:t>
            </a:fld>
            <a:endParaRPr lang="en"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01600" marR="0" lvl="0" indent="635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92100" marR="0" lvl="1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91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88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25500" marR="0" lvl="5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7900" marR="0" lvl="6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0300" marR="0" lvl="7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00" marR="0" lvl="8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  <a:defRPr sz="7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127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Calibri"/>
                <a:buNone/>
              </a:pPr>
              <a:t>‹#›</a:t>
            </a:fld>
            <a:endParaRPr lang="en" sz="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3714750"/>
            <a:ext cx="9141618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1" y="368630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2"/>
          </p:nvPr>
        </p:nvSpPr>
        <p:spPr>
          <a:xfrm>
            <a:off x="11" y="0"/>
            <a:ext cx="9143988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Calibri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127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t>‹#›</a:t>
            </a:fld>
            <a:endParaRPr lang="en"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01600" marR="0" lvl="0" indent="635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92100" marR="0" lvl="1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91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88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25500" marR="0" lvl="5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7900" marR="0" lvl="6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0300" marR="0" lvl="7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00" marR="0" lvl="8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127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t>‹#›</a:t>
            </a:fld>
            <a:endParaRPr lang="en"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01600" marR="0" lvl="0" indent="635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92100" marR="0" lvl="1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91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88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25500" marR="0" lvl="5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7900" marR="0" lvl="6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0300" marR="0" lvl="7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00" marR="0" lvl="8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127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t>‹#›</a:t>
            </a:fld>
            <a:endParaRPr lang="en"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01600" marR="0" lvl="0" indent="635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92100" marR="0" lvl="1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91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88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25500" marR="0" lvl="5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7900" marR="0" lvl="6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0300" marR="0" lvl="7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00" marR="0" lvl="8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-127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t>‹#›</a:t>
            </a:fld>
            <a:endParaRPr lang="en"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Shape 58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newscientist.com/article/mg20727770.101-money-can-buy-you-happiness--up-to-a-point.html" TargetMode="External"/><Relationship Id="rId3" Type="http://schemas.openxmlformats.org/officeDocument/2006/relationships/hyperlink" Target="http://www.bbc.com/earth/story/20160420-how-nature-is-good-for-our-health-and-happines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unaxc.shinyapps.io/boston_happiness_inde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825038" y="192697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indent="-95250">
              <a:buClr>
                <a:srgbClr val="8D4120"/>
              </a:buClr>
              <a:buSzPct val="27777"/>
            </a:pPr>
            <a:r>
              <a:rPr lang="en" sz="5400" b="1" dirty="0">
                <a:solidFill>
                  <a:srgbClr val="8D4120"/>
                </a:solidFill>
              </a:rPr>
              <a:t>Boston Happiness Index</a:t>
            </a:r>
            <a:r>
              <a:rPr lang="en" sz="6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6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60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825050" y="3264271"/>
            <a:ext cx="7543800" cy="1157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lvl="0" indent="-6985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ADVISOR: PROFESSOR ERIC KOLACZYK</a:t>
            </a:r>
          </a:p>
          <a:p>
            <a:pPr marL="0" lvl="0" indent="-69850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STUDENT RESEARCHERS: SHAN SHAN; XIANG ZHAO; XUECHUN LIU; YAQI HUANG; YING </a:t>
            </a:r>
            <a:r>
              <a:rPr lang="en" sz="1400" dirty="0" smtClean="0"/>
              <a:t>LI</a:t>
            </a:r>
            <a:endParaRPr lang="en-US" sz="1400" dirty="0" smtClean="0"/>
          </a:p>
          <a:p>
            <a:pPr marL="0" lvl="0" indent="-69850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 smtClean="0"/>
              <a:t>Dec 8 </a:t>
            </a:r>
            <a:r>
              <a:rPr lang="en-US" sz="1400" b="1" dirty="0" smtClean="0"/>
              <a:t>2017</a:t>
            </a:r>
            <a:endParaRPr lang="en" sz="1400" b="1" dirty="0"/>
          </a:p>
          <a:p>
            <a:pPr marL="0" marR="0" lvl="0" indent="-190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02" y="1028700"/>
            <a:ext cx="3979898" cy="37410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02" y="147218"/>
            <a:ext cx="7543800" cy="1088068"/>
          </a:xfrm>
        </p:spPr>
        <p:txBody>
          <a:bodyPr/>
          <a:lstStyle/>
          <a:p>
            <a:r>
              <a:rPr lang="en-US" dirty="0" smtClean="0"/>
              <a:t>The Image of Happiness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166" y="2804611"/>
            <a:ext cx="4348198" cy="1729288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dirty="0"/>
              <a:t>World Happiness Report </a:t>
            </a:r>
            <a:r>
              <a:rPr lang="en-US" dirty="0" smtClean="0"/>
              <a:t>2017 (global level research)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(in </a:t>
            </a:r>
            <a:r>
              <a:rPr lang="en-US" dirty="0"/>
              <a:t>the support of the UN High Level Meeting on happiness and </a:t>
            </a:r>
            <a:r>
              <a:rPr lang="en-US" dirty="0" smtClean="0"/>
              <a:t>well-being)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World Bank (</a:t>
            </a:r>
            <a:r>
              <a:rPr lang="en-US" dirty="0" smtClean="0"/>
              <a:t>Bhutan, country level)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 Santa</a:t>
            </a:r>
            <a:r>
              <a:rPr lang="en-US" dirty="0"/>
              <a:t> </a:t>
            </a:r>
            <a:r>
              <a:rPr lang="en-US" dirty="0" smtClean="0"/>
              <a:t>Monica </a:t>
            </a:r>
            <a:r>
              <a:rPr lang="en-US" dirty="0" smtClean="0"/>
              <a:t>(city level)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2166" y="1362849"/>
            <a:ext cx="4348198" cy="138499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National" charset="0"/>
              </a:rPr>
              <a:t>Today</a:t>
            </a:r>
            <a:r>
              <a:rPr lang="en-US" b="1" dirty="0">
                <a:solidFill>
                  <a:schemeClr val="accent1"/>
                </a:solidFill>
                <a:latin typeface="National" charset="0"/>
              </a:rPr>
              <a:t>, Boston is in a uniquely powerful position to create quality jobs, strengthen our competitive economy, add the housing our city needs to become more affordable, and prepare for climate change</a:t>
            </a:r>
            <a:r>
              <a:rPr lang="en-US" b="1" dirty="0" smtClean="0">
                <a:solidFill>
                  <a:schemeClr val="accent1"/>
                </a:solidFill>
                <a:latin typeface="National" charset="0"/>
              </a:rPr>
              <a:t>.  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National" charset="0"/>
              </a:rPr>
              <a:t> </a:t>
            </a:r>
          </a:p>
          <a:p>
            <a:pPr algn="r"/>
            <a:r>
              <a:rPr lang="en-US" b="1" i="1" dirty="0" smtClean="0">
                <a:solidFill>
                  <a:schemeClr val="accent1"/>
                </a:solidFill>
                <a:latin typeface="National" charset="0"/>
              </a:rPr>
              <a:t>Image Boston 2030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8651" y="4483100"/>
            <a:ext cx="3505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Pix source: National Geography 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7264400" y="736600"/>
            <a:ext cx="241300" cy="203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wrap="square" lIns="68575" tIns="68575" rIns="68575" bIns="68575" anchor="b" anchorCtr="0">
            <a:noAutofit/>
          </a:bodyPr>
          <a:lstStyle/>
          <a:p>
            <a:pPr lvl="0"/>
            <a:r>
              <a:rPr lang="en-US" dirty="0" smtClean="0"/>
              <a:t>Project Workflow</a:t>
            </a:r>
            <a:endParaRPr lang="en" dirty="0"/>
          </a:p>
        </p:txBody>
      </p:sp>
      <p:grpSp>
        <p:nvGrpSpPr>
          <p:cNvPr id="180" name="Shape 180"/>
          <p:cNvGrpSpPr/>
          <p:nvPr/>
        </p:nvGrpSpPr>
        <p:grpSpPr>
          <a:xfrm>
            <a:off x="1216660" y="1748846"/>
            <a:ext cx="7029314" cy="2479922"/>
            <a:chOff x="180770" y="1564321"/>
            <a:chExt cx="7029314" cy="2479922"/>
          </a:xfrm>
        </p:grpSpPr>
        <p:grpSp>
          <p:nvGrpSpPr>
            <p:cNvPr id="181" name="Shape 181"/>
            <p:cNvGrpSpPr/>
            <p:nvPr/>
          </p:nvGrpSpPr>
          <p:grpSpPr>
            <a:xfrm>
              <a:off x="180770" y="2465395"/>
              <a:ext cx="2066565" cy="1546791"/>
              <a:chOff x="809530" y="2306625"/>
              <a:chExt cx="2108400" cy="1258724"/>
            </a:xfrm>
          </p:grpSpPr>
          <p:sp>
            <p:nvSpPr>
              <p:cNvPr id="182" name="Shape 182"/>
              <p:cNvSpPr txBox="1"/>
              <p:nvPr/>
            </p:nvSpPr>
            <p:spPr>
              <a:xfrm>
                <a:off x="809530" y="2827949"/>
                <a:ext cx="21084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t" anchorCtr="0">
                <a:noAutofit/>
              </a:bodyPr>
              <a:lstStyle/>
              <a:p>
                <a:pPr marL="384048" lvl="1" indent="-180848" rtl="0">
                  <a:lnSpc>
                    <a:spcPct val="90000"/>
                  </a:lnSpc>
                  <a:spcBef>
                    <a:spcPts val="400"/>
                  </a:spcBef>
                  <a:buClr>
                    <a:srgbClr val="E48312"/>
                  </a:buClr>
                  <a:buSzPct val="100000"/>
                  <a:buFont typeface="Calibri"/>
                  <a:buChar char="◦"/>
                </a:pPr>
                <a:r>
                  <a:rPr lang="en-US" sz="1600" b="1" smtClean="0">
                    <a:solidFill>
                      <a:srgbClr val="DB4437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Research definition of </a:t>
                </a:r>
                <a:r>
                  <a:rPr lang="en" sz="1600" b="1" dirty="0" smtClean="0">
                    <a:solidFill>
                      <a:srgbClr val="DB4437"/>
                    </a:solidFill>
                    <a:latin typeface="Roboto"/>
                    <a:ea typeface="Roboto"/>
                    <a:cs typeface="Roboto"/>
                    <a:sym typeface="Roboto"/>
                  </a:rPr>
                  <a:t>Happiness</a:t>
                </a:r>
                <a:endParaRPr lang="en" sz="1600" b="1" dirty="0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1083025" y="2306625"/>
                <a:ext cx="1834800" cy="143400"/>
              </a:xfrm>
              <a:prstGeom prst="parallelogram">
                <a:avLst>
                  <a:gd name="adj" fmla="val 96952"/>
                </a:avLst>
              </a:prstGeom>
              <a:solidFill>
                <a:srgbClr val="DB4437"/>
              </a:solidFill>
              <a:ln>
                <a:noFill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900">
                    <a:solidFill>
                      <a:srgbClr val="999999"/>
                    </a:solidFill>
                  </a:rPr>
                  <a:t>  </a:t>
                </a: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1083125" y="2460449"/>
                <a:ext cx="1834800" cy="143400"/>
              </a:xfrm>
              <a:prstGeom prst="parallelogram">
                <a:avLst>
                  <a:gd name="adj" fmla="val 96952"/>
                </a:avLst>
              </a:prstGeom>
              <a:solidFill>
                <a:srgbClr val="C53929"/>
              </a:solidFill>
              <a:ln>
                <a:noFill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900">
                  <a:solidFill>
                    <a:srgbClr val="999999"/>
                  </a:solidFill>
                </a:endParaRPr>
              </a:p>
            </p:txBody>
          </p:sp>
        </p:grpSp>
        <p:grpSp>
          <p:nvGrpSpPr>
            <p:cNvPr id="185" name="Shape 185"/>
            <p:cNvGrpSpPr/>
            <p:nvPr/>
          </p:nvGrpSpPr>
          <p:grpSpPr>
            <a:xfrm>
              <a:off x="5411515" y="1564321"/>
              <a:ext cx="1798569" cy="2373343"/>
              <a:chOff x="1083025" y="1574028"/>
              <a:chExt cx="1834900" cy="1931275"/>
            </a:xfrm>
          </p:grpSpPr>
          <p:sp>
            <p:nvSpPr>
              <p:cNvPr id="186" name="Shape 186"/>
              <p:cNvSpPr txBox="1"/>
              <p:nvPr/>
            </p:nvSpPr>
            <p:spPr>
              <a:xfrm>
                <a:off x="1083125" y="1574028"/>
                <a:ext cx="11454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t" anchorCtr="0">
                <a:noAutofit/>
              </a:bodyPr>
              <a:lstStyle/>
              <a:p>
                <a:pPr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SzPct val="125000"/>
                  <a:buNone/>
                </a:pPr>
                <a:r>
                  <a:rPr lang="en-US" sz="1200" dirty="0" smtClean="0">
                    <a:solidFill>
                      <a:srgbClr val="C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Shiny</a:t>
                </a:r>
                <a:endParaRPr lang="en" sz="1200" dirty="0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7" name="Shape 187"/>
              <p:cNvSpPr txBox="1"/>
              <p:nvPr/>
            </p:nvSpPr>
            <p:spPr>
              <a:xfrm>
                <a:off x="1083025" y="2763403"/>
                <a:ext cx="1834800" cy="74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t" anchorCtr="0">
                <a:noAutofit/>
              </a:bodyPr>
              <a:lstStyle/>
              <a:p>
                <a:pPr marL="384048" lvl="1" indent="-180848" rtl="0">
                  <a:lnSpc>
                    <a:spcPct val="100000"/>
                  </a:lnSpc>
                  <a:spcBef>
                    <a:spcPts val="400"/>
                  </a:spcBef>
                  <a:buClr>
                    <a:srgbClr val="999999"/>
                  </a:buClr>
                  <a:buSzPct val="100000"/>
                  <a:buFont typeface="Calibri"/>
                  <a:buChar char="◦"/>
                </a:pPr>
                <a:r>
                  <a:rPr lang="en-US" b="1" dirty="0" smtClean="0">
                    <a:solidFill>
                      <a:srgbClr val="C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Package a web-based app: Shiny</a:t>
                </a:r>
                <a:endParaRPr lang="en" b="1" dirty="0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 flipH="1">
                <a:off x="1083025" y="2306625"/>
                <a:ext cx="1834800" cy="143400"/>
              </a:xfrm>
              <a:prstGeom prst="parallelogram">
                <a:avLst>
                  <a:gd name="adj" fmla="val 9695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900">
                    <a:solidFill>
                      <a:srgbClr val="C00000"/>
                    </a:solidFill>
                  </a:rPr>
                  <a:t>  </a:t>
                </a: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1083125" y="2460449"/>
                <a:ext cx="1834800" cy="143400"/>
              </a:xfrm>
              <a:prstGeom prst="parallelogram">
                <a:avLst>
                  <a:gd name="adj" fmla="val 9695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9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97" name="Shape 197"/>
            <p:cNvGrpSpPr/>
            <p:nvPr/>
          </p:nvGrpSpPr>
          <p:grpSpPr>
            <a:xfrm>
              <a:off x="3627428" y="1565201"/>
              <a:ext cx="1934841" cy="2447124"/>
              <a:chOff x="944000" y="1574022"/>
              <a:chExt cx="1973925" cy="1991313"/>
            </a:xfrm>
          </p:grpSpPr>
          <p:sp>
            <p:nvSpPr>
              <p:cNvPr id="198" name="Shape 198"/>
              <p:cNvSpPr txBox="1"/>
              <p:nvPr/>
            </p:nvSpPr>
            <p:spPr>
              <a:xfrm>
                <a:off x="944010" y="1574022"/>
                <a:ext cx="1284600" cy="29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t" anchorCtr="0">
                <a:noAutofit/>
              </a:bodyPr>
              <a:lstStyle/>
              <a:p>
                <a:pPr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SzPct val="125000"/>
                  <a:buNone/>
                </a:pPr>
                <a:r>
                  <a:rPr lang="en-US" sz="1200" dirty="0" smtClean="0">
                    <a:solidFill>
                      <a:srgbClr val="C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BHI Measurement</a:t>
                </a:r>
                <a:endParaRPr lang="en" sz="1200" dirty="0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9" name="Shape 199"/>
              <p:cNvSpPr txBox="1"/>
              <p:nvPr/>
            </p:nvSpPr>
            <p:spPr>
              <a:xfrm>
                <a:off x="944000" y="2603835"/>
                <a:ext cx="1914000" cy="96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marL="384048" lvl="1" indent="-180848" rtl="0">
                  <a:lnSpc>
                    <a:spcPct val="90000"/>
                  </a:lnSpc>
                  <a:spcBef>
                    <a:spcPts val="400"/>
                  </a:spcBef>
                  <a:buClr>
                    <a:srgbClr val="CC0000"/>
                  </a:buClr>
                  <a:buSzPct val="100000"/>
                  <a:buFont typeface="Calibri"/>
                  <a:buChar char="◦"/>
                </a:pPr>
                <a:r>
                  <a:rPr lang="en-US" sz="1300" b="1" dirty="0" smtClean="0">
                    <a:solidFill>
                      <a:srgbClr val="DB4437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Define BHI as a </a:t>
                </a:r>
                <a:r>
                  <a:rPr lang="en-US" altLang="zh-CN" sz="1300" b="1" dirty="0" smtClean="0">
                    <a:solidFill>
                      <a:srgbClr val="DB4437"/>
                    </a:solidFill>
                    <a:latin typeface="Roboto"/>
                    <a:ea typeface="Roboto"/>
                    <a:cs typeface="Roboto"/>
                    <a:sym typeface="Roboto"/>
                  </a:rPr>
                  <a:t>five</a:t>
                </a:r>
                <a:r>
                  <a:rPr lang="en-US" sz="1300" b="1" dirty="0" smtClean="0">
                    <a:solidFill>
                      <a:srgbClr val="DB4437"/>
                    </a:solidFill>
                    <a:latin typeface="Roboto"/>
                    <a:ea typeface="Roboto"/>
                    <a:cs typeface="Roboto"/>
                    <a:sym typeface="Roboto"/>
                  </a:rPr>
                  <a:t> to </a:t>
                </a:r>
                <a:r>
                  <a:rPr lang="en-US" altLang="zh-CN" sz="1300" b="1" dirty="0" smtClean="0">
                    <a:solidFill>
                      <a:srgbClr val="DB4437"/>
                    </a:solidFill>
                    <a:latin typeface="Roboto"/>
                    <a:ea typeface="Roboto"/>
                    <a:cs typeface="Roboto"/>
                    <a:sym typeface="Roboto"/>
                  </a:rPr>
                  <a:t>six</a:t>
                </a:r>
                <a:r>
                  <a:rPr lang="zh-CN" altLang="en-US" sz="1300" b="1" dirty="0" smtClean="0">
                    <a:solidFill>
                      <a:srgbClr val="DB4437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300" b="1" dirty="0" smtClean="0">
                    <a:solidFill>
                      <a:srgbClr val="DB4437"/>
                    </a:solidFill>
                    <a:latin typeface="Roboto"/>
                    <a:ea typeface="Roboto"/>
                    <a:cs typeface="Roboto"/>
                    <a:sym typeface="Roboto"/>
                  </a:rPr>
                  <a:t>categories with </a:t>
                </a:r>
                <a:r>
                  <a:rPr lang="en-US" altLang="zh-CN" sz="1300" b="1" dirty="0" smtClean="0">
                    <a:solidFill>
                      <a:srgbClr val="DB4437"/>
                    </a:solidFill>
                    <a:latin typeface="Roboto"/>
                    <a:ea typeface="Roboto"/>
                    <a:cs typeface="Roboto"/>
                    <a:sym typeface="Roboto"/>
                  </a:rPr>
                  <a:t>three</a:t>
                </a:r>
                <a:r>
                  <a:rPr lang="en-US" sz="1300" b="1" dirty="0" smtClean="0">
                    <a:solidFill>
                      <a:srgbClr val="DB4437"/>
                    </a:solidFill>
                    <a:latin typeface="Roboto"/>
                    <a:ea typeface="Roboto"/>
                    <a:cs typeface="Roboto"/>
                    <a:sym typeface="Roboto"/>
                  </a:rPr>
                  <a:t> spatial resolutions</a:t>
                </a:r>
                <a:endParaRPr lang="en" sz="1300" b="1" dirty="0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00" name="Shape 200"/>
              <p:cNvCxnSpPr/>
              <p:nvPr/>
            </p:nvCxnSpPr>
            <p:spPr>
              <a:xfrm>
                <a:off x="2180202" y="1695421"/>
                <a:ext cx="718500" cy="741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B443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1" name="Shape 201"/>
              <p:cNvSpPr/>
              <p:nvPr/>
            </p:nvSpPr>
            <p:spPr>
              <a:xfrm flipH="1">
                <a:off x="1083025" y="2306625"/>
                <a:ext cx="1834800" cy="143400"/>
              </a:xfrm>
              <a:prstGeom prst="parallelogram">
                <a:avLst>
                  <a:gd name="adj" fmla="val 96952"/>
                </a:avLst>
              </a:prstGeom>
              <a:solidFill>
                <a:srgbClr val="DB4437"/>
              </a:solidFill>
              <a:ln>
                <a:noFill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900">
                    <a:solidFill>
                      <a:srgbClr val="999999"/>
                    </a:solidFill>
                  </a:rPr>
                  <a:t>  </a:t>
                </a: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1083125" y="2460449"/>
                <a:ext cx="1834800" cy="143400"/>
              </a:xfrm>
              <a:prstGeom prst="parallelogram">
                <a:avLst>
                  <a:gd name="adj" fmla="val 96952"/>
                </a:avLst>
              </a:prstGeom>
              <a:solidFill>
                <a:srgbClr val="C53929"/>
              </a:solidFill>
              <a:ln>
                <a:noFill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900">
                  <a:solidFill>
                    <a:srgbClr val="999999"/>
                  </a:solidFill>
                </a:endParaRPr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1976151" y="1565201"/>
              <a:ext cx="1934831" cy="2479042"/>
              <a:chOff x="944010" y="1574022"/>
              <a:chExt cx="1973915" cy="2017286"/>
            </a:xfrm>
          </p:grpSpPr>
          <p:sp>
            <p:nvSpPr>
              <p:cNvPr id="204" name="Shape 204"/>
              <p:cNvSpPr txBox="1"/>
              <p:nvPr/>
            </p:nvSpPr>
            <p:spPr>
              <a:xfrm>
                <a:off x="944010" y="1574022"/>
                <a:ext cx="1284600" cy="29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t" anchorCtr="0">
                <a:noAutofit/>
              </a:bodyPr>
              <a:lstStyle/>
              <a:p>
                <a:pPr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SzPct val="125000"/>
                  <a:buNone/>
                </a:pPr>
                <a:r>
                  <a:rPr lang="en" sz="1200" dirty="0">
                    <a:solidFill>
                      <a:srgbClr val="C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</a:t>
                </a:r>
                <a:r>
                  <a:rPr lang="en-US" sz="1200" dirty="0" smtClean="0">
                    <a:solidFill>
                      <a:srgbClr val="C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Collection</a:t>
                </a:r>
                <a:endParaRPr lang="en" sz="1200" dirty="0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944010" y="2629808"/>
                <a:ext cx="1914000" cy="96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marL="384048" marR="0" lvl="1" indent="-180848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E48312"/>
                  </a:buClr>
                  <a:buSzPct val="100000"/>
                  <a:buFont typeface="Calibri"/>
                  <a:buChar char="◦"/>
                </a:pPr>
                <a:r>
                  <a:rPr lang="en-US" sz="1600" b="1" dirty="0" smtClean="0">
                    <a:solidFill>
                      <a:srgbClr val="DB4437"/>
                    </a:solidFill>
                    <a:latin typeface="Roboto"/>
                    <a:ea typeface="Roboto"/>
                    <a:cs typeface="Roboto"/>
                    <a:sym typeface="Roboto"/>
                  </a:rPr>
                  <a:t>Collected relevant data source </a:t>
                </a:r>
                <a:endParaRPr lang="en" sz="1600" b="1" dirty="0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06" name="Shape 206"/>
              <p:cNvCxnSpPr/>
              <p:nvPr/>
            </p:nvCxnSpPr>
            <p:spPr>
              <a:xfrm>
                <a:off x="2180202" y="1695421"/>
                <a:ext cx="718500" cy="741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B443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7" name="Shape 207"/>
              <p:cNvSpPr/>
              <p:nvPr/>
            </p:nvSpPr>
            <p:spPr>
              <a:xfrm flipH="1">
                <a:off x="1083025" y="2306625"/>
                <a:ext cx="1834800" cy="143400"/>
              </a:xfrm>
              <a:prstGeom prst="parallelogram">
                <a:avLst>
                  <a:gd name="adj" fmla="val 96952"/>
                </a:avLst>
              </a:prstGeom>
              <a:solidFill>
                <a:srgbClr val="DB4437"/>
              </a:solidFill>
              <a:ln>
                <a:noFill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900">
                    <a:solidFill>
                      <a:srgbClr val="999999"/>
                    </a:solidFill>
                  </a:rPr>
                  <a:t>  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1083125" y="2460449"/>
                <a:ext cx="1834800" cy="143400"/>
              </a:xfrm>
              <a:prstGeom prst="parallelogram">
                <a:avLst>
                  <a:gd name="adj" fmla="val 96952"/>
                </a:avLst>
              </a:prstGeom>
              <a:solidFill>
                <a:srgbClr val="C53929"/>
              </a:solidFill>
              <a:ln>
                <a:noFill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900">
                  <a:solidFill>
                    <a:srgbClr val="999999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happiness?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0"/>
            <a:ext cx="7914640" cy="3327400"/>
          </a:xfrm>
        </p:spPr>
        <p:txBody>
          <a:bodyPr/>
          <a:lstStyle/>
          <a:p>
            <a:r>
              <a:rPr lang="en-US" b="1" dirty="0" smtClean="0"/>
              <a:t>Sociologist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social context of </a:t>
            </a:r>
            <a:r>
              <a:rPr lang="en-US" dirty="0" smtClean="0"/>
              <a:t>well-being and a </a:t>
            </a:r>
            <a:r>
              <a:rPr lang="en-US" dirty="0"/>
              <a:t>way to measure the quality of </a:t>
            </a:r>
            <a:r>
              <a:rPr lang="en-US" dirty="0" smtClean="0"/>
              <a:t>society</a:t>
            </a:r>
          </a:p>
          <a:p>
            <a:pPr lvl="1"/>
            <a:r>
              <a:rPr lang="en-US" dirty="0" smtClean="0"/>
              <a:t>“No </a:t>
            </a:r>
            <a:r>
              <a:rPr lang="en-US" dirty="0"/>
              <a:t>living being can be happy or even exist unless his needs are sufficiently proportioned to his means.” </a:t>
            </a:r>
            <a:r>
              <a:rPr lang="en-US" dirty="0" smtClean="0"/>
              <a:t>(</a:t>
            </a:r>
            <a:r>
              <a:rPr lang="en-US" dirty="0" err="1" smtClean="0"/>
              <a:t>Émile</a:t>
            </a:r>
            <a:r>
              <a:rPr lang="en-US" dirty="0" smtClean="0"/>
              <a:t> Durkheim)</a:t>
            </a:r>
          </a:p>
          <a:p>
            <a:pPr lvl="1"/>
            <a:r>
              <a:rPr lang="en-US" dirty="0" smtClean="0"/>
              <a:t>Reproduction </a:t>
            </a:r>
            <a:r>
              <a:rPr lang="en-US" dirty="0"/>
              <a:t>in education, society and </a:t>
            </a:r>
            <a:r>
              <a:rPr lang="en-US" dirty="0" smtClean="0"/>
              <a:t>culture (Bourdieu</a:t>
            </a:r>
            <a:r>
              <a:rPr lang="en-US" dirty="0"/>
              <a:t>, </a:t>
            </a:r>
            <a:r>
              <a:rPr lang="en-US" dirty="0" smtClean="0"/>
              <a:t>P)</a:t>
            </a:r>
          </a:p>
          <a:p>
            <a:r>
              <a:rPr lang="en-US" b="1" dirty="0" smtClean="0"/>
              <a:t>Psychologist</a:t>
            </a:r>
            <a:r>
              <a:rPr lang="en-US" dirty="0" smtClean="0"/>
              <a:t>: </a:t>
            </a:r>
            <a:r>
              <a:rPr lang="en-US" dirty="0"/>
              <a:t>the fulfillment of man's instincts (Sigmund </a:t>
            </a:r>
            <a:r>
              <a:rPr lang="en-US" dirty="0" smtClean="0"/>
              <a:t>Freud)</a:t>
            </a:r>
          </a:p>
          <a:p>
            <a:r>
              <a:rPr lang="en-US" b="1" dirty="0" smtClean="0"/>
              <a:t>Economist</a:t>
            </a:r>
            <a:r>
              <a:rPr lang="en-US" dirty="0" smtClean="0"/>
              <a:t>:  general welfare</a:t>
            </a:r>
            <a:r>
              <a:rPr lang="en-US" dirty="0"/>
              <a:t>; </a:t>
            </a:r>
            <a:r>
              <a:rPr lang="en-US" dirty="0" smtClean="0"/>
              <a:t>basic </a:t>
            </a:r>
            <a:r>
              <a:rPr lang="en-US" dirty="0"/>
              <a:t>needs; </a:t>
            </a:r>
            <a:r>
              <a:rPr lang="en-US" dirty="0" smtClean="0"/>
              <a:t>living </a:t>
            </a:r>
            <a:r>
              <a:rPr lang="en-US" dirty="0"/>
              <a:t>standards; </a:t>
            </a:r>
            <a:r>
              <a:rPr lang="en-US" dirty="0" smtClean="0"/>
              <a:t>quality </a:t>
            </a:r>
            <a:r>
              <a:rPr lang="en-US" dirty="0"/>
              <a:t>of </a:t>
            </a:r>
            <a:r>
              <a:rPr lang="en-US" dirty="0" smtClean="0"/>
              <a:t>life (Happiness economics)</a:t>
            </a:r>
          </a:p>
          <a:p>
            <a:pPr lvl="1"/>
            <a:r>
              <a:rPr lang="en-US" dirty="0"/>
              <a:t>Holmes, Bob (7 September 2010). </a:t>
            </a:r>
            <a:r>
              <a:rPr lang="en-US" dirty="0">
                <a:hlinkClick r:id="rId2"/>
              </a:rPr>
              <a:t>"Money can buy you happiness – up to a point"</a:t>
            </a:r>
            <a:r>
              <a:rPr lang="en-US" dirty="0"/>
              <a:t>. </a:t>
            </a:r>
            <a:r>
              <a:rPr lang="en-US" i="1" dirty="0"/>
              <a:t>New Scientist</a:t>
            </a:r>
            <a:r>
              <a:rPr lang="en-US" dirty="0"/>
              <a:t>. 	</a:t>
            </a:r>
          </a:p>
          <a:p>
            <a:r>
              <a:rPr lang="en-US" b="1" dirty="0" smtClean="0"/>
              <a:t>Ecologist and nature scientists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How nature is good for our health and </a:t>
            </a:r>
            <a:r>
              <a:rPr lang="en-US" dirty="0" smtClean="0">
                <a:hlinkClick r:id="rId3"/>
              </a:rPr>
              <a:t>happiness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BBC: a </a:t>
            </a:r>
            <a:r>
              <a:rPr lang="en-US" dirty="0"/>
              <a:t>scientifically significant increase in people’s health, happiness, connection to nature and active nature </a:t>
            </a:r>
            <a:r>
              <a:rPr lang="en-US" dirty="0" smtClean="0"/>
              <a:t>behaviors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5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of </a:t>
            </a:r>
            <a:r>
              <a:rPr lang="en-US" dirty="0"/>
              <a:t>Boston Happiness Index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16568"/>
            <a:ext cx="7543800" cy="270932"/>
          </a:xfrm>
        </p:spPr>
        <p:txBody>
          <a:bodyPr/>
          <a:lstStyle/>
          <a:p>
            <a:r>
              <a:rPr lang="en-US" b="1" dirty="0" smtClean="0"/>
              <a:t>BHI=AVG(HW+ES+C+CD+EC+SC)</a:t>
            </a:r>
            <a:endParaRPr lang="en-US" b="1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52263"/>
              </p:ext>
            </p:extLst>
          </p:nvPr>
        </p:nvGraphicFramePr>
        <p:xfrm>
          <a:off x="1618489" y="1606636"/>
          <a:ext cx="5513420" cy="3103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5760"/>
                <a:gridCol w="1853830"/>
                <a:gridCol w="1853830"/>
              </a:tblGrid>
              <a:tr h="299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Happiness measurement of Boston</a:t>
                      </a:r>
                      <a:endParaRPr lang="en-US" sz="10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1442" marR="614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Sub-Indicators of</a:t>
                      </a:r>
                      <a:r>
                        <a:rPr lang="en-US" sz="1000" kern="100" baseline="0" dirty="0" smtClean="0">
                          <a:effectLst/>
                        </a:rPr>
                        <a:t> Boston</a:t>
                      </a:r>
                      <a:endParaRPr lang="en-US" sz="10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1442" marR="614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Calibri" charset="0"/>
                          <a:ea typeface="宋体" charset="-122"/>
                          <a:cs typeface="Times New Roman" charset="0"/>
                        </a:rPr>
                        <a:t>Data</a:t>
                      </a:r>
                      <a:r>
                        <a:rPr lang="en-US" sz="1000" kern="100" baseline="0" dirty="0" smtClean="0">
                          <a:effectLst/>
                          <a:latin typeface="Calibri" charset="0"/>
                          <a:ea typeface="宋体" charset="-122"/>
                          <a:cs typeface="Times New Roman" charset="0"/>
                        </a:rPr>
                        <a:t> source</a:t>
                      </a:r>
                      <a:endParaRPr lang="en-US" sz="10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1442" marR="61442" marT="0" marB="0" anchor="ctr"/>
                </a:tc>
              </a:tr>
              <a:tr h="449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Health</a:t>
                      </a:r>
                      <a:r>
                        <a:rPr lang="en-US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and Wellness</a:t>
                      </a:r>
                      <a:endParaRPr lang="en-US" sz="10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1442" marR="614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“Total</a:t>
                      </a:r>
                      <a:r>
                        <a:rPr lang="en-US" sz="1000" kern="100" baseline="0" dirty="0" smtClean="0">
                          <a:effectLst/>
                        </a:rPr>
                        <a:t> Disability”</a:t>
                      </a:r>
                      <a:r>
                        <a:rPr lang="en-US" sz="1000" kern="100" dirty="0" smtClean="0">
                          <a:effectLst/>
                        </a:rPr>
                        <a:t>, “Mental illness”</a:t>
                      </a:r>
                    </a:p>
                  </a:txBody>
                  <a:tcPr marL="61442" marR="614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Analyze Boston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00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United States Census Bureau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</a:endParaRPr>
                    </a:p>
                  </a:txBody>
                  <a:tcPr marL="61442" marR="61442" marT="0" marB="0" anchor="ctr"/>
                </a:tc>
              </a:tr>
              <a:tr h="4670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Economic Status</a:t>
                      </a:r>
                      <a:endParaRPr lang="en-US" sz="10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1442" marR="614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“Low </a:t>
                      </a:r>
                      <a:r>
                        <a:rPr lang="en-US" sz="1000" kern="100" dirty="0" smtClean="0">
                          <a:effectLst/>
                        </a:rPr>
                        <a:t>to no </a:t>
                      </a:r>
                      <a:r>
                        <a:rPr lang="en-US" sz="1000" kern="100" dirty="0" smtClean="0">
                          <a:effectLst/>
                        </a:rPr>
                        <a:t>income”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00" dirty="0" smtClean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1442" marR="614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Analyze Boston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00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United States Census Bureau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00" dirty="0" smtClean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1442" marR="61442" marT="0" marB="0" anchor="ctr"/>
                </a:tc>
              </a:tr>
              <a:tr h="350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Calibri" charset="0"/>
                          <a:ea typeface="宋体" charset="-122"/>
                          <a:cs typeface="Times New Roman" charset="0"/>
                        </a:rPr>
                        <a:t>Communication (culture and education)</a:t>
                      </a:r>
                      <a:endParaRPr lang="en-US" sz="10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1442" marR="6144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“Limited </a:t>
                      </a:r>
                      <a:r>
                        <a:rPr lang="en-US" sz="1000" kern="100" dirty="0" smtClean="0">
                          <a:effectLst/>
                        </a:rPr>
                        <a:t>of English </a:t>
                      </a:r>
                      <a:r>
                        <a:rPr lang="en-US" sz="1000" kern="100" dirty="0" smtClean="0">
                          <a:effectLst/>
                        </a:rPr>
                        <a:t>proficiency”</a:t>
                      </a:r>
                    </a:p>
                  </a:txBody>
                  <a:tcPr marL="61442" marR="6144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Analyze Boston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00" dirty="0" smtClean="0">
                        <a:effectLst/>
                      </a:endParaRPr>
                    </a:p>
                  </a:txBody>
                  <a:tcPr marL="61442" marR="61442" marT="0" marB="0" anchor="ctr"/>
                </a:tc>
              </a:tr>
              <a:tr h="599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Community Development</a:t>
                      </a:r>
                      <a:endParaRPr lang="en-US" sz="10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1442" marR="614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“Social </a:t>
                      </a:r>
                      <a:r>
                        <a:rPr lang="en-US" sz="1000" kern="100" dirty="0">
                          <a:effectLst/>
                        </a:rPr>
                        <a:t>disorder and sensitivity to </a:t>
                      </a:r>
                      <a:r>
                        <a:rPr lang="en-US" sz="1000" kern="100" dirty="0" smtClean="0">
                          <a:effectLst/>
                        </a:rPr>
                        <a:t>disorder”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1442" marR="6144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Analyze Boston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Harvard World Map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1442" marR="61442" marT="0" marB="0" anchor="ctr"/>
                </a:tc>
              </a:tr>
              <a:tr h="449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Ecological Influence</a:t>
                      </a:r>
                      <a:endParaRPr lang="en-US" sz="10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1442" marR="614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“PM 2.5”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1442" marR="6144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Analyze Boston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Harvard World Map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1442" marR="61442" marT="0" marB="0" anchor="ctr"/>
                </a:tc>
              </a:tr>
              <a:tr h="449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Safety Concern</a:t>
                      </a:r>
                      <a:endParaRPr lang="en-US" sz="10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1442" marR="614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“Crime </a:t>
                      </a:r>
                      <a:r>
                        <a:rPr lang="en-US" sz="1000" kern="100" dirty="0">
                          <a:effectLst/>
                        </a:rPr>
                        <a:t>incident </a:t>
                      </a:r>
                      <a:r>
                        <a:rPr lang="en-US" sz="1000" kern="100" dirty="0" smtClean="0">
                          <a:effectLst/>
                        </a:rPr>
                        <a:t>report”</a:t>
                      </a:r>
                    </a:p>
                  </a:txBody>
                  <a:tcPr marL="61442" marR="6144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Analyze Boston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Harvard World Map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</a:endParaRPr>
                    </a:p>
                  </a:txBody>
                  <a:tcPr marL="61442" marR="614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>
            <a:noAutofit/>
          </a:bodyPr>
          <a:lstStyle/>
          <a:p>
            <a:pPr lvl="0" indent="-228600"/>
            <a:r>
              <a:rPr lang="en-US" dirty="0"/>
              <a:t>The method of PCA and the </a:t>
            </a:r>
            <a:r>
              <a:rPr lang="en-US" dirty="0" smtClean="0"/>
              <a:t>Related </a:t>
            </a:r>
            <a:r>
              <a:rPr lang="en-US" dirty="0"/>
              <a:t>O</a:t>
            </a:r>
            <a:r>
              <a:rPr lang="en-US" dirty="0" smtClean="0"/>
              <a:t>utput </a:t>
            </a:r>
            <a:endParaRPr lang="en" dirty="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3438144" cy="301752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45720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v"/>
            </a:pPr>
            <a:r>
              <a:rPr lang="en-US" sz="1800" dirty="0" smtClean="0"/>
              <a:t>PCA is a methodology coined in 1901 </a:t>
            </a:r>
            <a:r>
              <a:rPr lang="en-US" sz="1800" dirty="0"/>
              <a:t>by </a:t>
            </a:r>
            <a:r>
              <a:rPr lang="en-US" sz="1800" dirty="0" smtClean="0"/>
              <a:t>mathematician Karl Pearson</a:t>
            </a:r>
          </a:p>
          <a:p>
            <a:pPr marL="45720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v"/>
            </a:pPr>
            <a:endParaRPr lang="en-US" sz="1800" dirty="0" smtClean="0"/>
          </a:p>
          <a:p>
            <a:pPr marL="45720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v"/>
            </a:pPr>
            <a:r>
              <a:rPr lang="en-US" sz="1800" dirty="0"/>
              <a:t>It helps us to convert a two observations of possibly correlated </a:t>
            </a:r>
            <a:r>
              <a:rPr lang="en-US" sz="1800" dirty="0" smtClean="0"/>
              <a:t>variables ”total disability” and “mental illness” </a:t>
            </a:r>
            <a:r>
              <a:rPr lang="en-US" sz="1800" dirty="0"/>
              <a:t>into a set of value </a:t>
            </a:r>
            <a:r>
              <a:rPr lang="en-US" sz="1800" dirty="0" smtClean="0"/>
              <a:t>“PC1” with </a:t>
            </a:r>
            <a:r>
              <a:rPr lang="en-US" sz="1800" dirty="0"/>
              <a:t>80.6% explanation </a:t>
            </a:r>
            <a:r>
              <a:rPr lang="en-US" sz="1800" dirty="0" smtClean="0"/>
              <a:t>power to represent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60" y="1466810"/>
            <a:ext cx="3241548" cy="3260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57160" y="6112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>
            <a:noAutofit/>
          </a:bodyPr>
          <a:lstStyle/>
          <a:p>
            <a:pPr lvl="0" indent="-228600">
              <a:buSzPct val="120000"/>
            </a:pPr>
            <a:r>
              <a:rPr lang="en-US" sz="3200" dirty="0" smtClean="0"/>
              <a:t>EDA </a:t>
            </a:r>
            <a:r>
              <a:rPr lang="en-US" sz="3200" dirty="0"/>
              <a:t>and </a:t>
            </a:r>
            <a:r>
              <a:rPr lang="en-US" sz="3200" dirty="0" smtClean="0"/>
              <a:t>Shiny </a:t>
            </a:r>
            <a:r>
              <a:rPr lang="en-US" sz="3200" dirty="0"/>
              <a:t>App </a:t>
            </a:r>
            <a:endParaRPr lang="en" sz="3000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22960" y="1295400"/>
            <a:ext cx="7543800" cy="32956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1600" dirty="0" smtClean="0"/>
              <a:t> Shiny is an R package that produces an interactive, web-based app to let users interact with data and analysis. 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1600" dirty="0" smtClean="0"/>
              <a:t> What we did allows you to:</a:t>
            </a:r>
          </a:p>
          <a:p>
            <a:pPr lvl="1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1600" dirty="0" smtClean="0"/>
              <a:t> Read the daily changes of Boston Happiness Index (BHI) in three spatial resolutions.</a:t>
            </a:r>
          </a:p>
          <a:p>
            <a:pPr lvl="1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1600" dirty="0" smtClean="0"/>
              <a:t> Choose Happiness indicators to see the information of the BHI components.</a:t>
            </a:r>
          </a:p>
          <a:p>
            <a:pPr lvl="1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1600" dirty="0" smtClean="0"/>
              <a:t> Explore data in details by zooming in, zooming out, and clicking on the map.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sz="1600" dirty="0" smtClean="0"/>
              <a:t> Link: </a:t>
            </a:r>
            <a:r>
              <a:rPr lang="en-US" sz="1600" dirty="0" smtClean="0">
                <a:hlinkClick r:id="rId3"/>
              </a:rPr>
              <a:t>https://lunaxc.shinyapps.io/boston_happiness_index/</a:t>
            </a:r>
            <a:endParaRPr lang="en-US" sz="1600" dirty="0" smtClean="0"/>
          </a:p>
          <a:p>
            <a:pPr>
              <a:lnSpc>
                <a:spcPct val="200000"/>
              </a:lnSpc>
              <a:buFont typeface="Wingdings" charset="2"/>
              <a:buChar char="v"/>
            </a:pPr>
            <a:endParaRPr lang="en-US" sz="1600" dirty="0"/>
          </a:p>
          <a:p>
            <a:pPr marL="101600" marR="0" lvl="0" indent="-31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Prototype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0"/>
            <a:ext cx="7901940" cy="3017520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sz="1800" dirty="0" smtClean="0"/>
              <a:t> The definition of “happiness” : what happiness is</a:t>
            </a:r>
            <a:r>
              <a:rPr lang="en-US" sz="1800" dirty="0"/>
              <a:t>?  </a:t>
            </a:r>
            <a:r>
              <a:rPr lang="en-US" sz="1800" dirty="0" smtClean="0"/>
              <a:t>Which </a:t>
            </a:r>
            <a:r>
              <a:rPr lang="en-US" sz="1800" dirty="0"/>
              <a:t>characteristics should we </a:t>
            </a:r>
            <a:r>
              <a:rPr lang="en-US" sz="1800" dirty="0" smtClean="0"/>
              <a:t>use?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sz="1800" dirty="0" smtClean="0"/>
              <a:t> </a:t>
            </a:r>
            <a:r>
              <a:rPr lang="en-US" sz="1800" dirty="0" smtClean="0"/>
              <a:t>Validation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”Design</a:t>
            </a:r>
            <a:r>
              <a:rPr lang="en-US" altLang="zh-CN" sz="1800" dirty="0"/>
              <a:t>, data science methods can be deeply nebulous, predicting the future with historical data inevitably biased in some way” (Commentary, Data Science </a:t>
            </a:r>
            <a:r>
              <a:rPr lang="en-US" altLang="zh-CN" sz="1800" dirty="0" smtClean="0"/>
              <a:t>DC)</a:t>
            </a:r>
            <a:endParaRPr lang="en-US" sz="1800" dirty="0" smtClean="0"/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sz="1800" dirty="0" smtClean="0"/>
              <a:t> Data challenges: data ethics, </a:t>
            </a:r>
            <a:r>
              <a:rPr lang="en-US" sz="1800" dirty="0"/>
              <a:t>privacy, data sharing, and </a:t>
            </a:r>
            <a:r>
              <a:rPr lang="en-US" sz="1800" dirty="0" smtClean="0"/>
              <a:t>decision-making</a:t>
            </a:r>
            <a:r>
              <a:rPr lang="en-US" sz="1800" dirty="0"/>
              <a:t>.</a:t>
            </a:r>
            <a:endParaRPr lang="en-US" sz="1800" dirty="0" smtClean="0"/>
          </a:p>
          <a:p>
            <a:pPr>
              <a:buFont typeface="Wingdings" charset="2"/>
              <a:buChar char="v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927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Q&amp;A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375" dirty="0"/>
          </a:p>
          <a:p>
            <a:pPr marL="0" indent="0" algn="ctr">
              <a:buNone/>
            </a:pPr>
            <a:r>
              <a:rPr lang="en-US" sz="3825" b="1" cap="all" spc="15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3375" b="1" dirty="0">
                <a:solidFill>
                  <a:srgbClr val="FFC000"/>
                </a:solidFill>
              </a:rPr>
              <a:t> </a:t>
            </a:r>
            <a:r>
              <a:rPr lang="en-US" sz="3825" b="1" cap="all" spc="15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You</a:t>
            </a:r>
            <a:r>
              <a:rPr lang="en-US" sz="3375" b="1" dirty="0">
                <a:solidFill>
                  <a:srgbClr val="FFC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07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456</Words>
  <Application>Microsoft Macintosh PowerPoint</Application>
  <PresentationFormat>On-screen Show (16:9)</PresentationFormat>
  <Paragraphs>86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National</vt:lpstr>
      <vt:lpstr>Roboto</vt:lpstr>
      <vt:lpstr>Times New Roman</vt:lpstr>
      <vt:lpstr>Wingdings</vt:lpstr>
      <vt:lpstr>宋体</vt:lpstr>
      <vt:lpstr>Arial</vt:lpstr>
      <vt:lpstr>Simple Light</vt:lpstr>
      <vt:lpstr>Retrospect</vt:lpstr>
      <vt:lpstr>Boston Happiness Index </vt:lpstr>
      <vt:lpstr>The Image of Happiness</vt:lpstr>
      <vt:lpstr>Project Workflow</vt:lpstr>
      <vt:lpstr>What is happiness? </vt:lpstr>
      <vt:lpstr>Prototype of Boston Happiness Index </vt:lpstr>
      <vt:lpstr>The method of PCA and the Related Output </vt:lpstr>
      <vt:lpstr>EDA and Shiny App </vt:lpstr>
      <vt:lpstr>Beyond the Prototype</vt:lpstr>
      <vt:lpstr>Q&amp;A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Happiness Index </dc:title>
  <cp:lastModifiedBy>shan.shan@bc.edu</cp:lastModifiedBy>
  <cp:revision>75</cp:revision>
  <dcterms:modified xsi:type="dcterms:W3CDTF">2017-12-13T00:05:08Z</dcterms:modified>
</cp:coreProperties>
</file>