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F0174F-2BB3-424B-9FA5-0594CD5F0357}">
  <a:tblStyle styleId="{5FF0174F-2BB3-424B-9FA5-0594CD5F035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Com-positive variable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This is just a prototype. Though our three indicators successfully reflect B relative H,  we would like to know more about what is beyond the prototype.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The first and the most important thing that we would like to keep exploring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What char we should use beyond the six we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Also, as data analysts, we face  …..challenging.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BHI relatesPolicy issue, it’s important to  know more about implication … in a real world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fully acknowledgement to</a:t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Calibri"/>
              <a:buNone/>
              <a:defRPr b="0" i="0" sz="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ewscientist.com/article/mg20727770.101-money-can-buy-you-happiness--up-to-a-point.html" TargetMode="External"/><Relationship Id="rId4" Type="http://schemas.openxmlformats.org/officeDocument/2006/relationships/hyperlink" Target="http://www.bbc.com/earth/story/20160420-how-nature-is-good-for-our-health-and-happine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naxc.shinyapps.io/boston_happiness_index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825038" y="192697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D4120"/>
              </a:buClr>
              <a:buSzPts val="1500"/>
              <a:buFont typeface="Calibri"/>
              <a:buNone/>
            </a:pPr>
            <a:r>
              <a:rPr b="1" i="0" lang="en" sz="5400" u="none" cap="none" strike="noStrike">
                <a:solidFill>
                  <a:srgbClr val="8D4120"/>
                </a:solidFill>
                <a:latin typeface="Calibri"/>
                <a:ea typeface="Calibri"/>
                <a:cs typeface="Calibri"/>
                <a:sym typeface="Calibri"/>
              </a:rPr>
              <a:t>Boston Happiness Index</a:t>
            </a:r>
            <a:br>
              <a:rPr b="0" i="0" lang="en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6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825050" y="3264271"/>
            <a:ext cx="75438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ADVISOR: PROFESSOR ERIC KOLACZYK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RESEARCHERS: SHAN SHAN; XIANG ZHAO; XUECHUN LIU; YAQI HUANG; YING LI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April 27 2018</a:t>
            </a:r>
            <a:endParaRPr b="1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5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1216660" y="1748846"/>
            <a:ext cx="7029314" cy="2479922"/>
            <a:chOff x="180770" y="1564321"/>
            <a:chExt cx="7029314" cy="2479922"/>
          </a:xfrm>
        </p:grpSpPr>
        <p:grpSp>
          <p:nvGrpSpPr>
            <p:cNvPr id="154" name="Shape 154"/>
            <p:cNvGrpSpPr/>
            <p:nvPr/>
          </p:nvGrpSpPr>
          <p:grpSpPr>
            <a:xfrm>
              <a:off x="180770" y="2465395"/>
              <a:ext cx="2066565" cy="1546791"/>
              <a:chOff x="809530" y="2306625"/>
              <a:chExt cx="2108400" cy="1258724"/>
            </a:xfrm>
          </p:grpSpPr>
          <p:sp>
            <p:nvSpPr>
              <p:cNvPr id="155" name="Shape 155"/>
              <p:cNvSpPr txBox="1"/>
              <p:nvPr/>
            </p:nvSpPr>
            <p:spPr>
              <a:xfrm>
                <a:off x="809530" y="2827949"/>
                <a:ext cx="21084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-180848" lvl="1" marL="384048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48312"/>
                  </a:buClr>
                  <a:buSzPts val="1600"/>
                  <a:buFont typeface="Calibri"/>
                  <a:buChar char="◦"/>
                </a:pPr>
                <a:r>
                  <a:rPr b="1" i="0" lang="en" sz="1600" u="none" cap="none" strike="noStrike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definition of Happiness</a:t>
                </a:r>
                <a:endParaRPr b="1" i="0" sz="1600" u="none" cap="none" strike="noStrike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900"/>
                  <a:buFont typeface="Arial"/>
                  <a:buNone/>
                </a:pPr>
                <a:r>
                  <a:rPr b="0" i="0" lang="en" sz="1900" u="none" cap="none" strike="noStrik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Shape 158"/>
            <p:cNvGrpSpPr/>
            <p:nvPr/>
          </p:nvGrpSpPr>
          <p:grpSpPr>
            <a:xfrm>
              <a:off x="5411515" y="1564321"/>
              <a:ext cx="1798569" cy="2373343"/>
              <a:chOff x="1083025" y="1574028"/>
              <a:chExt cx="1834900" cy="1931275"/>
            </a:xfrm>
          </p:grpSpPr>
          <p:sp>
            <p:nvSpPr>
              <p:cNvPr id="159" name="Shape 159"/>
              <p:cNvSpPr txBox="1"/>
              <p:nvPr/>
            </p:nvSpPr>
            <p:spPr>
              <a:xfrm>
                <a:off x="1083125" y="1574028"/>
                <a:ext cx="11454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500"/>
                  <a:buFont typeface="Roboto"/>
                  <a:buNone/>
                </a:pPr>
                <a:r>
                  <a:rPr b="0" i="0" lang="en" sz="1200" u="none" cap="none" strike="noStrike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Shiny</a:t>
                </a:r>
                <a:endParaRPr b="0" i="0" sz="1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1083025" y="2763403"/>
                <a:ext cx="1834800" cy="7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-180848" lvl="1" marL="38404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400"/>
                  <a:buFont typeface="Calibri"/>
                  <a:buChar char="◦"/>
                </a:pPr>
                <a:r>
                  <a:rPr b="1" i="0" lang="en" sz="1400" u="none" cap="none" strike="noStrike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Package a web-based app: Shiny</a:t>
                </a:r>
                <a:endParaRPr b="1" i="0" sz="14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900"/>
                  <a:buFont typeface="Arial"/>
                  <a:buNone/>
                </a:pPr>
                <a:r>
                  <a:rPr b="0" i="0" lang="en" sz="19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3627428" y="1565201"/>
              <a:ext cx="1934841" cy="2447124"/>
              <a:chOff x="944000" y="1574022"/>
              <a:chExt cx="1973925" cy="1991313"/>
            </a:xfrm>
          </p:grpSpPr>
          <p:sp>
            <p:nvSpPr>
              <p:cNvPr id="164" name="Shape 164"/>
              <p:cNvSpPr txBox="1"/>
              <p:nvPr/>
            </p:nvSpPr>
            <p:spPr>
              <a:xfrm>
                <a:off x="944010" y="1574022"/>
                <a:ext cx="1284600" cy="2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500"/>
                  <a:buFont typeface="Roboto"/>
                  <a:buNone/>
                </a:pPr>
                <a:r>
                  <a:rPr b="0" i="0" lang="en" sz="1200" u="none" cap="none" strike="noStrike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BHI Measurement</a:t>
                </a:r>
                <a:endParaRPr b="0" i="0" sz="1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944000" y="2603835"/>
                <a:ext cx="1914000" cy="9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-180848" lvl="1" marL="384048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300"/>
                  <a:buFont typeface="Calibri"/>
                  <a:buChar char="◦"/>
                </a:pPr>
                <a:r>
                  <a:rPr b="1" i="0" lang="en" sz="1300" u="none" cap="none" strike="noStrike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BHI as a five to six categories with three spatial resolutions</a:t>
                </a:r>
                <a:endParaRPr b="1" i="0" sz="1300" u="none" cap="none" strike="noStrike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6" name="Shape 166"/>
              <p:cNvCxnSpPr/>
              <p:nvPr/>
            </p:nvCxnSpPr>
            <p:spPr>
              <a:xfrm>
                <a:off x="2180202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B44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7" name="Shape 167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900"/>
                  <a:buFont typeface="Arial"/>
                  <a:buNone/>
                </a:pPr>
                <a:r>
                  <a:rPr b="0" i="0" lang="en" sz="1900" u="none" cap="none" strike="noStrik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1976151" y="1565201"/>
              <a:ext cx="1934831" cy="2479042"/>
              <a:chOff x="944010" y="1574022"/>
              <a:chExt cx="1973915" cy="2017286"/>
            </a:xfrm>
          </p:grpSpPr>
          <p:sp>
            <p:nvSpPr>
              <p:cNvPr id="170" name="Shape 170"/>
              <p:cNvSpPr txBox="1"/>
              <p:nvPr/>
            </p:nvSpPr>
            <p:spPr>
              <a:xfrm>
                <a:off x="944010" y="1574022"/>
                <a:ext cx="1284600" cy="2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500"/>
                  <a:buFont typeface="Roboto"/>
                  <a:buNone/>
                </a:pPr>
                <a:r>
                  <a:rPr b="0" i="0" lang="en" sz="1200" u="none" cap="none" strike="noStrike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b="0" i="0" sz="1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944010" y="2629808"/>
                <a:ext cx="1914000" cy="9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-180848" lvl="1" marL="384048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48312"/>
                  </a:buClr>
                  <a:buSzPts val="1600"/>
                  <a:buFont typeface="Calibri"/>
                  <a:buChar char="◦"/>
                </a:pPr>
                <a:r>
                  <a:rPr b="1" i="0" lang="en" sz="1600" u="none" cap="none" strike="noStrike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Collected relevant data source </a:t>
                </a:r>
                <a:endParaRPr b="1" i="0" sz="1600" u="none" cap="none" strike="noStrike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72" name="Shape 172"/>
              <p:cNvCxnSpPr/>
              <p:nvPr/>
            </p:nvCxnSpPr>
            <p:spPr>
              <a:xfrm>
                <a:off x="2180202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B44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" name="Shape 173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900"/>
                  <a:buFont typeface="Arial"/>
                  <a:buNone/>
                </a:pPr>
                <a:r>
                  <a:rPr b="0" i="0" lang="en" sz="1900" u="none" cap="none" strike="noStrik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is happiness? 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822960" y="1384300"/>
            <a:ext cx="791464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3175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651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b="1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Sociologist</a:t>
            </a: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5400" lvl="1" marL="317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social context of well-being and a way to measure the quality of society</a:t>
            </a:r>
            <a:endParaRPr/>
          </a:p>
          <a:p>
            <a:pPr indent="-63500" lvl="0" marL="1651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b="1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Economist</a:t>
            </a: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 general welfare; basic needs; living standards; quality of life (Happiness economics)</a:t>
            </a:r>
            <a:endParaRPr/>
          </a:p>
          <a:p>
            <a:pPr indent="-25400" lvl="1" marL="317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Holmes, Bob (7 September 2010). 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"Money can buy you happiness – up to a point"</a:t>
            </a:r>
            <a:r>
              <a:rPr b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b="0" i="1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New Scientist</a:t>
            </a:r>
            <a:r>
              <a:rPr b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	</a:t>
            </a:r>
            <a:endParaRPr/>
          </a:p>
          <a:p>
            <a:pPr indent="-63500" lvl="0" marL="1651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b="1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Ecologist and nature scientists</a:t>
            </a: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How nature is good for our health and happiness</a:t>
            </a: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31750" lvl="0" marL="1651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" lvl="0" marL="1651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 of Boston Happiness Index 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22960" y="1316568"/>
            <a:ext cx="7543800" cy="27093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6350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b="1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BHI=AVG(HW+ES+C+CD*+EI*+SC*) 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651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b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Shape 187"/>
          <p:cNvGraphicFramePr/>
          <p:nvPr/>
        </p:nvGraphicFramePr>
        <p:xfrm>
          <a:off x="941833" y="15875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{5FF0174F-2BB3-424B-9FA5-0594CD5F0357}</a:tableStyleId>
              </a:tblPr>
              <a:tblGrid>
                <a:gridCol w="2532875"/>
                <a:gridCol w="2456175"/>
                <a:gridCol w="2527300"/>
              </a:tblGrid>
              <a:tr h="36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20"/>
                        <a:buFont typeface="Arial"/>
                        <a:buNone/>
                      </a:pPr>
                      <a:r>
                        <a:rPr lang="en" sz="1120" u="none" cap="none" strike="noStrike"/>
                        <a:t>Happiness measurement of Boston</a:t>
                      </a:r>
                      <a:endParaRPr sz="112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Sub-Indicators of Boston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</a:tr>
              <a:tr h="73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 and Wellness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“Total Disabilities”, “Medical Illness”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United States Census Bureau;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Boston:2008-2012 American Community Survey 5-year Estimates (ACS) data by census tract</a:t>
                      </a:r>
                      <a:endParaRPr/>
                    </a:p>
                  </a:txBody>
                  <a:tcPr marT="0" marB="0" marR="47500" marL="47500"/>
                </a:tc>
              </a:tr>
              <a:tr h="55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Economic Status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“Low to no income”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 2008-2012 American Community Survey 5-year Estimates (ACS) data by census tract</a:t>
                      </a:r>
                      <a:endParaRPr/>
                    </a:p>
                  </a:txBody>
                  <a:tcPr marT="0" marB="0" marR="47500" marL="47500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 (culture and education)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“Limited of English proficiency”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 2008-2012 American Community Survey 5-year Estimates (ACS) data by census tract</a:t>
                      </a:r>
                      <a:endParaRPr/>
                    </a:p>
                  </a:txBody>
                  <a:tcPr marT="0" marB="0" marR="47500" marL="47500"/>
                </a:tc>
              </a:tr>
              <a:tr h="55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Community Development*</a:t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“Social disorder and sensitivity to disorder”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Analyze Boston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Harvard World Map (2016)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Climate Ready Boston (2016)</a:t>
                      </a:r>
                      <a:endParaRPr/>
                    </a:p>
                  </a:txBody>
                  <a:tcPr marT="0" marB="0" marR="47500" marL="47500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Ecological Influence*</a:t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“PM 2.5”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Analyze Boston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Harvard World Map(2016-2017)</a:t>
                      </a:r>
                      <a:endParaRPr i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i="1" sz="800" u="none" cap="none" strike="noStrike"/>
                    </a:p>
                  </a:txBody>
                  <a:tcPr marT="0" marB="0" marR="47500" marL="47500"/>
                </a:tc>
              </a:tr>
              <a:tr h="24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Safety Concern*</a:t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" sz="1200" u="none" cap="none" strike="noStrike"/>
                        <a:t>“Crime incident report”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Analyze Boston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i="1" lang="en" sz="800" u="none" cap="none" strike="noStrike"/>
                        <a:t>Harvard World Map(2016)</a:t>
                      </a:r>
                      <a:endParaRPr i="1" sz="800" u="none" cap="none" strike="noStrike"/>
                    </a:p>
                  </a:txBody>
                  <a:tcPr marT="0" marB="0" marR="47500" marL="47500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1003422" y="15875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{5FF0174F-2BB3-424B-9FA5-0594CD5F0357}</a:tableStyleId>
              </a:tblPr>
              <a:tblGrid>
                <a:gridCol w="2563475"/>
                <a:gridCol w="2485850"/>
                <a:gridCol w="2557825"/>
              </a:tblGrid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20"/>
                        <a:buFont typeface="Arial"/>
                        <a:buNone/>
                      </a:pPr>
                      <a:r>
                        <a:rPr lang="en" sz="1120" u="none" cap="none" strike="noStrike"/>
                        <a:t>Happiness measurement of Boston</a:t>
                      </a:r>
                      <a:endParaRPr sz="112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Sub-Indicators of B</a:t>
                      </a:r>
                      <a:r>
                        <a:rPr lang="en" sz="1200"/>
                        <a:t>HI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</a:tr>
              <a:tr h="9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 and Wellness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“Total Disabilities”, “Medical Illness”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United States Census Bureau;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Boston:2008-2012 American Community Survey 5-year Estimates (ACS) data by census tract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47500" marL="47500"/>
                </a:tc>
              </a:tr>
              <a:tr h="71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Economic Status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“Low to no income”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 2008-2012 American Community Survey 5-year Estimates (ACS) data by census tract</a:t>
                      </a:r>
                      <a:endParaRPr/>
                    </a:p>
                  </a:txBody>
                  <a:tcPr marT="0" marB="0" marR="47500" marL="47500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 (culture and education)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“Limited of English proficiency”</a:t>
                      </a:r>
                      <a:endParaRPr/>
                    </a:p>
                  </a:txBody>
                  <a:tcPr marT="0" marB="0" marR="47500" marL="47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Analyze Boston: 2008-2012 American Community Survey 5-year Estimates (ACS) data by census tract</a:t>
                      </a:r>
                      <a:endParaRPr/>
                    </a:p>
                  </a:txBody>
                  <a:tcPr marT="0" marB="0" marR="47500" marL="47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57160" y="611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40"/>
              <a:buFont typeface="Calibri"/>
              <a:buNone/>
            </a:pPr>
            <a:r>
              <a:rPr b="0" i="0" lang="en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EDA and Shiny App </a:t>
            </a:r>
            <a:endParaRPr b="0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44732" y="1295400"/>
            <a:ext cx="754380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63500" lvl="0" marL="165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Shiny is an R package that produces an interactive, web-based app to let users interact with data and analysis. </a:t>
            </a:r>
            <a:endParaRPr/>
          </a:p>
          <a:p>
            <a:pPr indent="-63500" lvl="0" marL="1651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What we did allows you to:</a:t>
            </a:r>
            <a:endParaRPr/>
          </a:p>
          <a:p>
            <a:pPr indent="-25400" lvl="1" marL="3175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Read the relative level of Boston Happiness Index (BHI) in three spatial resolutions.</a:t>
            </a:r>
            <a:endParaRPr/>
          </a:p>
          <a:p>
            <a:pPr indent="-25400" lvl="1" marL="3175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Choose Happiness indicators to see the information of the BHI components.</a:t>
            </a:r>
            <a:endParaRPr/>
          </a:p>
          <a:p>
            <a:pPr indent="-25400" lvl="1" marL="3175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Explore data in details by zooming in, zooming out, and clicking on the map.</a:t>
            </a:r>
            <a:endParaRPr/>
          </a:p>
          <a:p>
            <a:pPr indent="-63500" lvl="0" marL="1651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Link: </a:t>
            </a:r>
            <a:r>
              <a:rPr b="0" i="0" lang="en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https://lunaxc.shinyapps.io/boston_happiness_index/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" lvl="0" marL="1651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10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Beyond the Prototype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22960" y="1384300"/>
            <a:ext cx="79019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63500" lvl="0" marL="165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definition of “happiness” : what happiness is?  Which characteristics should we </a:t>
            </a:r>
            <a:r>
              <a:rPr b="0" i="0" lang="e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use?</a:t>
            </a:r>
            <a:endParaRPr/>
          </a:p>
          <a:p>
            <a:pPr indent="-63500" lvl="0" marL="1651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Challenges: ethics, privacy, data sharing, and implications on decision-making.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Acknowledgement 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22960" y="9271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75"/>
              <a:buFont typeface="Calibri"/>
              <a:buNone/>
            </a:pPr>
            <a:r>
              <a:t/>
            </a:r>
            <a:endParaRPr b="0" i="0" sz="3375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❖"/>
            </a:pPr>
            <a:r>
              <a:rPr b="1" i="0" lang="en" sz="3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City of Boston</a:t>
            </a:r>
            <a:endParaRPr/>
          </a:p>
          <a:p>
            <a:pPr indent="-571500" lvl="1" marL="762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b="1" i="0" lang="en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Especially, Ms. Kim Lucas </a:t>
            </a:r>
            <a:endParaRPr/>
          </a:p>
          <a:p>
            <a:pPr indent="-444500" lvl="1" marL="762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❖"/>
            </a:pPr>
            <a:r>
              <a:rPr b="1" i="0" lang="en" sz="3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Boston University MSSP Program</a:t>
            </a:r>
            <a:endParaRPr/>
          </a:p>
          <a:p>
            <a:pPr indent="-571500" lvl="2" marL="698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b="1" i="0" lang="en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Especially, Prof. Eric Kolaczyk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75"/>
              <a:buFont typeface="Calibri"/>
              <a:buNone/>
            </a:pPr>
            <a:r>
              <a:t/>
            </a:r>
            <a:endParaRPr b="0" i="0" sz="3375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825"/>
              <a:buFont typeface="Calibri"/>
              <a:buNone/>
            </a:pPr>
            <a:r>
              <a:rPr b="1" i="0" lang="en" sz="3825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" sz="3375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3825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1" i="0" lang="en" sz="3375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