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representative of the samples?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participants who left blank in the demographic questions also left blank for all cases studies?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 Health in Cancer Genetic Counseling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Kailun Huang, Xuechun Liu, Liwen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45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Overview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of the four case studies, we fit logistic regression models with Jaccard Index as the dependent variable and all demographic and experience variables as covariates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models we fit have no variables significant at alpha=0.05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accept the null </a:t>
            </a:r>
            <a:r>
              <a:rPr lang="en"/>
              <a:t>hypothesis that no variables have effects on the jaccard index on each case.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Client: Tala Berro, Genetic Counseling Student</a:t>
            </a:r>
            <a:endParaRPr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PhD Mentor: David Reynolds, Teaching Fellow</a:t>
            </a:r>
            <a:endParaRPr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Dataset: 7 cases studies, 2 are qualitative, 1 has no objectively correct answer (primary focus on 4 of them)</a:t>
            </a:r>
            <a:endParaRPr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Description: Study is about cancer genetic counselors’ anticipated behaviors when counseling transgender patients</a:t>
            </a:r>
            <a:endParaRPr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Null Hypothesis: Clinician experience and demographics have no effect on the performance on case study questions (as measured by Jaccard Index)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023700" cy="3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3 -- Question 7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answers are 1, 2, 5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4 -- Question 9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answers are 1, 2, 6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5 -- Question 10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answers are 1, 2, 3, 4, 6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6 -- Question 35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answers are 1, 2, 4, (5)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406" y="1017725"/>
            <a:ext cx="5259094" cy="39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Independent Variables Overview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The potential covariates broadly fall into two main categories</a:t>
            </a:r>
            <a:endParaRPr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lang="en">
                <a:solidFill>
                  <a:srgbClr val="F3F3F3"/>
                </a:solidFill>
              </a:rPr>
              <a:t>Clinician Experience</a:t>
            </a:r>
            <a:endParaRPr>
              <a:solidFill>
                <a:srgbClr val="F3F3F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LcPeriod"/>
            </a:pPr>
            <a:r>
              <a:rPr lang="en">
                <a:solidFill>
                  <a:srgbClr val="F3F3F3"/>
                </a:solidFill>
              </a:rPr>
              <a:t>Number of patients seen each month (&lt;40, ~40, &gt;40)</a:t>
            </a:r>
            <a:endParaRPr>
              <a:solidFill>
                <a:srgbClr val="F3F3F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LcPeriod"/>
            </a:pPr>
            <a:r>
              <a:rPr lang="en">
                <a:solidFill>
                  <a:srgbClr val="F3F3F3"/>
                </a:solidFill>
              </a:rPr>
              <a:t>Number of years spent working in a cancer setting</a:t>
            </a:r>
            <a:endParaRPr>
              <a:solidFill>
                <a:srgbClr val="F3F3F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LcPeriod"/>
            </a:pPr>
            <a:r>
              <a:rPr lang="en">
                <a:solidFill>
                  <a:srgbClr val="F3F3F3"/>
                </a:solidFill>
              </a:rPr>
              <a:t>Seen any transgender patients?</a:t>
            </a:r>
            <a:endParaRPr>
              <a:solidFill>
                <a:srgbClr val="F3F3F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LcPeriod"/>
            </a:pPr>
            <a:r>
              <a:rPr lang="en">
                <a:solidFill>
                  <a:srgbClr val="F3F3F3"/>
                </a:solidFill>
              </a:rPr>
              <a:t>Any transgender specific education/ training?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lang="en">
                <a:solidFill>
                  <a:srgbClr val="F3F3F3"/>
                </a:solidFill>
              </a:rPr>
              <a:t>Clinician Demographics</a:t>
            </a:r>
            <a:endParaRPr>
              <a:solidFill>
                <a:srgbClr val="F3F3F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LcPeriod"/>
            </a:pPr>
            <a:r>
              <a:rPr lang="en">
                <a:solidFill>
                  <a:srgbClr val="F3F3F3"/>
                </a:solidFill>
              </a:rPr>
              <a:t>Age</a:t>
            </a:r>
            <a:endParaRPr>
              <a:solidFill>
                <a:srgbClr val="F3F3F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LcPeriod"/>
            </a:pPr>
            <a:r>
              <a:rPr lang="en">
                <a:solidFill>
                  <a:srgbClr val="F3F3F3"/>
                </a:solidFill>
              </a:rPr>
              <a:t>Gender identity</a:t>
            </a:r>
            <a:endParaRPr>
              <a:solidFill>
                <a:srgbClr val="F3F3F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LcPeriod"/>
            </a:pPr>
            <a:r>
              <a:rPr lang="en">
                <a:solidFill>
                  <a:srgbClr val="F3F3F3"/>
                </a:solidFill>
              </a:rPr>
              <a:t>Sexual orientation</a:t>
            </a:r>
            <a:endParaRPr>
              <a:solidFill>
                <a:srgbClr val="F3F3F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LcPeriod"/>
            </a:pPr>
            <a:r>
              <a:rPr lang="en">
                <a:solidFill>
                  <a:srgbClr val="F3F3F3"/>
                </a:solidFill>
              </a:rPr>
              <a:t>Race</a:t>
            </a:r>
            <a:endParaRPr>
              <a:solidFill>
                <a:srgbClr val="F3F3F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LcPeriod"/>
            </a:pPr>
            <a:r>
              <a:rPr lang="en">
                <a:solidFill>
                  <a:srgbClr val="F3F3F3"/>
                </a:solidFill>
              </a:rPr>
              <a:t>Region of practice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Dependent Variable - </a:t>
            </a:r>
            <a:r>
              <a:rPr lang="en"/>
              <a:t>Jaccard index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2040900"/>
            <a:ext cx="85206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FFFFFF"/>
                </a:solidFill>
              </a:rPr>
              <a:t>          </a:t>
            </a:r>
            <a:r>
              <a:rPr b="1" lang="en">
                <a:solidFill>
                  <a:srgbClr val="FFFFFF"/>
                </a:solidFill>
              </a:rPr>
              <a:t>                                  # of  (Participant’s answer ∩ Correct answer)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    Jaccard Index  =     ______________________________________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                                     # of (Participant’s answer ∪ Correct answer)</a:t>
            </a:r>
            <a:endParaRPr b="1">
              <a:solidFill>
                <a:srgbClr val="FFFFFF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225" y="1256227"/>
            <a:ext cx="2165550" cy="373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Index Example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3023700" cy="3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3 -- Question 7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answers are 1, 2, 5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4 -- Question 9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answers are 1, 2, 6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5 -- Question 10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answers are 1, 2, 3, 4, 6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6 -- Question 35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answers are 1, 2, 4, (5)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461664" y="1685975"/>
            <a:ext cx="723762" cy="329886"/>
          </a:xfrm>
          <a:prstGeom prst="flowChartTerminator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9" name="Shape 89"/>
          <p:cNvCxnSpPr>
            <a:stCxn id="90" idx="1"/>
            <a:endCxn id="88" idx="3"/>
          </p:cNvCxnSpPr>
          <p:nvPr/>
        </p:nvCxnSpPr>
        <p:spPr>
          <a:xfrm rot="10800000">
            <a:off x="2185564" y="1850843"/>
            <a:ext cx="1248300" cy="231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Shape 90"/>
          <p:cNvSpPr/>
          <p:nvPr/>
        </p:nvSpPr>
        <p:spPr>
          <a:xfrm>
            <a:off x="3433864" y="4001000"/>
            <a:ext cx="723762" cy="329886"/>
          </a:xfrm>
          <a:prstGeom prst="flowChartTerminator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6170750" y="3145750"/>
            <a:ext cx="1382968" cy="76364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0.5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Representative EDA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The following slides present visualizations that we performed for each of the case studies. This particular case study (Case Study 3/ Q7) setup is: 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50-year-old trans woman is referred to genetic counseling due to a significant family history of prostate cancer. During the session, the patient informs you that she had a vaginoplasty and has undergone hormone replacement therapy for seven years. Other than a normal colonoscopy she recently had, she has had no cancer screening. Select all the topics that are relevant to this patient’s medical care and her gender affirmation: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Representative EDA - Case Study 3/ Q7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0125"/>
            <a:ext cx="3661575" cy="22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450" y="1720125"/>
            <a:ext cx="3693902" cy="22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Representative EDA - Case Study 3/ Q7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8800"/>
            <a:ext cx="3846324" cy="23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950" y="1748800"/>
            <a:ext cx="3846325" cy="235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