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0" r:id="rId1"/>
    <p:sldMasterId id="2147483702" r:id="rId2"/>
  </p:sldMasterIdLst>
  <p:notesMasterIdLst>
    <p:notesMasterId r:id="rId9"/>
  </p:notesMasterIdLst>
  <p:sldIdLst>
    <p:sldId id="256" r:id="rId3"/>
    <p:sldId id="257" r:id="rId4"/>
    <p:sldId id="258" r:id="rId5"/>
    <p:sldId id="295" r:id="rId6"/>
    <p:sldId id="296" r:id="rId7"/>
    <p:sldId id="293" r:id="rId8"/>
  </p:sldIdLst>
  <p:sldSz cx="19010313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4" userDrawn="1">
          <p15:clr>
            <a:srgbClr val="A4A3A4"/>
          </p15:clr>
        </p15:guide>
        <p15:guide id="2" pos="11124" userDrawn="1">
          <p15:clr>
            <a:srgbClr val="A4A3A4"/>
          </p15:clr>
        </p15:guide>
        <p15:guide id="3" orient="horz" pos="6344" userDrawn="1">
          <p15:clr>
            <a:srgbClr val="A4A3A4"/>
          </p15:clr>
        </p15:guide>
        <p15:guide id="4" pos="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F00"/>
    <a:srgbClr val="E3B525"/>
    <a:srgbClr val="009EF3"/>
    <a:srgbClr val="FFA1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9" autoAdjust="0"/>
    <p:restoredTop sz="94660"/>
  </p:normalViewPr>
  <p:slideViewPr>
    <p:cSldViewPr>
      <p:cViewPr varScale="1">
        <p:scale>
          <a:sx n="47" d="100"/>
          <a:sy n="47" d="100"/>
        </p:scale>
        <p:origin x="693" y="41"/>
      </p:cViewPr>
      <p:guideLst>
        <p:guide orient="horz" pos="344"/>
        <p:guide pos="11124"/>
        <p:guide orient="horz" pos="6344"/>
        <p:guide pos="6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F3456-A29E-41FE-BFB7-B24F24BEE47B}" type="datetimeFigureOut">
              <a:rPr lang="cs-CZ" smtClean="0"/>
              <a:t>29.10.2019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5B543-0236-4AEE-9F15-C7CF115048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25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1336675"/>
            <a:ext cx="6413500" cy="3608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073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6289" y="1750057"/>
            <a:ext cx="14257735" cy="3722887"/>
          </a:xfrm>
        </p:spPr>
        <p:txBody>
          <a:bodyPr anchor="b"/>
          <a:lstStyle>
            <a:lvl1pPr algn="ctr"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289" y="5616511"/>
            <a:ext cx="14257735" cy="2581762"/>
          </a:xfrm>
        </p:spPr>
        <p:txBody>
          <a:bodyPr/>
          <a:lstStyle>
            <a:lvl1pPr marL="0" indent="0" algn="ctr">
              <a:buNone/>
              <a:defRPr sz="3743"/>
            </a:lvl1pPr>
            <a:lvl2pPr marL="712902" indent="0" algn="ctr">
              <a:buNone/>
              <a:defRPr sz="3119"/>
            </a:lvl2pPr>
            <a:lvl3pPr marL="1425803" indent="0" algn="ctr">
              <a:buNone/>
              <a:defRPr sz="2807"/>
            </a:lvl3pPr>
            <a:lvl4pPr marL="2138706" indent="0" algn="ctr">
              <a:buNone/>
              <a:defRPr sz="2495"/>
            </a:lvl4pPr>
            <a:lvl5pPr marL="2851608" indent="0" algn="ctr">
              <a:buNone/>
              <a:defRPr sz="2495"/>
            </a:lvl5pPr>
            <a:lvl6pPr marL="3564509" indent="0" algn="ctr">
              <a:buNone/>
              <a:defRPr sz="2495"/>
            </a:lvl6pPr>
            <a:lvl7pPr marL="4277411" indent="0" algn="ctr">
              <a:buNone/>
              <a:defRPr sz="2495"/>
            </a:lvl7pPr>
            <a:lvl8pPr marL="4990314" indent="0" algn="ctr">
              <a:buNone/>
              <a:defRPr sz="2495"/>
            </a:lvl8pPr>
            <a:lvl9pPr marL="5703216" indent="0" algn="ctr">
              <a:buNone/>
              <a:defRPr sz="249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969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830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04257" y="569325"/>
            <a:ext cx="4099099" cy="906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6959" y="569325"/>
            <a:ext cx="12059668" cy="90621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8634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6489" y="1749427"/>
            <a:ext cx="14257337" cy="37242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489" y="5616577"/>
            <a:ext cx="14257337" cy="25812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DBED-BE65-4F6E-B8E0-5DD0C4F832C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ADAF-C587-44E9-AF8A-B4DCB3B1C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49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DBED-BE65-4F6E-B8E0-5DD0C4F832C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ADAF-C587-44E9-AF8A-B4DCB3B1C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36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89" y="2665415"/>
            <a:ext cx="16395700" cy="44481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6989" y="7156450"/>
            <a:ext cx="16395700" cy="23383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DBED-BE65-4F6E-B8E0-5DD0C4F832C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ADAF-C587-44E9-AF8A-B4DCB3B1C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99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6512" y="2846390"/>
            <a:ext cx="8121650" cy="6784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80564" y="2846390"/>
            <a:ext cx="8123237" cy="6784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DBED-BE65-4F6E-B8E0-5DD0C4F832C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ADAF-C587-44E9-AF8A-B4DCB3B1C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68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689" y="569915"/>
            <a:ext cx="16395700" cy="2066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689" y="2620965"/>
            <a:ext cx="8042274" cy="128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9689" y="3906838"/>
            <a:ext cx="8042274" cy="5745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23425" y="2620965"/>
            <a:ext cx="8081964" cy="128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23425" y="3906838"/>
            <a:ext cx="8081964" cy="5745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DBED-BE65-4F6E-B8E0-5DD0C4F832C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ADAF-C587-44E9-AF8A-B4DCB3B1C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62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DBED-BE65-4F6E-B8E0-5DD0C4F832C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ADAF-C587-44E9-AF8A-B4DCB3B1C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194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DBED-BE65-4F6E-B8E0-5DD0C4F832C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ADAF-C587-44E9-AF8A-B4DCB3B1C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02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689" y="712788"/>
            <a:ext cx="6130925" cy="24955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1964" y="1539877"/>
            <a:ext cx="9623425" cy="7599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689" y="3208338"/>
            <a:ext cx="6130925" cy="5943600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DBED-BE65-4F6E-B8E0-5DD0C4F832C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ADAF-C587-44E9-AF8A-B4DCB3B1C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8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95490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689" y="712788"/>
            <a:ext cx="6130925" cy="24955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081964" y="1539877"/>
            <a:ext cx="9623425" cy="7599363"/>
          </a:xfrm>
        </p:spPr>
        <p:txBody>
          <a:bodyPr/>
          <a:lstStyle>
            <a:lvl1pPr marL="0" indent="0">
              <a:buNone/>
              <a:defRPr sz="3200"/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689" y="3208338"/>
            <a:ext cx="6130925" cy="5943600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DBED-BE65-4F6E-B8E0-5DD0C4F832C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ADAF-C587-44E9-AF8A-B4DCB3B1C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285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DBED-BE65-4F6E-B8E0-5DD0C4F832C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ADAF-C587-44E9-AF8A-B4DCB3B1C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902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04876" y="569913"/>
            <a:ext cx="4098925" cy="9061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6512" y="569913"/>
            <a:ext cx="12145962" cy="906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DBED-BE65-4F6E-B8E0-5DD0C4F832C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ADAF-C587-44E9-AF8A-B4DCB3B1C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8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059" y="2665927"/>
            <a:ext cx="16396395" cy="4448157"/>
          </a:xfrm>
        </p:spPr>
        <p:txBody>
          <a:bodyPr anchor="b"/>
          <a:lstStyle>
            <a:lvl1pPr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059" y="7156164"/>
            <a:ext cx="16396395" cy="2339180"/>
          </a:xfrm>
        </p:spPr>
        <p:txBody>
          <a:bodyPr/>
          <a:lstStyle>
            <a:lvl1pPr marL="0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1pPr>
            <a:lvl2pPr marL="712902" indent="0">
              <a:buNone/>
              <a:defRPr sz="3119">
                <a:solidFill>
                  <a:schemeClr val="tx1">
                    <a:tint val="75000"/>
                  </a:schemeClr>
                </a:solidFill>
              </a:defRPr>
            </a:lvl2pPr>
            <a:lvl3pPr marL="1425803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138706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4pPr>
            <a:lvl5pPr marL="2851608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5pPr>
            <a:lvl6pPr marL="3564509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6pPr>
            <a:lvl7pPr marL="4277411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7pPr>
            <a:lvl8pPr marL="4990314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8pPr>
            <a:lvl9pPr marL="5703216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231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6960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973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957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5" y="569326"/>
            <a:ext cx="16396395" cy="2066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437" y="2621369"/>
            <a:ext cx="8042253" cy="1284692"/>
          </a:xfrm>
        </p:spPr>
        <p:txBody>
          <a:bodyPr anchor="b"/>
          <a:lstStyle>
            <a:lvl1pPr marL="0" indent="0">
              <a:buNone/>
              <a:defRPr sz="3743" b="1"/>
            </a:lvl1pPr>
            <a:lvl2pPr marL="712902" indent="0">
              <a:buNone/>
              <a:defRPr sz="3119" b="1"/>
            </a:lvl2pPr>
            <a:lvl3pPr marL="1425803" indent="0">
              <a:buNone/>
              <a:defRPr sz="2807" b="1"/>
            </a:lvl3pPr>
            <a:lvl4pPr marL="2138706" indent="0">
              <a:buNone/>
              <a:defRPr sz="2495" b="1"/>
            </a:lvl4pPr>
            <a:lvl5pPr marL="2851608" indent="0">
              <a:buNone/>
              <a:defRPr sz="2495" b="1"/>
            </a:lvl5pPr>
            <a:lvl6pPr marL="3564509" indent="0">
              <a:buNone/>
              <a:defRPr sz="2495" b="1"/>
            </a:lvl6pPr>
            <a:lvl7pPr marL="4277411" indent="0">
              <a:buNone/>
              <a:defRPr sz="2495" b="1"/>
            </a:lvl7pPr>
            <a:lvl8pPr marL="4990314" indent="0">
              <a:buNone/>
              <a:defRPr sz="2495" b="1"/>
            </a:lvl8pPr>
            <a:lvl9pPr marL="5703216" indent="0">
              <a:buNone/>
              <a:defRPr sz="249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9437" y="3906061"/>
            <a:ext cx="8042253" cy="5745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23972" y="2621369"/>
            <a:ext cx="8081860" cy="1284692"/>
          </a:xfrm>
        </p:spPr>
        <p:txBody>
          <a:bodyPr anchor="b"/>
          <a:lstStyle>
            <a:lvl1pPr marL="0" indent="0">
              <a:buNone/>
              <a:defRPr sz="3743" b="1"/>
            </a:lvl1pPr>
            <a:lvl2pPr marL="712902" indent="0">
              <a:buNone/>
              <a:defRPr sz="3119" b="1"/>
            </a:lvl2pPr>
            <a:lvl3pPr marL="1425803" indent="0">
              <a:buNone/>
              <a:defRPr sz="2807" b="1"/>
            </a:lvl3pPr>
            <a:lvl4pPr marL="2138706" indent="0">
              <a:buNone/>
              <a:defRPr sz="2495" b="1"/>
            </a:lvl4pPr>
            <a:lvl5pPr marL="2851608" indent="0">
              <a:buNone/>
              <a:defRPr sz="2495" b="1"/>
            </a:lvl5pPr>
            <a:lvl6pPr marL="3564509" indent="0">
              <a:buNone/>
              <a:defRPr sz="2495" b="1"/>
            </a:lvl6pPr>
            <a:lvl7pPr marL="4277411" indent="0">
              <a:buNone/>
              <a:defRPr sz="2495" b="1"/>
            </a:lvl7pPr>
            <a:lvl8pPr marL="4990314" indent="0">
              <a:buNone/>
              <a:defRPr sz="2495" b="1"/>
            </a:lvl8pPr>
            <a:lvl9pPr marL="5703216" indent="0">
              <a:buNone/>
              <a:defRPr sz="249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23972" y="3906061"/>
            <a:ext cx="8081860" cy="5745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077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662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00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5"/>
            <a:ext cx="6131320" cy="2495127"/>
          </a:xfrm>
        </p:spPr>
        <p:txBody>
          <a:bodyPr anchor="b"/>
          <a:lstStyle>
            <a:lvl1pPr>
              <a:defRPr sz="49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1860" y="1539654"/>
            <a:ext cx="9623970" cy="7599245"/>
          </a:xfrm>
        </p:spPr>
        <p:txBody>
          <a:bodyPr/>
          <a:lstStyle>
            <a:lvl1pPr>
              <a:defRPr sz="4990"/>
            </a:lvl1pPr>
            <a:lvl2pPr>
              <a:defRPr sz="4366"/>
            </a:lvl2pPr>
            <a:lvl3pPr>
              <a:defRPr sz="3743"/>
            </a:lvl3pPr>
            <a:lvl4pPr>
              <a:defRPr sz="3119"/>
            </a:lvl4pPr>
            <a:lvl5pPr>
              <a:defRPr sz="3119"/>
            </a:lvl5pPr>
            <a:lvl6pPr>
              <a:defRPr sz="3119"/>
            </a:lvl6pPr>
            <a:lvl7pPr>
              <a:defRPr sz="3119"/>
            </a:lvl7pPr>
            <a:lvl8pPr>
              <a:defRPr sz="3119"/>
            </a:lvl8pPr>
            <a:lvl9pPr>
              <a:defRPr sz="311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902" indent="0">
              <a:buNone/>
              <a:defRPr sz="2183"/>
            </a:lvl2pPr>
            <a:lvl3pPr marL="1425803" indent="0">
              <a:buNone/>
              <a:defRPr sz="1871"/>
            </a:lvl3pPr>
            <a:lvl4pPr marL="2138706" indent="0">
              <a:buNone/>
              <a:defRPr sz="1559"/>
            </a:lvl4pPr>
            <a:lvl5pPr marL="2851608" indent="0">
              <a:buNone/>
              <a:defRPr sz="1559"/>
            </a:lvl5pPr>
            <a:lvl6pPr marL="3564509" indent="0">
              <a:buNone/>
              <a:defRPr sz="1559"/>
            </a:lvl6pPr>
            <a:lvl7pPr marL="4277411" indent="0">
              <a:buNone/>
              <a:defRPr sz="1559"/>
            </a:lvl7pPr>
            <a:lvl8pPr marL="4990314" indent="0">
              <a:buNone/>
              <a:defRPr sz="1559"/>
            </a:lvl8pPr>
            <a:lvl9pPr marL="5703216" indent="0">
              <a:buNone/>
              <a:defRPr sz="155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004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5"/>
            <a:ext cx="6131320" cy="2495127"/>
          </a:xfrm>
        </p:spPr>
        <p:txBody>
          <a:bodyPr anchor="b"/>
          <a:lstStyle>
            <a:lvl1pPr>
              <a:defRPr sz="49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81860" y="1539654"/>
            <a:ext cx="9623970" cy="7599245"/>
          </a:xfrm>
        </p:spPr>
        <p:txBody>
          <a:bodyPr anchor="t"/>
          <a:lstStyle>
            <a:lvl1pPr marL="0" indent="0">
              <a:buNone/>
              <a:defRPr sz="4990"/>
            </a:lvl1pPr>
            <a:lvl2pPr marL="712902" indent="0">
              <a:buNone/>
              <a:defRPr sz="4366"/>
            </a:lvl2pPr>
            <a:lvl3pPr marL="1425803" indent="0">
              <a:buNone/>
              <a:defRPr sz="3743"/>
            </a:lvl3pPr>
            <a:lvl4pPr marL="2138706" indent="0">
              <a:buNone/>
              <a:defRPr sz="3119"/>
            </a:lvl4pPr>
            <a:lvl5pPr marL="2851608" indent="0">
              <a:buNone/>
              <a:defRPr sz="3119"/>
            </a:lvl5pPr>
            <a:lvl6pPr marL="3564509" indent="0">
              <a:buNone/>
              <a:defRPr sz="3119"/>
            </a:lvl6pPr>
            <a:lvl7pPr marL="4277411" indent="0">
              <a:buNone/>
              <a:defRPr sz="3119"/>
            </a:lvl7pPr>
            <a:lvl8pPr marL="4990314" indent="0">
              <a:buNone/>
              <a:defRPr sz="3119"/>
            </a:lvl8pPr>
            <a:lvl9pPr marL="5703216" indent="0">
              <a:buNone/>
              <a:defRPr sz="311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902" indent="0">
              <a:buNone/>
              <a:defRPr sz="2183"/>
            </a:lvl2pPr>
            <a:lvl3pPr marL="1425803" indent="0">
              <a:buNone/>
              <a:defRPr sz="1871"/>
            </a:lvl3pPr>
            <a:lvl4pPr marL="2138706" indent="0">
              <a:buNone/>
              <a:defRPr sz="1559"/>
            </a:lvl4pPr>
            <a:lvl5pPr marL="2851608" indent="0">
              <a:buNone/>
              <a:defRPr sz="1559"/>
            </a:lvl5pPr>
            <a:lvl6pPr marL="3564509" indent="0">
              <a:buNone/>
              <a:defRPr sz="1559"/>
            </a:lvl6pPr>
            <a:lvl7pPr marL="4277411" indent="0">
              <a:buNone/>
              <a:defRPr sz="1559"/>
            </a:lvl7pPr>
            <a:lvl8pPr marL="4990314" indent="0">
              <a:buNone/>
              <a:defRPr sz="1559"/>
            </a:lvl8pPr>
            <a:lvl9pPr marL="5703216" indent="0">
              <a:buNone/>
              <a:defRPr sz="155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924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6960" y="9911200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97166" y="9911200"/>
            <a:ext cx="6415981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26034" y="9911200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60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425803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451" indent="-356451" algn="l" defTabSz="1425803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6" kern="1200">
          <a:solidFill>
            <a:schemeClr val="tx1"/>
          </a:solidFill>
          <a:latin typeface="+mn-lt"/>
          <a:ea typeface="+mn-ea"/>
          <a:cs typeface="+mn-cs"/>
        </a:defRPr>
      </a:lvl1pPr>
      <a:lvl2pPr marL="1069352" indent="-356451" algn="l" defTabSz="1425803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3" kern="1200">
          <a:solidFill>
            <a:schemeClr val="tx1"/>
          </a:solidFill>
          <a:latin typeface="+mn-lt"/>
          <a:ea typeface="+mn-ea"/>
          <a:cs typeface="+mn-cs"/>
        </a:defRPr>
      </a:lvl2pPr>
      <a:lvl3pPr marL="1782256" indent="-356451" algn="l" defTabSz="1425803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9" kern="1200">
          <a:solidFill>
            <a:schemeClr val="tx1"/>
          </a:solidFill>
          <a:latin typeface="+mn-lt"/>
          <a:ea typeface="+mn-ea"/>
          <a:cs typeface="+mn-cs"/>
        </a:defRPr>
      </a:lvl3pPr>
      <a:lvl4pPr marL="2495157" indent="-356451" algn="l" defTabSz="1425803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3208059" indent="-356451" algn="l" defTabSz="1425803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920960" indent="-356451" algn="l" defTabSz="1425803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633862" indent="-356451" algn="l" defTabSz="1425803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5346765" indent="-356451" algn="l" defTabSz="1425803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6059666" indent="-356451" algn="l" defTabSz="1425803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803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1pPr>
      <a:lvl2pPr marL="712902" algn="l" defTabSz="1425803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425803" algn="l" defTabSz="1425803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3pPr>
      <a:lvl4pPr marL="2138706" algn="l" defTabSz="1425803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2851608" algn="l" defTabSz="1425803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564509" algn="l" defTabSz="1425803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277411" algn="l" defTabSz="1425803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4990314" algn="l" defTabSz="1425803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5703216" algn="l" defTabSz="1425803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6514" y="569915"/>
            <a:ext cx="16397287" cy="2066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6514" y="2846390"/>
            <a:ext cx="16397287" cy="6784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6513" y="9910763"/>
            <a:ext cx="4278312" cy="569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CDBED-BE65-4F6E-B8E0-5DD0C4F832C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97614" y="9910763"/>
            <a:ext cx="6415087" cy="569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25489" y="9910763"/>
            <a:ext cx="4278312" cy="569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BADAF-C587-44E9-AF8A-B4DCB3B1C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4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3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0F95502-65C6-482A-9B40-DDCB8DAA9D75}"/>
              </a:ext>
            </a:extLst>
          </p:cNvPr>
          <p:cNvGrpSpPr/>
          <p:nvPr/>
        </p:nvGrpSpPr>
        <p:grpSpPr>
          <a:xfrm>
            <a:off x="1" y="0"/>
            <a:ext cx="19010313" cy="1112119"/>
            <a:chOff x="-324644" y="2222500"/>
            <a:chExt cx="22261685" cy="1302327"/>
          </a:xfrm>
        </p:grpSpPr>
        <p:sp>
          <p:nvSpPr>
            <p:cNvPr id="2" name="object 2"/>
            <p:cNvSpPr/>
            <p:nvPr/>
          </p:nvSpPr>
          <p:spPr>
            <a:xfrm>
              <a:off x="-324644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" name="object 3"/>
            <p:cNvSpPr/>
            <p:nvPr/>
          </p:nvSpPr>
          <p:spPr>
            <a:xfrm>
              <a:off x="16363156" y="2222500"/>
              <a:ext cx="5573885" cy="1302327"/>
            </a:xfrm>
            <a:custGeom>
              <a:avLst/>
              <a:gdLst/>
              <a:ahLst/>
              <a:cxnLst/>
              <a:rect l="l" t="t" r="r" b="b"/>
              <a:pathLst>
                <a:path w="1883409" h="440055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">
              <a:extLst>
                <a:ext uri="{FF2B5EF4-FFF2-40B4-BE49-F238E27FC236}">
                  <a16:creationId xmlns:a16="http://schemas.microsoft.com/office/drawing/2014/main" id="{3708B453-DDCE-42C1-9AB9-A8D5DDCA46AD}"/>
                </a:ext>
              </a:extLst>
            </p:cNvPr>
            <p:cNvSpPr/>
            <p:nvPr/>
          </p:nvSpPr>
          <p:spPr>
            <a:xfrm>
              <a:off x="52379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">
              <a:extLst>
                <a:ext uri="{FF2B5EF4-FFF2-40B4-BE49-F238E27FC236}">
                  <a16:creationId xmlns:a16="http://schemas.microsoft.com/office/drawing/2014/main" id="{7D360C87-DA57-4F00-96B5-35199AD11657}"/>
                </a:ext>
              </a:extLst>
            </p:cNvPr>
            <p:cNvSpPr/>
            <p:nvPr/>
          </p:nvSpPr>
          <p:spPr>
            <a:xfrm>
              <a:off x="108005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A1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518761" y="234042"/>
            <a:ext cx="5600199" cy="580928"/>
          </a:xfrm>
          <a:prstGeom prst="rect">
            <a:avLst/>
          </a:prstGeom>
          <a:noFill/>
        </p:spPr>
        <p:txBody>
          <a:bodyPr vert="horz" wrap="square" lIns="0" tIns="87630" rIns="0" bIns="0" rtlCol="0">
            <a:spAutoFit/>
          </a:bodyPr>
          <a:lstStyle/>
          <a:p>
            <a:pPr marL="495325">
              <a:spcBef>
                <a:spcPts val="691"/>
              </a:spcBef>
            </a:pPr>
            <a:r>
              <a:rPr lang="en-US" sz="3200" dirty="0">
                <a:solidFill>
                  <a:schemeClr val="bg1"/>
                </a:solidFill>
                <a:cs typeface="Source Sans Pro Light"/>
              </a:rPr>
              <a:t>Demographic</a:t>
            </a:r>
            <a:endParaRPr sz="3200" dirty="0">
              <a:solidFill>
                <a:schemeClr val="bg1"/>
              </a:solidFill>
              <a:cs typeface="Source Sans Pro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50318" y="241301"/>
            <a:ext cx="5600199" cy="580928"/>
          </a:xfrm>
          <a:prstGeom prst="rect">
            <a:avLst/>
          </a:prstGeom>
          <a:noFill/>
        </p:spPr>
        <p:txBody>
          <a:bodyPr vert="horz" wrap="square" lIns="0" tIns="87630" rIns="0" bIns="0" rtlCol="0">
            <a:spAutoFit/>
          </a:bodyPr>
          <a:lstStyle/>
          <a:p>
            <a:pPr marL="406420">
              <a:spcBef>
                <a:spcPts val="691"/>
              </a:spcBef>
            </a:pPr>
            <a:r>
              <a:rPr lang="en-US" sz="3200" dirty="0">
                <a:solidFill>
                  <a:schemeClr val="bg1"/>
                </a:solidFill>
                <a:cs typeface="Source Sans Pro Light"/>
              </a:rPr>
              <a:t>Socioeconomic</a:t>
            </a:r>
            <a:endParaRPr sz="3200" dirty="0">
              <a:solidFill>
                <a:schemeClr val="bg1"/>
              </a:solidFill>
              <a:cs typeface="Source Sans Pro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21628" y="316962"/>
            <a:ext cx="278505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lang="en-US" sz="3200" spc="-15" dirty="0">
                <a:solidFill>
                  <a:srgbClr val="FFFFFF"/>
                </a:solidFill>
                <a:cs typeface="Source Sans Pro Light"/>
              </a:rPr>
              <a:t>Transit</a:t>
            </a:r>
            <a:endParaRPr sz="3200" dirty="0">
              <a:cs typeface="Source Sans Pro Ligh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13956" y="3517901"/>
            <a:ext cx="1116330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3072" marR="5080" indent="-1211006" algn="ctr">
              <a:spcBef>
                <a:spcPts val="100"/>
              </a:spcBef>
            </a:pPr>
            <a:r>
              <a:rPr lang="en-US" sz="7200" spc="-5" dirty="0">
                <a:solidFill>
                  <a:srgbClr val="00318B"/>
                </a:solidFill>
                <a:cs typeface="Source Sans Pro"/>
              </a:rPr>
              <a:t>Spatiotemporal patterns of drug activity in Chicago</a:t>
            </a:r>
            <a:endParaRPr lang="cs-CZ" sz="7200" dirty="0">
              <a:cs typeface="Source Sans Pro"/>
            </a:endParaRPr>
          </a:p>
        </p:txBody>
      </p:sp>
      <p:sp>
        <p:nvSpPr>
          <p:cNvPr id="19" name="object 19"/>
          <p:cNvSpPr/>
          <p:nvPr/>
        </p:nvSpPr>
        <p:spPr>
          <a:xfrm flipV="1">
            <a:off x="5695157" y="5476025"/>
            <a:ext cx="7696200" cy="274320"/>
          </a:xfrm>
          <a:custGeom>
            <a:avLst/>
            <a:gdLst/>
            <a:ahLst/>
            <a:cxnLst/>
            <a:rect l="l" t="t" r="r" b="b"/>
            <a:pathLst>
              <a:path w="4686300">
                <a:moveTo>
                  <a:pt x="0" y="0"/>
                </a:moveTo>
                <a:lnTo>
                  <a:pt x="4686300" y="0"/>
                </a:lnTo>
              </a:path>
            </a:pathLst>
          </a:custGeom>
          <a:ln w="8466">
            <a:solidFill>
              <a:srgbClr val="002E8E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5560970" y="5838248"/>
            <a:ext cx="788837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8" marR="5080" indent="-133992" algn="ctr">
              <a:spcBef>
                <a:spcPts val="100"/>
              </a:spcBef>
            </a:pPr>
            <a:r>
              <a:rPr lang="en-US" sz="4800" spc="-5" dirty="0">
                <a:solidFill>
                  <a:srgbClr val="00A0EF"/>
                </a:solidFill>
                <a:cs typeface="Source Sans Pro Light"/>
              </a:rPr>
              <a:t>Luna Zhiyue Xia</a:t>
            </a:r>
            <a:endParaRPr lang="en-US" sz="4800" dirty="0">
              <a:cs typeface="Source Sans Pro Light"/>
            </a:endParaRPr>
          </a:p>
        </p:txBody>
      </p:sp>
      <p:sp>
        <p:nvSpPr>
          <p:cNvPr id="25" name="object 5"/>
          <p:cNvSpPr txBox="1"/>
          <p:nvPr/>
        </p:nvSpPr>
        <p:spPr>
          <a:xfrm>
            <a:off x="339785" y="241301"/>
            <a:ext cx="5600199" cy="580928"/>
          </a:xfrm>
          <a:prstGeom prst="rect">
            <a:avLst/>
          </a:prstGeom>
          <a:noFill/>
        </p:spPr>
        <p:txBody>
          <a:bodyPr vert="horz" wrap="square" lIns="0" tIns="87630" rIns="0" bIns="0" rtlCol="0">
            <a:spAutoFit/>
          </a:bodyPr>
          <a:lstStyle/>
          <a:p>
            <a:pPr marL="495325">
              <a:spcBef>
                <a:spcPts val="691"/>
              </a:spcBef>
            </a:pPr>
            <a:r>
              <a:rPr lang="en-US" sz="3200" spc="-11" dirty="0">
                <a:solidFill>
                  <a:srgbClr val="FFFFFF"/>
                </a:solidFill>
                <a:cs typeface="Source Sans Pro Light"/>
              </a:rPr>
              <a:t>Built environment</a:t>
            </a:r>
            <a:endParaRPr sz="3200" dirty="0">
              <a:cs typeface="Source Sans Pr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1D743BB0-F760-4639-92C9-9D37D1405502}"/>
              </a:ext>
            </a:extLst>
          </p:cNvPr>
          <p:cNvGrpSpPr/>
          <p:nvPr/>
        </p:nvGrpSpPr>
        <p:grpSpPr>
          <a:xfrm>
            <a:off x="0" y="5727700"/>
            <a:ext cx="4856956" cy="828000"/>
            <a:chOff x="0" y="4134484"/>
            <a:chExt cx="3256756" cy="828000"/>
          </a:xfrm>
        </p:grpSpPr>
        <p:sp>
          <p:nvSpPr>
            <p:cNvPr id="23" name="object 23"/>
            <p:cNvSpPr/>
            <p:nvPr/>
          </p:nvSpPr>
          <p:spPr>
            <a:xfrm>
              <a:off x="0" y="4134484"/>
              <a:ext cx="3256756" cy="828000"/>
            </a:xfrm>
            <a:custGeom>
              <a:avLst/>
              <a:gdLst/>
              <a:ahLst/>
              <a:cxnLst/>
              <a:rect l="l" t="t" r="r" b="b"/>
              <a:pathLst>
                <a:path w="1909445" h="437514">
                  <a:moveTo>
                    <a:pt x="1690241" y="0"/>
                  </a:moveTo>
                  <a:lnTo>
                    <a:pt x="0" y="0"/>
                  </a:lnTo>
                  <a:lnTo>
                    <a:pt x="0" y="437154"/>
                  </a:lnTo>
                  <a:lnTo>
                    <a:pt x="1690241" y="437154"/>
                  </a:lnTo>
                  <a:lnTo>
                    <a:pt x="1740359" y="431381"/>
                  </a:lnTo>
                  <a:lnTo>
                    <a:pt x="1786366" y="414937"/>
                  </a:lnTo>
                  <a:lnTo>
                    <a:pt x="1826950" y="389135"/>
                  </a:lnTo>
                  <a:lnTo>
                    <a:pt x="1860800" y="355285"/>
                  </a:lnTo>
                  <a:lnTo>
                    <a:pt x="1886602" y="314701"/>
                  </a:lnTo>
                  <a:lnTo>
                    <a:pt x="1903046" y="268694"/>
                  </a:lnTo>
                  <a:lnTo>
                    <a:pt x="1908818" y="218577"/>
                  </a:lnTo>
                  <a:lnTo>
                    <a:pt x="1903046" y="168459"/>
                  </a:lnTo>
                  <a:lnTo>
                    <a:pt x="1886602" y="122452"/>
                  </a:lnTo>
                  <a:lnTo>
                    <a:pt x="1860800" y="81868"/>
                  </a:lnTo>
                  <a:lnTo>
                    <a:pt x="1826950" y="48018"/>
                  </a:lnTo>
                  <a:lnTo>
                    <a:pt x="1786366" y="22216"/>
                  </a:lnTo>
                  <a:lnTo>
                    <a:pt x="1740359" y="5772"/>
                  </a:lnTo>
                  <a:lnTo>
                    <a:pt x="1690241" y="0"/>
                  </a:lnTo>
                  <a:close/>
                </a:path>
              </a:pathLst>
            </a:custGeom>
            <a:solidFill>
              <a:srgbClr val="FFA001"/>
            </a:solidFill>
          </p:spPr>
          <p:txBody>
            <a:bodyPr wrap="square" lIns="0" tIns="0" rIns="0" bIns="0" rtlCol="0" anchor="ctr"/>
            <a:lstStyle/>
            <a:p>
              <a:endParaRPr dirty="0"/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462268" y="4326628"/>
              <a:ext cx="2478008" cy="443711"/>
            </a:xfrm>
            <a:prstGeom prst="rect">
              <a:avLst/>
            </a:prstGeom>
          </p:spPr>
          <p:txBody>
            <a:bodyPr vert="horz" wrap="square" lIns="0" tIns="12700" rIns="0" bIns="0" rtlCol="0" anchor="ctr">
              <a:spAutoFit/>
            </a:bodyPr>
            <a:lstStyle/>
            <a:p>
              <a:pPr marL="12701">
                <a:spcBef>
                  <a:spcPts val="100"/>
                </a:spcBef>
              </a:pPr>
              <a:r>
                <a:rPr lang="en-US" sz="2800" dirty="0">
                  <a:solidFill>
                    <a:schemeClr val="bg1"/>
                  </a:solidFill>
                  <a:cs typeface="Source Sans Pro Light"/>
                </a:rPr>
                <a:t>Visualization and </a:t>
              </a:r>
              <a:r>
                <a:rPr lang="en-US" sz="2800" spc="-31" dirty="0">
                  <a:solidFill>
                    <a:srgbClr val="FFFFFF"/>
                  </a:solidFill>
                  <a:cs typeface="Source Sans Pro Light"/>
                </a:rPr>
                <a:t>ESDA</a:t>
              </a:r>
              <a:endParaRPr lang="en-US" sz="2800" dirty="0">
                <a:cs typeface="Source Sans Pro Light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85AB44F-D837-4737-86D1-C4E5A35B8AC4}"/>
              </a:ext>
            </a:extLst>
          </p:cNvPr>
          <p:cNvGrpSpPr/>
          <p:nvPr/>
        </p:nvGrpSpPr>
        <p:grpSpPr>
          <a:xfrm>
            <a:off x="0" y="1221692"/>
            <a:ext cx="6629400" cy="828000"/>
            <a:chOff x="0" y="8642689"/>
            <a:chExt cx="4336348" cy="439424"/>
          </a:xfrm>
        </p:grpSpPr>
        <p:sp>
          <p:nvSpPr>
            <p:cNvPr id="53" name="object 4">
              <a:extLst>
                <a:ext uri="{FF2B5EF4-FFF2-40B4-BE49-F238E27FC236}">
                  <a16:creationId xmlns:a16="http://schemas.microsoft.com/office/drawing/2014/main" id="{6DB0E343-9628-4235-8038-621A98D250CA}"/>
                </a:ext>
              </a:extLst>
            </p:cNvPr>
            <p:cNvSpPr/>
            <p:nvPr/>
          </p:nvSpPr>
          <p:spPr>
            <a:xfrm>
              <a:off x="0" y="8642693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 anchor="ctr"/>
            <a:lstStyle/>
            <a:p>
              <a:endParaRPr dirty="0"/>
            </a:p>
          </p:txBody>
        </p:sp>
        <p:sp>
          <p:nvSpPr>
            <p:cNvPr id="54" name="object 5">
              <a:extLst>
                <a:ext uri="{FF2B5EF4-FFF2-40B4-BE49-F238E27FC236}">
                  <a16:creationId xmlns:a16="http://schemas.microsoft.com/office/drawing/2014/main" id="{CF5C245D-05EF-4DFD-8810-E437FF667919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 anchor="ctr"/>
            <a:lstStyle/>
            <a:p>
              <a:endParaRPr dirty="0"/>
            </a:p>
          </p:txBody>
        </p:sp>
      </p:grpSp>
      <p:sp>
        <p:nvSpPr>
          <p:cNvPr id="55" name="object 9">
            <a:extLst>
              <a:ext uri="{FF2B5EF4-FFF2-40B4-BE49-F238E27FC236}">
                <a16:creationId xmlns:a16="http://schemas.microsoft.com/office/drawing/2014/main" id="{290C40E7-4402-4FD6-90CE-5CDF3FC9D08D}"/>
              </a:ext>
            </a:extLst>
          </p:cNvPr>
          <p:cNvSpPr txBox="1"/>
          <p:nvPr/>
        </p:nvSpPr>
        <p:spPr>
          <a:xfrm>
            <a:off x="685800" y="1413838"/>
            <a:ext cx="5029199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1">
              <a:spcBef>
                <a:spcPts val="100"/>
              </a:spcBef>
            </a:pPr>
            <a:r>
              <a:rPr lang="en-US" sz="2800" spc="-5" dirty="0">
                <a:solidFill>
                  <a:srgbClr val="FFFFFF"/>
                </a:solidFill>
                <a:cs typeface="Source Sans Pro Light"/>
              </a:rPr>
              <a:t>Background quick go through</a:t>
            </a:r>
            <a:endParaRPr lang="cs-CZ" sz="2800" dirty="0">
              <a:cs typeface="Source Sans Pro Ligh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49ECDDE-507A-4E7F-8A7E-CF5574AB6121}"/>
              </a:ext>
            </a:extLst>
          </p:cNvPr>
          <p:cNvGrpSpPr/>
          <p:nvPr/>
        </p:nvGrpSpPr>
        <p:grpSpPr>
          <a:xfrm>
            <a:off x="0" y="3474692"/>
            <a:ext cx="5847556" cy="828000"/>
            <a:chOff x="0" y="8642689"/>
            <a:chExt cx="4336348" cy="439424"/>
          </a:xfrm>
          <a:solidFill>
            <a:srgbClr val="FFBF00"/>
          </a:solidFill>
        </p:grpSpPr>
        <p:sp>
          <p:nvSpPr>
            <p:cNvPr id="17" name="object 4">
              <a:extLst>
                <a:ext uri="{FF2B5EF4-FFF2-40B4-BE49-F238E27FC236}">
                  <a16:creationId xmlns:a16="http://schemas.microsoft.com/office/drawing/2014/main" id="{C56F0A18-078C-4B41-B5E3-AF23C0FC9CA8}"/>
                </a:ext>
              </a:extLst>
            </p:cNvPr>
            <p:cNvSpPr/>
            <p:nvPr/>
          </p:nvSpPr>
          <p:spPr>
            <a:xfrm>
              <a:off x="0" y="8642693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 anchor="ctr"/>
            <a:lstStyle/>
            <a:p>
              <a:endParaRPr dirty="0"/>
            </a:p>
          </p:txBody>
        </p:sp>
        <p:sp>
          <p:nvSpPr>
            <p:cNvPr id="18" name="object 5">
              <a:extLst>
                <a:ext uri="{FF2B5EF4-FFF2-40B4-BE49-F238E27FC236}">
                  <a16:creationId xmlns:a16="http://schemas.microsoft.com/office/drawing/2014/main" id="{9BD1FC3E-2270-485C-A1F1-672F939596DC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 anchor="ctr"/>
            <a:lstStyle/>
            <a:p>
              <a:endParaRPr dirty="0"/>
            </a:p>
          </p:txBody>
        </p:sp>
      </p:grpSp>
      <p:sp>
        <p:nvSpPr>
          <p:cNvPr id="19" name="object 22">
            <a:extLst>
              <a:ext uri="{FF2B5EF4-FFF2-40B4-BE49-F238E27FC236}">
                <a16:creationId xmlns:a16="http://schemas.microsoft.com/office/drawing/2014/main" id="{9F52C2A9-0518-4777-9C9D-AD56B6748575}"/>
              </a:ext>
            </a:extLst>
          </p:cNvPr>
          <p:cNvSpPr txBox="1"/>
          <p:nvPr/>
        </p:nvSpPr>
        <p:spPr>
          <a:xfrm>
            <a:off x="671015" y="3643488"/>
            <a:ext cx="4806156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1">
              <a:spcBef>
                <a:spcPts val="100"/>
              </a:spcBef>
            </a:pPr>
            <a:r>
              <a:rPr lang="en-US" sz="2800" spc="-11" dirty="0">
                <a:solidFill>
                  <a:srgbClr val="FFFFFF"/>
                </a:solidFill>
                <a:cs typeface="Source Sans Pro Light"/>
              </a:rPr>
              <a:t> Project data overview</a:t>
            </a:r>
            <a:endParaRPr sz="2800" dirty="0">
              <a:cs typeface="Source Sans Pro Light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2380EF-0B58-405D-8414-815BCB55D0A7}"/>
              </a:ext>
            </a:extLst>
          </p:cNvPr>
          <p:cNvGrpSpPr/>
          <p:nvPr/>
        </p:nvGrpSpPr>
        <p:grpSpPr>
          <a:xfrm>
            <a:off x="0" y="7828293"/>
            <a:ext cx="3409155" cy="828000"/>
            <a:chOff x="0" y="5270500"/>
            <a:chExt cx="3256757" cy="828000"/>
          </a:xfrm>
        </p:grpSpPr>
        <p:sp>
          <p:nvSpPr>
            <p:cNvPr id="21" name="object 25">
              <a:extLst>
                <a:ext uri="{FF2B5EF4-FFF2-40B4-BE49-F238E27FC236}">
                  <a16:creationId xmlns:a16="http://schemas.microsoft.com/office/drawing/2014/main" id="{F3DD20FB-8230-486F-8296-56E3F220D52F}"/>
                </a:ext>
              </a:extLst>
            </p:cNvPr>
            <p:cNvSpPr/>
            <p:nvPr/>
          </p:nvSpPr>
          <p:spPr>
            <a:xfrm>
              <a:off x="0" y="5270500"/>
              <a:ext cx="3256757" cy="828000"/>
            </a:xfrm>
            <a:custGeom>
              <a:avLst/>
              <a:gdLst/>
              <a:ahLst/>
              <a:cxnLst/>
              <a:rect l="l" t="t" r="r" b="b"/>
              <a:pathLst>
                <a:path w="1955164" h="437514">
                  <a:moveTo>
                    <a:pt x="1736031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1736031" y="437153"/>
                  </a:lnTo>
                  <a:lnTo>
                    <a:pt x="1786148" y="431380"/>
                  </a:lnTo>
                  <a:lnTo>
                    <a:pt x="1832155" y="414936"/>
                  </a:lnTo>
                  <a:lnTo>
                    <a:pt x="1872739" y="389134"/>
                  </a:lnTo>
                  <a:lnTo>
                    <a:pt x="1906588" y="355285"/>
                  </a:lnTo>
                  <a:lnTo>
                    <a:pt x="1932391" y="314701"/>
                  </a:lnTo>
                  <a:lnTo>
                    <a:pt x="1948834" y="268694"/>
                  </a:lnTo>
                  <a:lnTo>
                    <a:pt x="1954607" y="218577"/>
                  </a:lnTo>
                  <a:lnTo>
                    <a:pt x="1948834" y="168459"/>
                  </a:lnTo>
                  <a:lnTo>
                    <a:pt x="1932391" y="122452"/>
                  </a:lnTo>
                  <a:lnTo>
                    <a:pt x="1906588" y="81868"/>
                  </a:lnTo>
                  <a:lnTo>
                    <a:pt x="1872739" y="48018"/>
                  </a:lnTo>
                  <a:lnTo>
                    <a:pt x="1832155" y="22216"/>
                  </a:lnTo>
                  <a:lnTo>
                    <a:pt x="1786148" y="5772"/>
                  </a:lnTo>
                  <a:lnTo>
                    <a:pt x="1736031" y="0"/>
                  </a:lnTo>
                  <a:close/>
                </a:path>
              </a:pathLst>
            </a:custGeom>
            <a:solidFill>
              <a:srgbClr val="FF8201"/>
            </a:solidFill>
          </p:spPr>
          <p:txBody>
            <a:bodyPr wrap="square" lIns="0" tIns="0" rIns="0" bIns="0" rtlCol="0" anchor="ctr"/>
            <a:lstStyle/>
            <a:p>
              <a:endParaRPr dirty="0"/>
            </a:p>
          </p:txBody>
        </p:sp>
        <p:sp>
          <p:nvSpPr>
            <p:cNvPr id="25" name="object 26">
              <a:extLst>
                <a:ext uri="{FF2B5EF4-FFF2-40B4-BE49-F238E27FC236}">
                  <a16:creationId xmlns:a16="http://schemas.microsoft.com/office/drawing/2014/main" id="{DCB861DA-9D60-4316-97E6-24A9E13FC795}"/>
                </a:ext>
              </a:extLst>
            </p:cNvPr>
            <p:cNvSpPr txBox="1"/>
            <p:nvPr/>
          </p:nvSpPr>
          <p:spPr>
            <a:xfrm>
              <a:off x="665956" y="5436389"/>
              <a:ext cx="2561858" cy="443711"/>
            </a:xfrm>
            <a:prstGeom prst="rect">
              <a:avLst/>
            </a:prstGeom>
          </p:spPr>
          <p:txBody>
            <a:bodyPr vert="horz" wrap="square" lIns="0" tIns="12700" rIns="0" bIns="0" rtlCol="0" anchor="ctr">
              <a:spAutoFit/>
            </a:bodyPr>
            <a:lstStyle/>
            <a:p>
              <a:pPr marL="12701">
                <a:spcBef>
                  <a:spcPts val="100"/>
                </a:spcBef>
              </a:pPr>
              <a:r>
                <a:rPr lang="en-US" sz="2800" spc="-31" dirty="0">
                  <a:solidFill>
                    <a:srgbClr val="FFFFFF"/>
                  </a:solidFill>
                  <a:cs typeface="Source Sans Pro Light"/>
                </a:rPr>
                <a:t>Next steps</a:t>
              </a:r>
              <a:endParaRPr sz="2800" dirty="0">
                <a:cs typeface="Source Sans Pro Light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B6E70EFE-AFB6-4BC7-8E44-471B5FF147B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19" y="1413838"/>
            <a:ext cx="7446298" cy="67650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7A885A-2715-4151-B6CF-42C0FC1F530D}"/>
              </a:ext>
            </a:extLst>
          </p:cNvPr>
          <p:cNvSpPr txBox="1"/>
          <p:nvPr/>
        </p:nvSpPr>
        <p:spPr>
          <a:xfrm>
            <a:off x="10343356" y="8437893"/>
            <a:ext cx="5562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Hotspots of drug arrest in Chicago 2016, 2017, 2018</a:t>
            </a:r>
          </a:p>
          <a:p>
            <a:endParaRPr lang="en-US" dirty="0"/>
          </a:p>
          <a:p>
            <a:r>
              <a:rPr lang="en-US" dirty="0"/>
              <a:t>The results from previous research. The spatial patterns of drug arrests will be compared with the spatial patterns of opioid related deaths in this project.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0" y="5346700"/>
            <a:ext cx="5009356" cy="828000"/>
            <a:chOff x="564554" y="8642689"/>
            <a:chExt cx="3496471" cy="439424"/>
          </a:xfrm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665696" y="5498332"/>
            <a:ext cx="3581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lang="en-US" sz="2800" dirty="0">
                <a:solidFill>
                  <a:schemeClr val="bg1"/>
                </a:solidFill>
                <a:cs typeface="Source Sans Pro Light"/>
              </a:rPr>
              <a:t>Primary cause of death</a:t>
            </a:r>
            <a:endParaRPr lang="cs-CZ" sz="2800" dirty="0">
              <a:solidFill>
                <a:schemeClr val="bg1"/>
              </a:solidFill>
              <a:cs typeface="Source Sans Pro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F9C78D-CF06-47B7-8541-3C1B28E25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0712"/>
            <a:ext cx="8991600" cy="447435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652DF97-3D78-41C1-A106-ABEBE237A021}"/>
              </a:ext>
            </a:extLst>
          </p:cNvPr>
          <p:cNvGrpSpPr/>
          <p:nvPr/>
        </p:nvGrpSpPr>
        <p:grpSpPr>
          <a:xfrm>
            <a:off x="0" y="241300"/>
            <a:ext cx="7828756" cy="828000"/>
            <a:chOff x="564554" y="8642689"/>
            <a:chExt cx="3496471" cy="439424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E78FEF4D-4A69-4CD6-845D-73EBD8574C45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90FE7D67-92AC-45A1-B4B5-0FDC7FA03047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9">
            <a:extLst>
              <a:ext uri="{FF2B5EF4-FFF2-40B4-BE49-F238E27FC236}">
                <a16:creationId xmlns:a16="http://schemas.microsoft.com/office/drawing/2014/main" id="{5F7D7B2F-4CA5-4DC2-A031-4383B1ED2A6C}"/>
              </a:ext>
            </a:extLst>
          </p:cNvPr>
          <p:cNvSpPr txBox="1"/>
          <p:nvPr/>
        </p:nvSpPr>
        <p:spPr>
          <a:xfrm>
            <a:off x="546894" y="410568"/>
            <a:ext cx="67818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lang="en-US" sz="2800" dirty="0">
                <a:solidFill>
                  <a:schemeClr val="bg1"/>
                </a:solidFill>
                <a:cs typeface="Source Sans Pro Light"/>
              </a:rPr>
              <a:t>Overview of   Medical Examiner Case Archive</a:t>
            </a:r>
            <a:endParaRPr lang="cs-CZ" sz="2800" dirty="0">
              <a:solidFill>
                <a:schemeClr val="bg1"/>
              </a:solidFill>
              <a:cs typeface="Source Sans Pro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6E7335-1891-4F0E-98F3-6A33AFE65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9292"/>
            <a:ext cx="5148889" cy="40447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F3A659-54C0-46BD-8073-D34CD50A9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882" y="1831143"/>
            <a:ext cx="4867748" cy="3282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06B4919-BB24-4B99-8866-831A045AAE51}"/>
              </a:ext>
            </a:extLst>
          </p:cNvPr>
          <p:cNvGrpSpPr/>
          <p:nvPr/>
        </p:nvGrpSpPr>
        <p:grpSpPr>
          <a:xfrm>
            <a:off x="0" y="393700"/>
            <a:ext cx="4800599" cy="828000"/>
            <a:chOff x="0" y="8642689"/>
            <a:chExt cx="4336348" cy="439424"/>
          </a:xfrm>
          <a:solidFill>
            <a:srgbClr val="FFBF00"/>
          </a:solidFill>
        </p:grpSpPr>
        <p:sp>
          <p:nvSpPr>
            <p:cNvPr id="3" name="object 4">
              <a:extLst>
                <a:ext uri="{FF2B5EF4-FFF2-40B4-BE49-F238E27FC236}">
                  <a16:creationId xmlns:a16="http://schemas.microsoft.com/office/drawing/2014/main" id="{A385ED06-52B6-48CE-9BE5-4FFC1B00AC46}"/>
                </a:ext>
              </a:extLst>
            </p:cNvPr>
            <p:cNvSpPr/>
            <p:nvPr/>
          </p:nvSpPr>
          <p:spPr>
            <a:xfrm>
              <a:off x="0" y="8642693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5">
              <a:extLst>
                <a:ext uri="{FF2B5EF4-FFF2-40B4-BE49-F238E27FC236}">
                  <a16:creationId xmlns:a16="http://schemas.microsoft.com/office/drawing/2014/main" id="{40422AF5-8928-4E67-B927-09881743DAD5}"/>
                </a:ext>
              </a:extLst>
            </p:cNvPr>
            <p:cNvSpPr/>
            <p:nvPr/>
          </p:nvSpPr>
          <p:spPr>
            <a:xfrm>
              <a:off x="3621605" y="8642689"/>
              <a:ext cx="714743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22">
            <a:extLst>
              <a:ext uri="{FF2B5EF4-FFF2-40B4-BE49-F238E27FC236}">
                <a16:creationId xmlns:a16="http://schemas.microsoft.com/office/drawing/2014/main" id="{696CD16F-7269-49E4-A1E8-430FE58B97E8}"/>
              </a:ext>
            </a:extLst>
          </p:cNvPr>
          <p:cNvSpPr txBox="1"/>
          <p:nvPr/>
        </p:nvSpPr>
        <p:spPr>
          <a:xfrm>
            <a:off x="671015" y="562496"/>
            <a:ext cx="480615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lang="en-US" sz="2800" spc="-11" dirty="0">
                <a:solidFill>
                  <a:srgbClr val="FFFFFF"/>
                </a:solidFill>
                <a:cs typeface="Source Sans Pro Light"/>
              </a:rPr>
              <a:t>Visualization</a:t>
            </a:r>
            <a:endParaRPr sz="2800" dirty="0">
              <a:cs typeface="Source Sans Pro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12EC1D-F9BF-4F4B-837A-7A8F58213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60" y="1717675"/>
            <a:ext cx="7086496" cy="87576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6CE6E9-7EFF-4E3D-A1E1-05F5A003C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756" y="1717675"/>
            <a:ext cx="9787034" cy="842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82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6612EE5-6A38-4615-9B58-90313958A2F4}"/>
              </a:ext>
            </a:extLst>
          </p:cNvPr>
          <p:cNvGrpSpPr/>
          <p:nvPr/>
        </p:nvGrpSpPr>
        <p:grpSpPr>
          <a:xfrm>
            <a:off x="0" y="393700"/>
            <a:ext cx="3256756" cy="828000"/>
            <a:chOff x="0" y="4134484"/>
            <a:chExt cx="3256756" cy="828000"/>
          </a:xfrm>
        </p:grpSpPr>
        <p:sp>
          <p:nvSpPr>
            <p:cNvPr id="3" name="object 23">
              <a:extLst>
                <a:ext uri="{FF2B5EF4-FFF2-40B4-BE49-F238E27FC236}">
                  <a16:creationId xmlns:a16="http://schemas.microsoft.com/office/drawing/2014/main" id="{B1555516-066D-4E1E-888D-497E6893BAAC}"/>
                </a:ext>
              </a:extLst>
            </p:cNvPr>
            <p:cNvSpPr/>
            <p:nvPr/>
          </p:nvSpPr>
          <p:spPr>
            <a:xfrm>
              <a:off x="0" y="4134484"/>
              <a:ext cx="3256756" cy="828000"/>
            </a:xfrm>
            <a:custGeom>
              <a:avLst/>
              <a:gdLst/>
              <a:ahLst/>
              <a:cxnLst/>
              <a:rect l="l" t="t" r="r" b="b"/>
              <a:pathLst>
                <a:path w="1909445" h="437514">
                  <a:moveTo>
                    <a:pt x="1690241" y="0"/>
                  </a:moveTo>
                  <a:lnTo>
                    <a:pt x="0" y="0"/>
                  </a:lnTo>
                  <a:lnTo>
                    <a:pt x="0" y="437154"/>
                  </a:lnTo>
                  <a:lnTo>
                    <a:pt x="1690241" y="437154"/>
                  </a:lnTo>
                  <a:lnTo>
                    <a:pt x="1740359" y="431381"/>
                  </a:lnTo>
                  <a:lnTo>
                    <a:pt x="1786366" y="414937"/>
                  </a:lnTo>
                  <a:lnTo>
                    <a:pt x="1826950" y="389135"/>
                  </a:lnTo>
                  <a:lnTo>
                    <a:pt x="1860800" y="355285"/>
                  </a:lnTo>
                  <a:lnTo>
                    <a:pt x="1886602" y="314701"/>
                  </a:lnTo>
                  <a:lnTo>
                    <a:pt x="1903046" y="268694"/>
                  </a:lnTo>
                  <a:lnTo>
                    <a:pt x="1908818" y="218577"/>
                  </a:lnTo>
                  <a:lnTo>
                    <a:pt x="1903046" y="168459"/>
                  </a:lnTo>
                  <a:lnTo>
                    <a:pt x="1886602" y="122452"/>
                  </a:lnTo>
                  <a:lnTo>
                    <a:pt x="1860800" y="81868"/>
                  </a:lnTo>
                  <a:lnTo>
                    <a:pt x="1826950" y="48018"/>
                  </a:lnTo>
                  <a:lnTo>
                    <a:pt x="1786366" y="22216"/>
                  </a:lnTo>
                  <a:lnTo>
                    <a:pt x="1740359" y="5772"/>
                  </a:lnTo>
                  <a:lnTo>
                    <a:pt x="1690241" y="0"/>
                  </a:lnTo>
                  <a:close/>
                </a:path>
              </a:pathLst>
            </a:custGeom>
            <a:solidFill>
              <a:srgbClr val="FFA0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24">
              <a:extLst>
                <a:ext uri="{FF2B5EF4-FFF2-40B4-BE49-F238E27FC236}">
                  <a16:creationId xmlns:a16="http://schemas.microsoft.com/office/drawing/2014/main" id="{9D0DFE85-664C-4E6A-97B4-81912B28FC7C}"/>
                </a:ext>
              </a:extLst>
            </p:cNvPr>
            <p:cNvSpPr txBox="1"/>
            <p:nvPr/>
          </p:nvSpPr>
          <p:spPr>
            <a:xfrm>
              <a:off x="665956" y="4273126"/>
              <a:ext cx="2478008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1">
                <a:spcBef>
                  <a:spcPts val="100"/>
                </a:spcBef>
              </a:pPr>
              <a:r>
                <a:rPr lang="en-US" sz="2800" spc="5" dirty="0">
                  <a:solidFill>
                    <a:srgbClr val="FFFFFF"/>
                  </a:solidFill>
                  <a:cs typeface="Source Sans Pro Light"/>
                </a:rPr>
                <a:t>EDSA</a:t>
              </a:r>
              <a:endParaRPr sz="2800" dirty="0">
                <a:cs typeface="Source Sans Pro Light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1C659D0-B108-469D-BB90-90E24DC29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56" y="3060700"/>
            <a:ext cx="18440400" cy="542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A56C1B5-1305-4BF1-ADC7-4900FC4F5C06}"/>
              </a:ext>
            </a:extLst>
          </p:cNvPr>
          <p:cNvGrpSpPr/>
          <p:nvPr/>
        </p:nvGrpSpPr>
        <p:grpSpPr>
          <a:xfrm>
            <a:off x="-794" y="546100"/>
            <a:ext cx="3256757" cy="828000"/>
            <a:chOff x="0" y="5270500"/>
            <a:chExt cx="3256757" cy="828000"/>
          </a:xfrm>
        </p:grpSpPr>
        <p:sp>
          <p:nvSpPr>
            <p:cNvPr id="25" name="object 25"/>
            <p:cNvSpPr/>
            <p:nvPr/>
          </p:nvSpPr>
          <p:spPr>
            <a:xfrm>
              <a:off x="0" y="5270500"/>
              <a:ext cx="3256757" cy="828000"/>
            </a:xfrm>
            <a:custGeom>
              <a:avLst/>
              <a:gdLst/>
              <a:ahLst/>
              <a:cxnLst/>
              <a:rect l="l" t="t" r="r" b="b"/>
              <a:pathLst>
                <a:path w="1955164" h="437514">
                  <a:moveTo>
                    <a:pt x="1736031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1736031" y="437153"/>
                  </a:lnTo>
                  <a:lnTo>
                    <a:pt x="1786148" y="431380"/>
                  </a:lnTo>
                  <a:lnTo>
                    <a:pt x="1832155" y="414936"/>
                  </a:lnTo>
                  <a:lnTo>
                    <a:pt x="1872739" y="389134"/>
                  </a:lnTo>
                  <a:lnTo>
                    <a:pt x="1906588" y="355285"/>
                  </a:lnTo>
                  <a:lnTo>
                    <a:pt x="1932391" y="314701"/>
                  </a:lnTo>
                  <a:lnTo>
                    <a:pt x="1948834" y="268694"/>
                  </a:lnTo>
                  <a:lnTo>
                    <a:pt x="1954607" y="218577"/>
                  </a:lnTo>
                  <a:lnTo>
                    <a:pt x="1948834" y="168459"/>
                  </a:lnTo>
                  <a:lnTo>
                    <a:pt x="1932391" y="122452"/>
                  </a:lnTo>
                  <a:lnTo>
                    <a:pt x="1906588" y="81868"/>
                  </a:lnTo>
                  <a:lnTo>
                    <a:pt x="1872739" y="48018"/>
                  </a:lnTo>
                  <a:lnTo>
                    <a:pt x="1832155" y="22216"/>
                  </a:lnTo>
                  <a:lnTo>
                    <a:pt x="1786148" y="5772"/>
                  </a:lnTo>
                  <a:lnTo>
                    <a:pt x="1736031" y="0"/>
                  </a:lnTo>
                  <a:close/>
                </a:path>
              </a:pathLst>
            </a:custGeom>
            <a:solidFill>
              <a:srgbClr val="FF82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665956" y="5436389"/>
              <a:ext cx="2561858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1">
                <a:spcBef>
                  <a:spcPts val="100"/>
                </a:spcBef>
              </a:pPr>
              <a:r>
                <a:rPr lang="en-US" sz="2800" spc="-31" dirty="0">
                  <a:solidFill>
                    <a:srgbClr val="FFFFFF"/>
                  </a:solidFill>
                  <a:cs typeface="Source Sans Pro Light"/>
                </a:rPr>
                <a:t>Next steps</a:t>
              </a:r>
              <a:endParaRPr sz="2800" dirty="0">
                <a:cs typeface="Source Sans Pro Light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5C0AAD7-D683-43F8-B619-E48D3FF6751F}"/>
              </a:ext>
            </a:extLst>
          </p:cNvPr>
          <p:cNvSpPr txBox="1"/>
          <p:nvPr/>
        </p:nvSpPr>
        <p:spPr>
          <a:xfrm>
            <a:off x="1580356" y="2679700"/>
            <a:ext cx="10896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800" dirty="0"/>
              <a:t>Spatial Modeling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800" dirty="0"/>
              <a:t>GWR model and MGWR model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800" dirty="0"/>
              <a:t>May adding time series analysis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800" dirty="0"/>
              <a:t>Investigate the patterns of arrests and death and what drives the differences</a:t>
            </a:r>
          </a:p>
        </p:txBody>
      </p:sp>
    </p:spTree>
    <p:extLst>
      <p:ext uri="{BB962C8B-B14F-4D97-AF65-F5344CB8AC3E}">
        <p14:creationId xmlns:p14="http://schemas.microsoft.com/office/powerpoint/2010/main" val="245451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gnetic Fields - by Lifeliqe autor Michael Carter.pptx" id="{1CD8B0ED-503E-4F9D-BE1F-EA91A594AAD6}" vid="{DDA4976A-1FAE-4427-8059-0A415774D08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Magnetism Magnetic Fields</Template>
  <TotalTime>0</TotalTime>
  <Words>105</Words>
  <Application>Microsoft Office PowerPoint</Application>
  <PresentationFormat>Custom</PresentationFormat>
  <Paragraphs>26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2019-10-29T21:49:23Z</dcterms:created>
  <dcterms:modified xsi:type="dcterms:W3CDTF">2019-10-30T05:19:07Z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2019-09-12T18:49:46.7865107Z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fd1d4165-33b8-40de-962e-b42985420e1f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