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  <p:sldMasterId id="2147483702" r:id="rId2"/>
  </p:sldMasterIdLst>
  <p:notesMasterIdLst>
    <p:notesMasterId r:id="rId13"/>
  </p:notesMasterIdLst>
  <p:sldIdLst>
    <p:sldId id="256" r:id="rId3"/>
    <p:sldId id="257" r:id="rId4"/>
    <p:sldId id="299" r:id="rId5"/>
    <p:sldId id="298" r:id="rId6"/>
    <p:sldId id="303" r:id="rId7"/>
    <p:sldId id="304" r:id="rId8"/>
    <p:sldId id="302" r:id="rId9"/>
    <p:sldId id="301" r:id="rId10"/>
    <p:sldId id="296" r:id="rId11"/>
    <p:sldId id="293" r:id="rId12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>
      <p:cViewPr>
        <p:scale>
          <a:sx n="44" d="100"/>
          <a:sy n="44" d="100"/>
        </p:scale>
        <p:origin x="1014" y="60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19.11.2019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7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3"/>
            </a:lvl1pPr>
            <a:lvl2pPr marL="712902" indent="0" algn="ctr">
              <a:buNone/>
              <a:defRPr sz="3119"/>
            </a:lvl2pPr>
            <a:lvl3pPr marL="1425803" indent="0" algn="ctr">
              <a:buNone/>
              <a:defRPr sz="2807"/>
            </a:lvl3pPr>
            <a:lvl4pPr marL="2138706" indent="0" algn="ctr">
              <a:buNone/>
              <a:defRPr sz="2495"/>
            </a:lvl4pPr>
            <a:lvl5pPr marL="2851608" indent="0" algn="ctr">
              <a:buNone/>
              <a:defRPr sz="2495"/>
            </a:lvl5pPr>
            <a:lvl6pPr marL="3564509" indent="0" algn="ctr">
              <a:buNone/>
              <a:defRPr sz="2495"/>
            </a:lvl6pPr>
            <a:lvl7pPr marL="4277411" indent="0" algn="ctr">
              <a:buNone/>
              <a:defRPr sz="2495"/>
            </a:lvl7pPr>
            <a:lvl8pPr marL="4990314" indent="0" algn="ctr">
              <a:buNone/>
              <a:defRPr sz="2495"/>
            </a:lvl8pPr>
            <a:lvl9pPr marL="5703216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7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8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89" y="1749427"/>
            <a:ext cx="14257337" cy="37242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489" y="5616577"/>
            <a:ext cx="14257337" cy="2581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9" y="2665415"/>
            <a:ext cx="16395700" cy="4448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989" y="7156450"/>
            <a:ext cx="16395700" cy="23383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512" y="2846390"/>
            <a:ext cx="8121650" cy="6784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0564" y="2846390"/>
            <a:ext cx="8123237" cy="6784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569915"/>
            <a:ext cx="16395700" cy="206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689" y="2620965"/>
            <a:ext cx="8042274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689" y="3906838"/>
            <a:ext cx="8042274" cy="5745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425" y="2620965"/>
            <a:ext cx="8081964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425" y="3906838"/>
            <a:ext cx="8081964" cy="5745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712788"/>
            <a:ext cx="6130925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964" y="1539877"/>
            <a:ext cx="9623425" cy="759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689" y="3208338"/>
            <a:ext cx="6130925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712788"/>
            <a:ext cx="6130925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81964" y="1539877"/>
            <a:ext cx="9623425" cy="7599363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689" y="3208338"/>
            <a:ext cx="6130925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876" y="569913"/>
            <a:ext cx="4098925" cy="906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512" y="569913"/>
            <a:ext cx="12145962" cy="906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9" y="2665927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9" y="7156164"/>
            <a:ext cx="16396395" cy="2339180"/>
          </a:xfrm>
        </p:spPr>
        <p:txBody>
          <a:bodyPr/>
          <a:lstStyle>
            <a:lvl1pPr marL="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1pPr>
            <a:lvl2pPr marL="712902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2pPr>
            <a:lvl3pPr marL="1425803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70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608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50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41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31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321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60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3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7" y="2621369"/>
            <a:ext cx="8042253" cy="1284692"/>
          </a:xfrm>
        </p:spPr>
        <p:txBody>
          <a:bodyPr anchor="b"/>
          <a:lstStyle>
            <a:lvl1pPr marL="0" indent="0">
              <a:buNone/>
              <a:defRPr sz="3743" b="1"/>
            </a:lvl1pPr>
            <a:lvl2pPr marL="712902" indent="0">
              <a:buNone/>
              <a:defRPr sz="3119" b="1"/>
            </a:lvl2pPr>
            <a:lvl3pPr marL="1425803" indent="0">
              <a:buNone/>
              <a:defRPr sz="2807" b="1"/>
            </a:lvl3pPr>
            <a:lvl4pPr marL="2138706" indent="0">
              <a:buNone/>
              <a:defRPr sz="2495" b="1"/>
            </a:lvl4pPr>
            <a:lvl5pPr marL="2851608" indent="0">
              <a:buNone/>
              <a:defRPr sz="2495" b="1"/>
            </a:lvl5pPr>
            <a:lvl6pPr marL="3564509" indent="0">
              <a:buNone/>
              <a:defRPr sz="2495" b="1"/>
            </a:lvl6pPr>
            <a:lvl7pPr marL="4277411" indent="0">
              <a:buNone/>
              <a:defRPr sz="2495" b="1"/>
            </a:lvl7pPr>
            <a:lvl8pPr marL="4990314" indent="0">
              <a:buNone/>
              <a:defRPr sz="2495" b="1"/>
            </a:lvl8pPr>
            <a:lvl9pPr marL="5703216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7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2" y="2621369"/>
            <a:ext cx="8081860" cy="1284692"/>
          </a:xfrm>
        </p:spPr>
        <p:txBody>
          <a:bodyPr anchor="b"/>
          <a:lstStyle>
            <a:lvl1pPr marL="0" indent="0">
              <a:buNone/>
              <a:defRPr sz="3743" b="1"/>
            </a:lvl1pPr>
            <a:lvl2pPr marL="712902" indent="0">
              <a:buNone/>
              <a:defRPr sz="3119" b="1"/>
            </a:lvl2pPr>
            <a:lvl3pPr marL="1425803" indent="0">
              <a:buNone/>
              <a:defRPr sz="2807" b="1"/>
            </a:lvl3pPr>
            <a:lvl4pPr marL="2138706" indent="0">
              <a:buNone/>
              <a:defRPr sz="2495" b="1"/>
            </a:lvl4pPr>
            <a:lvl5pPr marL="2851608" indent="0">
              <a:buNone/>
              <a:defRPr sz="2495" b="1"/>
            </a:lvl5pPr>
            <a:lvl6pPr marL="3564509" indent="0">
              <a:buNone/>
              <a:defRPr sz="2495" b="1"/>
            </a:lvl6pPr>
            <a:lvl7pPr marL="4277411" indent="0">
              <a:buNone/>
              <a:defRPr sz="2495" b="1"/>
            </a:lvl7pPr>
            <a:lvl8pPr marL="4990314" indent="0">
              <a:buNone/>
              <a:defRPr sz="2495" b="1"/>
            </a:lvl8pPr>
            <a:lvl9pPr marL="5703216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2" y="3906061"/>
            <a:ext cx="8081860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5"/>
            <a:ext cx="6131320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60" y="1539654"/>
            <a:ext cx="9623970" cy="7599245"/>
          </a:xfrm>
        </p:spPr>
        <p:txBody>
          <a:bodyPr/>
          <a:lstStyle>
            <a:lvl1pPr>
              <a:defRPr sz="4990"/>
            </a:lvl1pPr>
            <a:lvl2pPr>
              <a:defRPr sz="4366"/>
            </a:lvl2pPr>
            <a:lvl3pPr>
              <a:defRPr sz="3743"/>
            </a:lvl3pPr>
            <a:lvl4pPr>
              <a:defRPr sz="3119"/>
            </a:lvl4pPr>
            <a:lvl5pPr>
              <a:defRPr sz="3119"/>
            </a:lvl5pPr>
            <a:lvl6pPr>
              <a:defRPr sz="3119"/>
            </a:lvl6pPr>
            <a:lvl7pPr>
              <a:defRPr sz="3119"/>
            </a:lvl7pPr>
            <a:lvl8pPr>
              <a:defRPr sz="3119"/>
            </a:lvl8pPr>
            <a:lvl9pPr>
              <a:defRPr sz="311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02" indent="0">
              <a:buNone/>
              <a:defRPr sz="2183"/>
            </a:lvl2pPr>
            <a:lvl3pPr marL="1425803" indent="0">
              <a:buNone/>
              <a:defRPr sz="1871"/>
            </a:lvl3pPr>
            <a:lvl4pPr marL="2138706" indent="0">
              <a:buNone/>
              <a:defRPr sz="1559"/>
            </a:lvl4pPr>
            <a:lvl5pPr marL="2851608" indent="0">
              <a:buNone/>
              <a:defRPr sz="1559"/>
            </a:lvl5pPr>
            <a:lvl6pPr marL="3564509" indent="0">
              <a:buNone/>
              <a:defRPr sz="1559"/>
            </a:lvl6pPr>
            <a:lvl7pPr marL="4277411" indent="0">
              <a:buNone/>
              <a:defRPr sz="1559"/>
            </a:lvl7pPr>
            <a:lvl8pPr marL="4990314" indent="0">
              <a:buNone/>
              <a:defRPr sz="1559"/>
            </a:lvl8pPr>
            <a:lvl9pPr marL="5703216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5"/>
            <a:ext cx="6131320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60" y="1539654"/>
            <a:ext cx="9623970" cy="7599245"/>
          </a:xfrm>
        </p:spPr>
        <p:txBody>
          <a:bodyPr anchor="t"/>
          <a:lstStyle>
            <a:lvl1pPr marL="0" indent="0">
              <a:buNone/>
              <a:defRPr sz="4990"/>
            </a:lvl1pPr>
            <a:lvl2pPr marL="712902" indent="0">
              <a:buNone/>
              <a:defRPr sz="4366"/>
            </a:lvl2pPr>
            <a:lvl3pPr marL="1425803" indent="0">
              <a:buNone/>
              <a:defRPr sz="3743"/>
            </a:lvl3pPr>
            <a:lvl4pPr marL="2138706" indent="0">
              <a:buNone/>
              <a:defRPr sz="3119"/>
            </a:lvl4pPr>
            <a:lvl5pPr marL="2851608" indent="0">
              <a:buNone/>
              <a:defRPr sz="3119"/>
            </a:lvl5pPr>
            <a:lvl6pPr marL="3564509" indent="0">
              <a:buNone/>
              <a:defRPr sz="3119"/>
            </a:lvl6pPr>
            <a:lvl7pPr marL="4277411" indent="0">
              <a:buNone/>
              <a:defRPr sz="3119"/>
            </a:lvl7pPr>
            <a:lvl8pPr marL="4990314" indent="0">
              <a:buNone/>
              <a:defRPr sz="3119"/>
            </a:lvl8pPr>
            <a:lvl9pPr marL="5703216" indent="0">
              <a:buNone/>
              <a:defRPr sz="31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02" indent="0">
              <a:buNone/>
              <a:defRPr sz="2183"/>
            </a:lvl2pPr>
            <a:lvl3pPr marL="1425803" indent="0">
              <a:buNone/>
              <a:defRPr sz="1871"/>
            </a:lvl3pPr>
            <a:lvl4pPr marL="2138706" indent="0">
              <a:buNone/>
              <a:defRPr sz="1559"/>
            </a:lvl4pPr>
            <a:lvl5pPr marL="2851608" indent="0">
              <a:buNone/>
              <a:defRPr sz="1559"/>
            </a:lvl5pPr>
            <a:lvl6pPr marL="3564509" indent="0">
              <a:buNone/>
              <a:defRPr sz="1559"/>
            </a:lvl6pPr>
            <a:lvl7pPr marL="4277411" indent="0">
              <a:buNone/>
              <a:defRPr sz="1559"/>
            </a:lvl7pPr>
            <a:lvl8pPr marL="4990314" indent="0">
              <a:buNone/>
              <a:defRPr sz="1559"/>
            </a:lvl8pPr>
            <a:lvl9pPr marL="5703216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60" y="9911200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200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200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803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51" indent="-356451" algn="l" defTabSz="1425803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352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3" kern="1200">
          <a:solidFill>
            <a:schemeClr val="tx1"/>
          </a:solidFill>
          <a:latin typeface="+mn-lt"/>
          <a:ea typeface="+mn-ea"/>
          <a:cs typeface="+mn-cs"/>
        </a:defRPr>
      </a:lvl2pPr>
      <a:lvl3pPr marL="1782256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3pPr>
      <a:lvl4pPr marL="2495157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8059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960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862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765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666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902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803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706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608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509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411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314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3216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514" y="569915"/>
            <a:ext cx="16397287" cy="206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514" y="2846390"/>
            <a:ext cx="16397287" cy="678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513" y="9910763"/>
            <a:ext cx="4278312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DBED-BE65-4F6E-B8E0-5DD0C4F832C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614" y="9910763"/>
            <a:ext cx="6415087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5489" y="9910763"/>
            <a:ext cx="4278312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1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18761" y="234042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25">
              <a:spcBef>
                <a:spcPts val="691"/>
              </a:spcBef>
            </a:pPr>
            <a:r>
              <a:rPr lang="en-US" sz="3200" dirty="0">
                <a:solidFill>
                  <a:schemeClr val="bg1"/>
                </a:solidFill>
                <a:cs typeface="Source Sans Pro Light"/>
              </a:rPr>
              <a:t>Demographic</a:t>
            </a:r>
            <a:endParaRPr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50318" y="241301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20">
              <a:spcBef>
                <a:spcPts val="691"/>
              </a:spcBef>
            </a:pPr>
            <a:r>
              <a:rPr lang="en-US" sz="3200" dirty="0">
                <a:solidFill>
                  <a:schemeClr val="bg1"/>
                </a:solidFill>
                <a:cs typeface="Source Sans Pro Light"/>
              </a:rPr>
              <a:t>Socioeconomic</a:t>
            </a:r>
            <a:endParaRPr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1628" y="316962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Transit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3956" y="3517901"/>
            <a:ext cx="111633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72" marR="5080" indent="-1211006" algn="ctr"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Spatiotemporal patterns of drug activity in Chicago</a:t>
            </a:r>
            <a:endParaRPr lang="cs-CZ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95157" y="5476025"/>
            <a:ext cx="7696200" cy="274320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560970" y="5838248"/>
            <a:ext cx="78883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8" marR="5080" indent="-133992" algn="ctr"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Luna Zhiyue Xia</a:t>
            </a:r>
            <a:endParaRPr lang="en-US" sz="4800" dirty="0">
              <a:cs typeface="Source Sans Pro Light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339785" y="241301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25">
              <a:spcBef>
                <a:spcPts val="691"/>
              </a:spcBef>
            </a:pPr>
            <a:r>
              <a:rPr lang="en-US" sz="3200" spc="-11" dirty="0">
                <a:solidFill>
                  <a:srgbClr val="FFFFFF"/>
                </a:solidFill>
                <a:cs typeface="Source Sans Pro Light"/>
              </a:rPr>
              <a:t>Built environment</a:t>
            </a:r>
            <a:endParaRPr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A56C1B5-1305-4BF1-ADC7-4900FC4F5C06}"/>
              </a:ext>
            </a:extLst>
          </p:cNvPr>
          <p:cNvGrpSpPr/>
          <p:nvPr/>
        </p:nvGrpSpPr>
        <p:grpSpPr>
          <a:xfrm>
            <a:off x="-794" y="546100"/>
            <a:ext cx="3256757" cy="828000"/>
            <a:chOff x="0" y="5270500"/>
            <a:chExt cx="3256757" cy="828000"/>
          </a:xfrm>
        </p:grpSpPr>
        <p:sp>
          <p:nvSpPr>
            <p:cNvPr id="25" name="object 25"/>
            <p:cNvSpPr/>
            <p:nvPr/>
          </p:nvSpPr>
          <p:spPr>
            <a:xfrm>
              <a:off x="0" y="52705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FF82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956" y="5436389"/>
              <a:ext cx="256185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-31" dirty="0">
                  <a:solidFill>
                    <a:srgbClr val="FFFFFF"/>
                  </a:solidFill>
                  <a:cs typeface="Source Sans Pro Light"/>
                </a:rPr>
                <a:t>Next steps</a:t>
              </a:r>
              <a:endParaRPr sz="2800" dirty="0">
                <a:cs typeface="Source Sans Pro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C0AAD7-D683-43F8-B619-E48D3FF6751F}"/>
              </a:ext>
            </a:extLst>
          </p:cNvPr>
          <p:cNvSpPr txBox="1"/>
          <p:nvPr/>
        </p:nvSpPr>
        <p:spPr>
          <a:xfrm>
            <a:off x="1123156" y="1841500"/>
            <a:ext cx="1089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/>
              <a:t>Try Geographical Random Forest (package ‘</a:t>
            </a:r>
            <a:r>
              <a:rPr lang="en-US" sz="2800" dirty="0" err="1" smtClean="0"/>
              <a:t>spatialML</a:t>
            </a:r>
            <a:r>
              <a:rPr lang="zh-CN" altLang="en-US" sz="2800" dirty="0" smtClean="0"/>
              <a:t>’ </a:t>
            </a:r>
            <a:r>
              <a:rPr lang="en-US" sz="2800" dirty="0" smtClean="0"/>
              <a:t>only in R CRAN, any python package?)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/>
              <a:t>(potential) estimate the accessibility to opioid treatment center</a:t>
            </a: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22700"/>
            <a:ext cx="7262812" cy="61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0" y="4017328"/>
            <a:ext cx="6629400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85800" y="4208580"/>
            <a:ext cx="502919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dirty="0" smtClean="0">
                <a:solidFill>
                  <a:schemeClr val="bg1"/>
                </a:solidFill>
                <a:cs typeface="Source Sans Pro Light"/>
              </a:rPr>
              <a:t>Bivariate Moran Statistic</a:t>
            </a:r>
            <a:endParaRPr lang="cs-CZ" sz="28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05" y="1148202"/>
            <a:ext cx="16620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Three hypothesizes: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accent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spatial patterns of drug activities in city areas are significantly </a:t>
            </a:r>
            <a:r>
              <a:rPr lang="en-US" sz="2400" dirty="0" smtClean="0">
                <a:solidFill>
                  <a:schemeClr val="accent1"/>
                </a:solidFill>
              </a:rPr>
              <a:t>clustered (tested by ESDA and reported in last update)</a:t>
            </a:r>
          </a:p>
          <a:p>
            <a:pPr marL="457200" indent="-457200">
              <a:buAutoNum type="arabicParenR"/>
            </a:pP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/>
              <a:t>2) Drug arrests (which record times and locations) can be used as a proxy of drug </a:t>
            </a:r>
            <a:r>
              <a:rPr lang="en-US" sz="2400" dirty="0" smtClean="0"/>
              <a:t>activities</a:t>
            </a:r>
          </a:p>
          <a:p>
            <a:endParaRPr lang="en-US" sz="2400" dirty="0" smtClean="0"/>
          </a:p>
          <a:p>
            <a:r>
              <a:rPr lang="en-US" sz="2400" dirty="0"/>
              <a:t>3) The spatial patterns of drug activities are correlated with built environment, demographic and socioeconomic.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2" y="4921100"/>
            <a:ext cx="5719762" cy="4972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062" y="4817915"/>
            <a:ext cx="5306894" cy="5178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4954" y="6345648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Bivariate ESDA between </a:t>
            </a:r>
          </a:p>
          <a:p>
            <a:r>
              <a:rPr lang="en-US" sz="2400" dirty="0" smtClean="0"/>
              <a:t>Opioids related death and</a:t>
            </a:r>
          </a:p>
          <a:p>
            <a:r>
              <a:rPr lang="en-US" sz="2400" dirty="0" smtClean="0"/>
              <a:t>Drug arrest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0" y="317500"/>
            <a:ext cx="6629400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85800" y="508752"/>
            <a:ext cx="502919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dirty="0" smtClean="0">
                <a:solidFill>
                  <a:schemeClr val="bg1"/>
                </a:solidFill>
                <a:cs typeface="Source Sans Pro Light"/>
              </a:rPr>
              <a:t>Bivariate Moran Statistic</a:t>
            </a:r>
            <a:endParaRPr lang="cs-CZ" sz="28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54" y="3296096"/>
            <a:ext cx="7707674" cy="33475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56" y="6643633"/>
            <a:ext cx="7403206" cy="3567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07" y="6652471"/>
            <a:ext cx="740321" cy="1054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12991" y="3713283"/>
            <a:ext cx="412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Bivariate analysis:</a:t>
            </a:r>
            <a:br>
              <a:rPr lang="en-US" dirty="0" smtClean="0"/>
            </a:br>
            <a:r>
              <a:rPr lang="en-US" dirty="0" smtClean="0"/>
              <a:t>Death surrounded by arrest</a:t>
            </a:r>
          </a:p>
          <a:p>
            <a:r>
              <a:rPr lang="en-US" dirty="0" smtClean="0"/>
              <a:t>HH cluster indicate high death rate surrounded by high drug arrest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12991" y="7478398"/>
            <a:ext cx="4593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Arrest surrounded </a:t>
            </a:r>
            <a:r>
              <a:rPr lang="en-US" dirty="0"/>
              <a:t>by </a:t>
            </a:r>
            <a:r>
              <a:rPr lang="en-US" dirty="0" smtClean="0"/>
              <a:t>death</a:t>
            </a:r>
          </a:p>
          <a:p>
            <a:r>
              <a:rPr lang="en-US" dirty="0" smtClean="0"/>
              <a:t>HH </a:t>
            </a:r>
            <a:r>
              <a:rPr lang="en-US" dirty="0"/>
              <a:t>cluster indicate </a:t>
            </a:r>
            <a:r>
              <a:rPr lang="en-US" dirty="0" smtClean="0"/>
              <a:t>high frequency of arrest surrounded by high death 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5954" y="1745091"/>
            <a:ext cx="1118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 bivariate Moran’s I is 0.42 with p-value smaller than 0.001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Positive correlation between Death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 smtClean="0">
                <a:sym typeface="Wingdings" panose="05000000000000000000" pitchFamily="2" charset="2"/>
              </a:rPr>
              <a:t>Arrest in nearby </a:t>
            </a:r>
            <a:r>
              <a:rPr lang="en-US" sz="2400" dirty="0">
                <a:sym typeface="Wingdings" panose="05000000000000000000" pitchFamily="2" charset="2"/>
              </a:rPr>
              <a:t>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4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85800" y="1413838"/>
            <a:ext cx="502919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Background quick go through</a:t>
            </a:r>
            <a:endParaRPr lang="cs-CZ" sz="2800" dirty="0">
              <a:cs typeface="Source Sans Pro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9ECDDE-507A-4E7F-8A7E-CF5574AB6121}"/>
              </a:ext>
            </a:extLst>
          </p:cNvPr>
          <p:cNvGrpSpPr/>
          <p:nvPr/>
        </p:nvGrpSpPr>
        <p:grpSpPr>
          <a:xfrm>
            <a:off x="0" y="593465"/>
            <a:ext cx="5847556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56F0A18-078C-4B41-B5E3-AF23C0FC9CA8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9BD1FC3E-2270-485C-A1F1-672F939596D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19" name="object 22">
            <a:extLst>
              <a:ext uri="{FF2B5EF4-FFF2-40B4-BE49-F238E27FC236}">
                <a16:creationId xmlns:a16="http://schemas.microsoft.com/office/drawing/2014/main" id="{9F52C2A9-0518-4777-9C9D-AD56B6748575}"/>
              </a:ext>
            </a:extLst>
          </p:cNvPr>
          <p:cNvSpPr txBox="1"/>
          <p:nvPr/>
        </p:nvSpPr>
        <p:spPr>
          <a:xfrm>
            <a:off x="671015" y="762261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spc="-11" dirty="0" smtClean="0">
                <a:solidFill>
                  <a:srgbClr val="FFFFFF"/>
                </a:solidFill>
                <a:cs typeface="Source Sans Pro Light"/>
              </a:rPr>
              <a:t>GWR and MGWR</a:t>
            </a:r>
            <a:endParaRPr sz="2800" dirty="0">
              <a:cs typeface="Source Sans Pr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708900"/>
            <a:ext cx="13162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Random Forest to select 5 important variables to predict frequency of drug arrests</a:t>
            </a:r>
          </a:p>
          <a:p>
            <a:r>
              <a:rPr lang="en-US" sz="2400" dirty="0" smtClean="0"/>
              <a:t>Model : frequency of drug arrest per 1000 population ~ </a:t>
            </a:r>
            <a:r>
              <a:rPr lang="en-US" sz="2400" dirty="0" err="1" smtClean="0"/>
              <a:t>VacantLot</a:t>
            </a:r>
            <a:r>
              <a:rPr lang="en-US" sz="2400" dirty="0" smtClean="0"/>
              <a:t> + </a:t>
            </a:r>
            <a:r>
              <a:rPr lang="en-US" sz="2400" dirty="0" err="1" smtClean="0"/>
              <a:t>ParkingLot</a:t>
            </a:r>
            <a:r>
              <a:rPr lang="en-US" sz="2400" dirty="0" smtClean="0"/>
              <a:t> +  </a:t>
            </a:r>
            <a:r>
              <a:rPr lang="en-US" sz="2400" dirty="0" err="1" smtClean="0"/>
              <a:t>PBachelorHigher</a:t>
            </a:r>
            <a:r>
              <a:rPr lang="en-US" sz="2400" dirty="0"/>
              <a:t> + </a:t>
            </a:r>
            <a:r>
              <a:rPr lang="en-US" sz="2400" dirty="0" err="1" smtClean="0"/>
              <a:t>Pct_LoMeWg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D5ar</a:t>
            </a:r>
          </a:p>
          <a:p>
            <a:endParaRPr lang="en-US" sz="2400" dirty="0"/>
          </a:p>
          <a:p>
            <a:r>
              <a:rPr lang="en-US" sz="2400" dirty="0" err="1" smtClean="0"/>
              <a:t>Pct_LoMeWg</a:t>
            </a:r>
            <a:r>
              <a:rPr lang="en-US" sz="2400" dirty="0" smtClean="0"/>
              <a:t>: percent of low-medium wage workers have accessibility to public transit</a:t>
            </a:r>
          </a:p>
          <a:p>
            <a:r>
              <a:rPr lang="en-US" sz="2400" dirty="0" smtClean="0"/>
              <a:t>D5ar: jobs accessible by 45 min transit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05153"/>
            <a:ext cx="10668000" cy="42386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7856" y="1569101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 </a:t>
            </a:r>
          </a:p>
          <a:p>
            <a:r>
              <a:rPr lang="en-US" dirty="0" smtClean="0"/>
              <a:t>Total number: 182</a:t>
            </a:r>
          </a:p>
          <a:p>
            <a:r>
              <a:rPr lang="en-US" dirty="0" smtClean="0"/>
              <a:t>Sources: EPA, ACS, ESRI Business, Chicago open data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4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9ECDDE-507A-4E7F-8A7E-CF5574AB6121}"/>
              </a:ext>
            </a:extLst>
          </p:cNvPr>
          <p:cNvGrpSpPr/>
          <p:nvPr/>
        </p:nvGrpSpPr>
        <p:grpSpPr>
          <a:xfrm>
            <a:off x="0" y="593465"/>
            <a:ext cx="5847556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C56F0A18-078C-4B41-B5E3-AF23C0FC9CA8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9BD1FC3E-2270-485C-A1F1-672F939596D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5" name="object 22">
            <a:extLst>
              <a:ext uri="{FF2B5EF4-FFF2-40B4-BE49-F238E27FC236}">
                <a16:creationId xmlns:a16="http://schemas.microsoft.com/office/drawing/2014/main" id="{9F52C2A9-0518-4777-9C9D-AD56B6748575}"/>
              </a:ext>
            </a:extLst>
          </p:cNvPr>
          <p:cNvSpPr txBox="1"/>
          <p:nvPr/>
        </p:nvSpPr>
        <p:spPr>
          <a:xfrm>
            <a:off x="671015" y="762261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spc="-11" dirty="0" smtClean="0">
                <a:solidFill>
                  <a:srgbClr val="FFFFFF"/>
                </a:solidFill>
                <a:cs typeface="Source Sans Pro Light"/>
              </a:rPr>
              <a:t>GWR and MGWR</a:t>
            </a:r>
            <a:endParaRPr sz="2800" dirty="0">
              <a:cs typeface="Source Sans Pro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93" y="1455737"/>
            <a:ext cx="9436821" cy="899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6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9ECDDE-507A-4E7F-8A7E-CF5574AB6121}"/>
              </a:ext>
            </a:extLst>
          </p:cNvPr>
          <p:cNvGrpSpPr/>
          <p:nvPr/>
        </p:nvGrpSpPr>
        <p:grpSpPr>
          <a:xfrm>
            <a:off x="0" y="593465"/>
            <a:ext cx="5847556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C56F0A18-078C-4B41-B5E3-AF23C0FC9CA8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9BD1FC3E-2270-485C-A1F1-672F939596D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5" name="object 22">
            <a:extLst>
              <a:ext uri="{FF2B5EF4-FFF2-40B4-BE49-F238E27FC236}">
                <a16:creationId xmlns:a16="http://schemas.microsoft.com/office/drawing/2014/main" id="{9F52C2A9-0518-4777-9C9D-AD56B6748575}"/>
              </a:ext>
            </a:extLst>
          </p:cNvPr>
          <p:cNvSpPr txBox="1"/>
          <p:nvPr/>
        </p:nvSpPr>
        <p:spPr>
          <a:xfrm>
            <a:off x="671015" y="762261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spc="-11" dirty="0" smtClean="0">
                <a:solidFill>
                  <a:srgbClr val="FFFFFF"/>
                </a:solidFill>
                <a:cs typeface="Source Sans Pro Light"/>
              </a:rPr>
              <a:t>GWR and MGWR</a:t>
            </a:r>
            <a:endParaRPr sz="2800" dirty="0">
              <a:cs typeface="Source Sans Pro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26" y="1423271"/>
            <a:ext cx="9650629" cy="91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65" y="7996464"/>
            <a:ext cx="698446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483" y="8909050"/>
            <a:ext cx="6896100" cy="1447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9ECDDE-507A-4E7F-8A7E-CF5574AB6121}"/>
              </a:ext>
            </a:extLst>
          </p:cNvPr>
          <p:cNvGrpSpPr/>
          <p:nvPr/>
        </p:nvGrpSpPr>
        <p:grpSpPr>
          <a:xfrm>
            <a:off x="0" y="622300"/>
            <a:ext cx="5847556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56F0A18-078C-4B41-B5E3-AF23C0FC9CA8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BD1FC3E-2270-485C-A1F1-672F939596D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7" name="object 22">
            <a:extLst>
              <a:ext uri="{FF2B5EF4-FFF2-40B4-BE49-F238E27FC236}">
                <a16:creationId xmlns:a16="http://schemas.microsoft.com/office/drawing/2014/main" id="{9F52C2A9-0518-4777-9C9D-AD56B6748575}"/>
              </a:ext>
            </a:extLst>
          </p:cNvPr>
          <p:cNvSpPr txBox="1"/>
          <p:nvPr/>
        </p:nvSpPr>
        <p:spPr>
          <a:xfrm>
            <a:off x="671015" y="791096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spc="-11" dirty="0" smtClean="0">
                <a:solidFill>
                  <a:srgbClr val="FFFFFF"/>
                </a:solidFill>
                <a:cs typeface="Source Sans Pro Light"/>
              </a:rPr>
              <a:t>GWR and MGWR</a:t>
            </a:r>
            <a:endParaRPr sz="2800" dirty="0">
              <a:cs typeface="Source Sans Pro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56" y="1653551"/>
            <a:ext cx="9686055" cy="87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A91F3C-3D99-4C4F-A38E-8E47D228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1428188"/>
            <a:ext cx="16396395" cy="2066896"/>
          </a:xfrm>
        </p:spPr>
        <p:txBody>
          <a:bodyPr>
            <a:normAutofit/>
          </a:bodyPr>
          <a:lstStyle/>
          <a:p>
            <a:r>
              <a:rPr lang="en-US" sz="6600" dirty="0" smtClean="0"/>
              <a:t>Use random forest to predict hotspots</a:t>
            </a:r>
            <a:endParaRPr lang="en-US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7FB76-FA35-AE43-AA7C-F9BD798F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1" y="3136900"/>
            <a:ext cx="16396395" cy="6784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 type of additional </a:t>
            </a:r>
            <a:r>
              <a:rPr lang="en-US" dirty="0"/>
              <a:t>variables create</a:t>
            </a:r>
          </a:p>
          <a:p>
            <a:pPr lvl="1"/>
            <a:r>
              <a:rPr lang="en-US" dirty="0"/>
              <a:t>Spatiotemporal lag </a:t>
            </a:r>
            <a:r>
              <a:rPr lang="en-US" dirty="0" smtClean="0"/>
              <a:t>variables </a:t>
            </a:r>
            <a:r>
              <a:rPr lang="en-US" dirty="0"/>
              <a:t>– </a:t>
            </a:r>
            <a:r>
              <a:rPr lang="en-US" dirty="0" err="1" smtClean="0"/>
              <a:t>nb</a:t>
            </a:r>
            <a:r>
              <a:rPr lang="en-US" dirty="0"/>
              <a:t> </a:t>
            </a:r>
            <a:r>
              <a:rPr lang="en-US" dirty="0" smtClean="0"/>
              <a:t>( time lag = 1, 2, 3)</a:t>
            </a:r>
            <a:endParaRPr lang="en-US" dirty="0"/>
          </a:p>
          <a:p>
            <a:pPr lvl="2"/>
            <a:r>
              <a:rPr lang="en-US" dirty="0" smtClean="0"/>
              <a:t>No</a:t>
            </a:r>
            <a:r>
              <a:rPr lang="en-US" dirty="0"/>
              <a:t>. of block groups in neighborhood (Queen adjacency) that belonged to a hotspot in the past time </a:t>
            </a:r>
            <a:r>
              <a:rPr lang="en-US" dirty="0" smtClean="0"/>
              <a:t>periods </a:t>
            </a:r>
            <a:r>
              <a:rPr lang="en-US" dirty="0"/>
              <a:t>(6 </a:t>
            </a:r>
            <a:r>
              <a:rPr lang="en-US" dirty="0" err="1"/>
              <a:t>mos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Temporal autocorrelation variables </a:t>
            </a:r>
            <a:r>
              <a:rPr lang="en-US" dirty="0"/>
              <a:t>– hotspot ( time lag = 1, 2, 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Was </a:t>
            </a:r>
            <a:r>
              <a:rPr lang="en-US" dirty="0"/>
              <a:t>this block group in a hotspot in the past time </a:t>
            </a:r>
            <a:r>
              <a:rPr lang="en-US" dirty="0" smtClean="0"/>
              <a:t>periods? </a:t>
            </a:r>
            <a:r>
              <a:rPr lang="en-US" dirty="0" smtClean="0"/>
              <a:t>Y/N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Trend variables – </a:t>
            </a:r>
            <a:r>
              <a:rPr lang="en-US" dirty="0" err="1" smtClean="0"/>
              <a:t>nb_trend</a:t>
            </a:r>
            <a:r>
              <a:rPr lang="en-US" dirty="0" smtClean="0"/>
              <a:t>, </a:t>
            </a:r>
            <a:r>
              <a:rPr lang="en-US" dirty="0" err="1" smtClean="0"/>
              <a:t>hotspot_trend</a:t>
            </a:r>
            <a:endParaRPr lang="en-US" dirty="0" smtClean="0"/>
          </a:p>
          <a:p>
            <a:pPr lvl="2"/>
            <a:r>
              <a:rPr lang="en-US" dirty="0" smtClean="0"/>
              <a:t>Difference between ‘</a:t>
            </a:r>
            <a:r>
              <a:rPr lang="en-US" dirty="0" err="1" smtClean="0"/>
              <a:t>nb</a:t>
            </a:r>
            <a:r>
              <a:rPr lang="en-US" dirty="0" smtClean="0"/>
              <a:t>’ for different time lag (</a:t>
            </a:r>
            <a:r>
              <a:rPr lang="en-US" dirty="0" err="1" smtClean="0"/>
              <a:t>eg</a:t>
            </a:r>
            <a:r>
              <a:rPr lang="en-US" dirty="0" smtClean="0"/>
              <a:t>. ‘nb_t-1’ – ‘nb_t-2’)</a:t>
            </a:r>
          </a:p>
          <a:p>
            <a:pPr lvl="2"/>
            <a:r>
              <a:rPr lang="en-US" dirty="0" smtClean="0"/>
              <a:t>Difference between ‘hotspot’ for different time lag  (</a:t>
            </a:r>
            <a:r>
              <a:rPr lang="en-US" dirty="0" err="1" smtClean="0"/>
              <a:t>eg</a:t>
            </a:r>
            <a:r>
              <a:rPr lang="en-US" dirty="0" smtClean="0"/>
              <a:t>. ‘hotspot_t-2’ – ‘hotspot_t-3’)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612EE5-6A38-4615-9B58-90313958A2F4}"/>
              </a:ext>
            </a:extLst>
          </p:cNvPr>
          <p:cNvGrpSpPr/>
          <p:nvPr/>
        </p:nvGrpSpPr>
        <p:grpSpPr>
          <a:xfrm>
            <a:off x="0" y="393700"/>
            <a:ext cx="4780756" cy="828000"/>
            <a:chOff x="0" y="4134484"/>
            <a:chExt cx="3256756" cy="828000"/>
          </a:xfrm>
        </p:grpSpPr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B1555516-066D-4E1E-888D-497E6893BAAC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24">
              <a:extLst>
                <a:ext uri="{FF2B5EF4-FFF2-40B4-BE49-F238E27FC236}">
                  <a16:creationId xmlns:a16="http://schemas.microsoft.com/office/drawing/2014/main" id="{9D0DFE85-664C-4E6A-97B4-81912B28FC7C}"/>
                </a:ext>
              </a:extLst>
            </p:cNvPr>
            <p:cNvSpPr txBox="1"/>
            <p:nvPr/>
          </p:nvSpPr>
          <p:spPr>
            <a:xfrm>
              <a:off x="505573" y="4326628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5" dirty="0" smtClean="0">
                  <a:solidFill>
                    <a:srgbClr val="FFFFFF"/>
                  </a:solidFill>
                  <a:cs typeface="Source Sans Pro Light"/>
                </a:rPr>
                <a:t>Time series analysis</a:t>
              </a:r>
              <a:endParaRPr sz="2800" dirty="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40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612EE5-6A38-4615-9B58-90313958A2F4}"/>
              </a:ext>
            </a:extLst>
          </p:cNvPr>
          <p:cNvGrpSpPr/>
          <p:nvPr/>
        </p:nvGrpSpPr>
        <p:grpSpPr>
          <a:xfrm>
            <a:off x="0" y="393700"/>
            <a:ext cx="4780756" cy="828000"/>
            <a:chOff x="0" y="4134484"/>
            <a:chExt cx="3256756" cy="828000"/>
          </a:xfrm>
        </p:grpSpPr>
        <p:sp>
          <p:nvSpPr>
            <p:cNvPr id="3" name="object 23">
              <a:extLst>
                <a:ext uri="{FF2B5EF4-FFF2-40B4-BE49-F238E27FC236}">
                  <a16:creationId xmlns:a16="http://schemas.microsoft.com/office/drawing/2014/main" id="{B1555516-066D-4E1E-888D-497E6893BAAC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24">
              <a:extLst>
                <a:ext uri="{FF2B5EF4-FFF2-40B4-BE49-F238E27FC236}">
                  <a16:creationId xmlns:a16="http://schemas.microsoft.com/office/drawing/2014/main" id="{9D0DFE85-664C-4E6A-97B4-81912B28FC7C}"/>
                </a:ext>
              </a:extLst>
            </p:cNvPr>
            <p:cNvSpPr txBox="1"/>
            <p:nvPr/>
          </p:nvSpPr>
          <p:spPr>
            <a:xfrm>
              <a:off x="505573" y="4326628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5" dirty="0" smtClean="0">
                  <a:solidFill>
                    <a:srgbClr val="FFFFFF"/>
                  </a:solidFill>
                  <a:cs typeface="Source Sans Pro Light"/>
                </a:rPr>
                <a:t>Time series analysis</a:t>
              </a:r>
              <a:endParaRPr sz="2800" dirty="0">
                <a:cs typeface="Source Sans Pro Ligh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98" y="393700"/>
            <a:ext cx="11778939" cy="9151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556" y="1613693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Random Forest model using data between 2016 and 2018</a:t>
            </a:r>
          </a:p>
          <a:p>
            <a:endParaRPr lang="en-US" sz="2800" dirty="0"/>
          </a:p>
          <a:p>
            <a:r>
              <a:rPr lang="en-US" sz="2800" dirty="0" smtClean="0"/>
              <a:t>Predict in 2019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0" y="3594100"/>
            <a:ext cx="6505874" cy="21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0</TotalTime>
  <Words>401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DengXian</vt:lpstr>
      <vt:lpstr>Source Sans Pro</vt:lpstr>
      <vt:lpstr>Source Sans Pro Light</vt:lpstr>
      <vt:lpstr>Arial</vt:lpstr>
      <vt:lpstr>Calibri</vt:lpstr>
      <vt:lpstr>Calibri Light</vt:lpstr>
      <vt:lpstr>Courier New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random forest to predict hotspots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2019-10-29T21:49:23Z</dcterms:created>
  <dcterms:modified xsi:type="dcterms:W3CDTF">2019-11-20T14:50:30Z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2019-09-12T18:49:46.7865107Z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fd1d4165-33b8-40de-962e-b42985420e1f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