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6" r:id="rId2"/>
  </p:sldMasterIdLst>
  <p:notesMasterIdLst>
    <p:notesMasterId r:id="rId32"/>
  </p:notesMasterIdLst>
  <p:handoutMasterIdLst>
    <p:handoutMasterId r:id="rId33"/>
  </p:handoutMasterIdLst>
  <p:sldIdLst>
    <p:sldId id="538" r:id="rId3"/>
    <p:sldId id="535" r:id="rId4"/>
    <p:sldId id="541" r:id="rId5"/>
    <p:sldId id="537" r:id="rId6"/>
    <p:sldId id="542" r:id="rId7"/>
    <p:sldId id="543" r:id="rId8"/>
    <p:sldId id="545" r:id="rId9"/>
    <p:sldId id="546" r:id="rId10"/>
    <p:sldId id="547" r:id="rId11"/>
    <p:sldId id="548" r:id="rId12"/>
    <p:sldId id="532" r:id="rId13"/>
    <p:sldId id="550" r:id="rId14"/>
    <p:sldId id="552" r:id="rId15"/>
    <p:sldId id="553" r:id="rId16"/>
    <p:sldId id="551" r:id="rId17"/>
    <p:sldId id="555" r:id="rId18"/>
    <p:sldId id="554" r:id="rId19"/>
    <p:sldId id="562" r:id="rId20"/>
    <p:sldId id="560" r:id="rId21"/>
    <p:sldId id="559" r:id="rId22"/>
    <p:sldId id="561" r:id="rId23"/>
    <p:sldId id="572" r:id="rId24"/>
    <p:sldId id="569" r:id="rId25"/>
    <p:sldId id="570" r:id="rId26"/>
    <p:sldId id="563" r:id="rId27"/>
    <p:sldId id="567" r:id="rId28"/>
    <p:sldId id="568" r:id="rId29"/>
    <p:sldId id="573" r:id="rId30"/>
    <p:sldId id="564" r:id="rId3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C"/>
    <a:srgbClr val="343433"/>
    <a:srgbClr val="FF6C00"/>
    <a:srgbClr val="38AA00"/>
    <a:srgbClr val="766363"/>
    <a:srgbClr val="FFF5EA"/>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A975F2-4DC5-30BC-F15B-AA4F3C92DFE4}" v="74" dt="2024-03-20T15:22:26.92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7242"/>
  </p:normalViewPr>
  <p:slideViewPr>
    <p:cSldViewPr snapToGrid="0">
      <p:cViewPr varScale="1">
        <p:scale>
          <a:sx n="69" d="100"/>
          <a:sy n="69" d="100"/>
        </p:scale>
        <p:origin x="666" y="60"/>
      </p:cViewPr>
      <p:guideLst>
        <p:guide orient="horz" pos="595"/>
        <p:guide pos="3840"/>
        <p:guide orient="horz" pos="187"/>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20/03/2024</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20/03/2024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626040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04901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4072450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817710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99690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266174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245747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452728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0955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5547038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258491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EDE1298D-A4F7-F1E4-F1B3-3D2F5117E04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Imagen 3">
            <a:extLst>
              <a:ext uri="{FF2B5EF4-FFF2-40B4-BE49-F238E27FC236}">
                <a16:creationId xmlns:a16="http://schemas.microsoft.com/office/drawing/2014/main" id="{69B39820-C822-5D71-439D-76D8E95C16E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54859" y="303050"/>
            <a:ext cx="855785" cy="833982"/>
          </a:xfrm>
          <a:prstGeom prst="rect">
            <a:avLst/>
          </a:prstGeom>
        </p:spPr>
      </p:pic>
    </p:spTree>
    <p:extLst>
      <p:ext uri="{BB962C8B-B14F-4D97-AF65-F5344CB8AC3E}">
        <p14:creationId xmlns:p14="http://schemas.microsoft.com/office/powerpoint/2010/main" val="19119102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50198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20/03/2024</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20/03/2024</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20/03/2024</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222772716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8" r:id="rId11"/>
    <p:sldLayoutId id="2147483689" r:id="rId12"/>
    <p:sldLayoutId id="214748369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95422" y="2551837"/>
            <a:ext cx="6453678" cy="1754326"/>
          </a:xfrm>
          <a:prstGeom prst="rect">
            <a:avLst/>
          </a:prstGeom>
          <a:noFill/>
        </p:spPr>
        <p:txBody>
          <a:bodyPr wrap="square" lIns="91440" tIns="45720" rIns="91440" bIns="45720" rtlCol="0" anchor="t">
            <a:spAutoFit/>
          </a:bodyPr>
          <a:lstStyle/>
          <a:p>
            <a:pPr algn="ctr">
              <a:defRPr/>
            </a:pPr>
            <a:r>
              <a:rPr lang="es-ES" sz="5400" b="1" dirty="0">
                <a:solidFill>
                  <a:prstClr val="black">
                    <a:lumMod val="75000"/>
                    <a:lumOff val="25000"/>
                  </a:prstClr>
                </a:solidFill>
                <a:latin typeface="Work Sans Bold Roman"/>
              </a:rPr>
              <a:t>L.D.M </a:t>
            </a:r>
            <a:endParaRPr lang="es-ES">
              <a:solidFill>
                <a:prstClr val="black">
                  <a:lumMod val="75000"/>
                  <a:lumOff val="25000"/>
                </a:prstClr>
              </a:solidFill>
              <a:ea typeface="Calibri" panose="020F0502020204030204"/>
              <a:cs typeface="Calibri" panose="020F0502020204030204"/>
            </a:endParaRPr>
          </a:p>
          <a:p>
            <a:pPr algn="ctr">
              <a:defRPr/>
            </a:pPr>
            <a:r>
              <a:rPr lang="es-ES" sz="5400" b="1">
                <a:solidFill>
                  <a:prstClr val="black">
                    <a:lumMod val="75000"/>
                    <a:lumOff val="25000"/>
                  </a:prstClr>
                </a:solidFill>
                <a:latin typeface="Work Sans Bold Roman"/>
              </a:rPr>
              <a:t>ACADEMY</a:t>
            </a:r>
            <a:endParaRPr lang="es-ES">
              <a:solidFill>
                <a:prstClr val="black">
                  <a:lumMod val="75000"/>
                  <a:lumOff val="25000"/>
                </a:prstClr>
              </a:solidFill>
              <a:ea typeface="Calibri" panose="020F0502020204030204"/>
              <a:cs typeface="Calibri" panose="020F0502020204030204"/>
            </a:endParaRPr>
          </a:p>
        </p:txBody>
      </p:sp>
    </p:spTree>
    <p:extLst>
      <p:ext uri="{BB962C8B-B14F-4D97-AF65-F5344CB8AC3E}">
        <p14:creationId xmlns:p14="http://schemas.microsoft.com/office/powerpoint/2010/main" val="340972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1238270" y="2300654"/>
            <a:ext cx="5344743" cy="646331"/>
          </a:xfrm>
          <a:prstGeom prst="rect">
            <a:avLst/>
          </a:prstGeom>
        </p:spPr>
        <p:txBody>
          <a:bodyPr wrap="square" lIns="91440" tIns="45720" rIns="91440" bIns="45720" anchor="t">
            <a:spAutoFit/>
          </a:bodyPr>
          <a:lstStyle/>
          <a:p>
            <a:pPr>
              <a:lnSpc>
                <a:spcPct val="90000"/>
              </a:lnSpc>
              <a:spcBef>
                <a:spcPct val="0"/>
              </a:spcBef>
              <a:defRPr sz="4000"/>
            </a:pPr>
            <a:endParaRPr lang="es-ES_tradnl" sz="2000" b="1" dirty="0">
              <a:solidFill>
                <a:schemeClr val="bg1"/>
              </a:solidFill>
              <a:latin typeface="WORK SANS BOLD ROMAN"/>
              <a:ea typeface="+mj-ea"/>
              <a:cs typeface="+mj-cs"/>
            </a:endParaRPr>
          </a:p>
          <a:p>
            <a:pPr>
              <a:lnSpc>
                <a:spcPct val="90000"/>
              </a:lnSpc>
              <a:spcBef>
                <a:spcPct val="0"/>
              </a:spcBef>
              <a:defRPr sz="4000"/>
            </a:pPr>
            <a:endParaRPr lang="es-ES_tradnl" sz="2000" b="1" dirty="0">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2200873" y="2810841"/>
            <a:ext cx="7100149" cy="1015663"/>
          </a:xfrm>
          <a:prstGeom prst="rect">
            <a:avLst/>
          </a:prstGeom>
          <a:noFill/>
        </p:spPr>
        <p:txBody>
          <a:bodyPr wrap="none" lIns="91440" tIns="45720" rIns="91440" bIns="45720" rtlCol="0" anchor="t">
            <a:spAutoFit/>
          </a:bodyPr>
          <a:lstStyle/>
          <a:p>
            <a:pPr algn="ctr">
              <a:defRPr/>
            </a:pPr>
            <a:r>
              <a:rPr lang="es-CO" sz="6000" b="1" dirty="0">
                <a:solidFill>
                  <a:schemeClr val="bg1"/>
                </a:solidFill>
                <a:latin typeface="WORK SANS BOLD ROMAN"/>
              </a:rPr>
              <a:t>MAPAS DE PROCESOS</a:t>
            </a:r>
            <a:endParaRPr lang="es-CO" sz="6000" b="1" u="none" strike="noStrike" kern="1200" cap="none" spc="0" normalizeH="0" baseline="0" noProof="0" dirty="0">
              <a:ln>
                <a:noFill/>
              </a:ln>
              <a:solidFill>
                <a:schemeClr val="bg1"/>
              </a:solidFill>
              <a:effectLst/>
              <a:uLnTx/>
              <a:uFillTx/>
              <a:latin typeface="WORK SANS BOLD ROMAN" pitchFamily="2" charset="77"/>
            </a:endParaRPr>
          </a:p>
        </p:txBody>
      </p:sp>
    </p:spTree>
    <p:extLst>
      <p:ext uri="{BB962C8B-B14F-4D97-AF65-F5344CB8AC3E}">
        <p14:creationId xmlns:p14="http://schemas.microsoft.com/office/powerpoint/2010/main" val="2562842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dirty="0">
                <a:solidFill>
                  <a:prstClr val="white"/>
                </a:solidFill>
                <a:latin typeface="WORK SANS BOLD ROMAN"/>
              </a:rPr>
              <a:t>Mapa general </a:t>
            </a:r>
            <a:endParaRPr lang="es-CO" sz="3600" b="1" u="none" strike="noStrike" kern="1200" cap="none" spc="0" normalizeH="0" baseline="0" noProof="0" dirty="0">
              <a:ln>
                <a:noFill/>
              </a:ln>
              <a:solidFill>
                <a:prstClr val="white"/>
              </a:solidFill>
              <a:effectLst/>
              <a:uLnTx/>
              <a:uFillTx/>
              <a:latin typeface="WORK SANS BOLD ROMAN" pitchFamily="2" charset="77"/>
            </a:endParaRPr>
          </a:p>
        </p:txBody>
      </p:sp>
    </p:spTree>
    <p:extLst>
      <p:ext uri="{BB962C8B-B14F-4D97-AF65-F5344CB8AC3E}">
        <p14:creationId xmlns:p14="http://schemas.microsoft.com/office/powerpoint/2010/main" val="2269292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dirty="0">
                <a:solidFill>
                  <a:prstClr val="white"/>
                </a:solidFill>
                <a:latin typeface="WORK SANS BOLD ROMAN"/>
              </a:rPr>
              <a:t>Mapa de asistencia</a:t>
            </a: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pic>
        <p:nvPicPr>
          <p:cNvPr id="2" name="Imagen 1" descr="Diagrama&#10;&#10;Descripción generada automáticamente">
            <a:extLst>
              <a:ext uri="{FF2B5EF4-FFF2-40B4-BE49-F238E27FC236}">
                <a16:creationId xmlns:a16="http://schemas.microsoft.com/office/drawing/2014/main" id="{381D9DC3-10FF-7769-E860-101078D31508}"/>
              </a:ext>
            </a:extLst>
          </p:cNvPr>
          <p:cNvPicPr>
            <a:picLocks noChangeAspect="1"/>
          </p:cNvPicPr>
          <p:nvPr/>
        </p:nvPicPr>
        <p:blipFill>
          <a:blip r:embed="rId3"/>
          <a:stretch>
            <a:fillRect/>
          </a:stretch>
        </p:blipFill>
        <p:spPr>
          <a:xfrm>
            <a:off x="1257554" y="1549400"/>
            <a:ext cx="8876793" cy="4914900"/>
          </a:xfrm>
          <a:prstGeom prst="rect">
            <a:avLst/>
          </a:prstGeom>
        </p:spPr>
      </p:pic>
    </p:spTree>
    <p:extLst>
      <p:ext uri="{BB962C8B-B14F-4D97-AF65-F5344CB8AC3E}">
        <p14:creationId xmlns:p14="http://schemas.microsoft.com/office/powerpoint/2010/main" val="2182060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dirty="0">
                <a:solidFill>
                  <a:prstClr val="white"/>
                </a:solidFill>
                <a:latin typeface="WORK SANS BOLD ROMAN"/>
              </a:rPr>
              <a:t>Mapa de solicitud de parqueadero</a:t>
            </a: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pic>
        <p:nvPicPr>
          <p:cNvPr id="2" name="Imagen 1" descr="Diagrama&#10;&#10;Descripción generada automáticamente">
            <a:extLst>
              <a:ext uri="{FF2B5EF4-FFF2-40B4-BE49-F238E27FC236}">
                <a16:creationId xmlns:a16="http://schemas.microsoft.com/office/drawing/2014/main" id="{99B272E0-B4D0-F0E2-E15E-D3F6911EDE59}"/>
              </a:ext>
            </a:extLst>
          </p:cNvPr>
          <p:cNvPicPr>
            <a:picLocks noChangeAspect="1"/>
          </p:cNvPicPr>
          <p:nvPr/>
        </p:nvPicPr>
        <p:blipFill>
          <a:blip r:embed="rId3"/>
          <a:stretch>
            <a:fillRect/>
          </a:stretch>
        </p:blipFill>
        <p:spPr>
          <a:xfrm>
            <a:off x="321649" y="1371600"/>
            <a:ext cx="11510602" cy="5181600"/>
          </a:xfrm>
          <a:prstGeom prst="rect">
            <a:avLst/>
          </a:prstGeom>
        </p:spPr>
      </p:pic>
    </p:spTree>
    <p:extLst>
      <p:ext uri="{BB962C8B-B14F-4D97-AF65-F5344CB8AC3E}">
        <p14:creationId xmlns:p14="http://schemas.microsoft.com/office/powerpoint/2010/main" val="4024613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dirty="0">
                <a:solidFill>
                  <a:prstClr val="white"/>
                </a:solidFill>
                <a:latin typeface="WORK SANS BOLD ROMAN"/>
              </a:rPr>
              <a:t>Mapa de solicitud de material institucional</a:t>
            </a: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pic>
        <p:nvPicPr>
          <p:cNvPr id="2" name="Imagen 1" descr="Diagrama&#10;&#10;Descripción generada automáticamente">
            <a:extLst>
              <a:ext uri="{FF2B5EF4-FFF2-40B4-BE49-F238E27FC236}">
                <a16:creationId xmlns:a16="http://schemas.microsoft.com/office/drawing/2014/main" id="{7E198794-3734-2A80-37CE-FFD31BB1BBAB}"/>
              </a:ext>
            </a:extLst>
          </p:cNvPr>
          <p:cNvPicPr>
            <a:picLocks noChangeAspect="1"/>
          </p:cNvPicPr>
          <p:nvPr/>
        </p:nvPicPr>
        <p:blipFill>
          <a:blip r:embed="rId3"/>
          <a:stretch>
            <a:fillRect/>
          </a:stretch>
        </p:blipFill>
        <p:spPr>
          <a:xfrm>
            <a:off x="458424" y="1295400"/>
            <a:ext cx="10944953" cy="5626100"/>
          </a:xfrm>
          <a:prstGeom prst="rect">
            <a:avLst/>
          </a:prstGeom>
        </p:spPr>
      </p:pic>
    </p:spTree>
    <p:extLst>
      <p:ext uri="{BB962C8B-B14F-4D97-AF65-F5344CB8AC3E}">
        <p14:creationId xmlns:p14="http://schemas.microsoft.com/office/powerpoint/2010/main" val="676642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dirty="0">
                <a:solidFill>
                  <a:prstClr val="white"/>
                </a:solidFill>
                <a:latin typeface="WORK SANS BOLD ROMAN"/>
              </a:rPr>
              <a:t>Mapa de novedades</a:t>
            </a:r>
            <a:endParaRPr lang="es-CO" sz="3600" b="1" u="none" strike="noStrike" kern="1200" cap="none" spc="0" normalizeH="0" baseline="0" noProof="0" dirty="0">
              <a:ln>
                <a:noFill/>
              </a:ln>
              <a:solidFill>
                <a:prstClr val="white"/>
              </a:solidFill>
              <a:effectLst/>
              <a:uLnTx/>
              <a:uFillTx/>
              <a:latin typeface="WORK SANS BOLD ROMAN" pitchFamily="2" charset="77"/>
            </a:endParaRPr>
          </a:p>
        </p:txBody>
      </p:sp>
    </p:spTree>
    <p:extLst>
      <p:ext uri="{BB962C8B-B14F-4D97-AF65-F5344CB8AC3E}">
        <p14:creationId xmlns:p14="http://schemas.microsoft.com/office/powerpoint/2010/main" val="981527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57617" y="2142503"/>
            <a:ext cx="5344743" cy="646331"/>
          </a:xfrm>
          <a:prstGeom prst="rect">
            <a:avLst/>
          </a:prstGeom>
        </p:spPr>
        <p:txBody>
          <a:bodyPr wrap="square" lIns="91440" tIns="45720" rIns="91440" bIns="45720" anchor="t">
            <a:spAutoFit/>
          </a:bodyPr>
          <a:lstStyle/>
          <a:p>
            <a:pPr>
              <a:lnSpc>
                <a:spcPct val="90000"/>
              </a:lnSpc>
              <a:spcBef>
                <a:spcPct val="0"/>
              </a:spcBef>
              <a:defRPr sz="4000"/>
            </a:pPr>
            <a:endParaRPr lang="es-ES_tradnl" sz="2000" b="1" dirty="0">
              <a:solidFill>
                <a:schemeClr val="bg1"/>
              </a:solidFill>
              <a:latin typeface="WORK SANS BOLD ROMAN"/>
              <a:ea typeface="+mj-ea"/>
              <a:cs typeface="+mj-cs"/>
            </a:endParaRPr>
          </a:p>
          <a:p>
            <a:pPr>
              <a:lnSpc>
                <a:spcPct val="90000"/>
              </a:lnSpc>
              <a:spcBef>
                <a:spcPct val="0"/>
              </a:spcBef>
              <a:defRPr sz="4000"/>
            </a:pPr>
            <a:endParaRPr lang="es-ES_tradnl" sz="2000" b="1" dirty="0">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882842" y="2537673"/>
            <a:ext cx="6084365" cy="1569660"/>
          </a:xfrm>
          <a:prstGeom prst="rect">
            <a:avLst/>
          </a:prstGeom>
          <a:noFill/>
        </p:spPr>
        <p:txBody>
          <a:bodyPr wrap="square" lIns="91440" tIns="45720" rIns="91440" bIns="45720" rtlCol="0" anchor="t">
            <a:spAutoFit/>
          </a:bodyPr>
          <a:lstStyle/>
          <a:p>
            <a:pPr algn="ctr">
              <a:defRPr/>
            </a:pPr>
            <a:r>
              <a:rPr lang="es-CO" sz="4800" b="1" dirty="0">
                <a:solidFill>
                  <a:schemeClr val="bg1"/>
                </a:solidFill>
                <a:latin typeface="WORK SANS BOLD ROMAN"/>
              </a:rPr>
              <a:t>RECOLECCIÓN DE INFORMACIÓN</a:t>
            </a:r>
            <a:endParaRPr lang="es-CO" sz="6000" b="1" u="none" strike="noStrike" kern="1200" cap="none" spc="0" normalizeH="0" baseline="0" noProof="0" dirty="0">
              <a:ln>
                <a:noFill/>
              </a:ln>
              <a:solidFill>
                <a:schemeClr val="bg1"/>
              </a:solidFill>
              <a:effectLst/>
              <a:uLnTx/>
              <a:uFillTx/>
              <a:latin typeface="WORK SANS BOLD ROMAN" pitchFamily="2" charset="77"/>
            </a:endParaRPr>
          </a:p>
        </p:txBody>
      </p:sp>
    </p:spTree>
    <p:extLst>
      <p:ext uri="{BB962C8B-B14F-4D97-AF65-F5344CB8AC3E}">
        <p14:creationId xmlns:p14="http://schemas.microsoft.com/office/powerpoint/2010/main" val="3973629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C4DA084-9DD8-9A55-9ABF-1D1CF06434B8}"/>
              </a:ext>
            </a:extLst>
          </p:cNvPr>
          <p:cNvSpPr txBox="1"/>
          <p:nvPr/>
        </p:nvSpPr>
        <p:spPr>
          <a:xfrm>
            <a:off x="527878" y="3642139"/>
            <a:ext cx="647589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Calibri"/>
                <a:cs typeface="Calibri"/>
              </a:rPr>
              <a:t>Encuesta</a:t>
            </a:r>
            <a:r>
              <a:rPr lang="en-US" dirty="0">
                <a:ea typeface="Calibri"/>
                <a:cs typeface="Calibri"/>
              </a:rPr>
              <a:t>:</a:t>
            </a:r>
            <a:endParaRPr lang="en-US" dirty="0"/>
          </a:p>
          <a:p>
            <a:r>
              <a:rPr lang="en-US" dirty="0"/>
              <a:t>https://docs.google.com/forms/d/e/1FAIpQLSfzhfHI-pgdEkBR-TlctGO2aivUf8mesQjnLRIMdYiVZ7aIJA/viewform?usp=sf_link</a:t>
            </a:r>
          </a:p>
        </p:txBody>
      </p:sp>
    </p:spTree>
    <p:extLst>
      <p:ext uri="{BB962C8B-B14F-4D97-AF65-F5344CB8AC3E}">
        <p14:creationId xmlns:p14="http://schemas.microsoft.com/office/powerpoint/2010/main" val="2330444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57617" y="2142503"/>
            <a:ext cx="5344743" cy="646331"/>
          </a:xfrm>
          <a:prstGeom prst="rect">
            <a:avLst/>
          </a:prstGeom>
        </p:spPr>
        <p:txBody>
          <a:bodyPr wrap="square" lIns="91440" tIns="45720" rIns="91440" bIns="45720" anchor="t">
            <a:spAutoFit/>
          </a:bodyPr>
          <a:lstStyle/>
          <a:p>
            <a:pPr>
              <a:lnSpc>
                <a:spcPct val="90000"/>
              </a:lnSpc>
              <a:spcBef>
                <a:spcPct val="0"/>
              </a:spcBef>
              <a:defRPr sz="4000"/>
            </a:pPr>
            <a:endParaRPr lang="es-ES_tradnl" sz="2000" b="1" dirty="0">
              <a:solidFill>
                <a:schemeClr val="bg1"/>
              </a:solidFill>
              <a:latin typeface="WORK SANS BOLD ROMAN"/>
              <a:ea typeface="+mj-ea"/>
              <a:cs typeface="+mj-cs"/>
            </a:endParaRPr>
          </a:p>
          <a:p>
            <a:pPr>
              <a:lnSpc>
                <a:spcPct val="90000"/>
              </a:lnSpc>
              <a:spcBef>
                <a:spcPct val="0"/>
              </a:spcBef>
              <a:defRPr sz="4000"/>
            </a:pPr>
            <a:endParaRPr lang="es-ES_tradnl" sz="2000" b="1" dirty="0">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755842" y="2461473"/>
            <a:ext cx="9056165" cy="1569660"/>
          </a:xfrm>
          <a:prstGeom prst="rect">
            <a:avLst/>
          </a:prstGeom>
          <a:noFill/>
        </p:spPr>
        <p:txBody>
          <a:bodyPr wrap="square" lIns="91440" tIns="45720" rIns="91440" bIns="45720" rtlCol="0" anchor="t">
            <a:spAutoFit/>
          </a:bodyPr>
          <a:lstStyle/>
          <a:p>
            <a:pPr algn="ctr">
              <a:defRPr/>
            </a:pPr>
            <a:r>
              <a:rPr lang="es-CO" sz="4800" b="1" dirty="0">
                <a:solidFill>
                  <a:schemeClr val="bg1"/>
                </a:solidFill>
                <a:latin typeface="WORK SANS BOLD ROMAN"/>
              </a:rPr>
              <a:t>REQUISITOS FUNCIONALES Y NO FUNCIONALES</a:t>
            </a:r>
            <a:endParaRPr lang="es-CO" sz="4800" b="1" u="none" strike="noStrike" kern="1200" cap="none" spc="0" normalizeH="0" baseline="0" noProof="0" dirty="0">
              <a:ln>
                <a:noFill/>
              </a:ln>
              <a:solidFill>
                <a:schemeClr val="bg1"/>
              </a:solidFill>
              <a:effectLst/>
              <a:uLnTx/>
              <a:uFillTx/>
              <a:latin typeface="WORK SANS BOLD ROMAN" pitchFamily="2" charset="77"/>
            </a:endParaRPr>
          </a:p>
        </p:txBody>
      </p:sp>
    </p:spTree>
    <p:extLst>
      <p:ext uri="{BB962C8B-B14F-4D97-AF65-F5344CB8AC3E}">
        <p14:creationId xmlns:p14="http://schemas.microsoft.com/office/powerpoint/2010/main" val="4278200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Imagen 3" descr="Tabla&#10;&#10;Descripción generada automáticamente">
            <a:extLst>
              <a:ext uri="{FF2B5EF4-FFF2-40B4-BE49-F238E27FC236}">
                <a16:creationId xmlns:a16="http://schemas.microsoft.com/office/drawing/2014/main" id="{367060B1-F206-6DE0-4FFB-07464BC36030}"/>
              </a:ext>
            </a:extLst>
          </p:cNvPr>
          <p:cNvPicPr>
            <a:picLocks noChangeAspect="1"/>
          </p:cNvPicPr>
          <p:nvPr/>
        </p:nvPicPr>
        <p:blipFill>
          <a:blip r:embed="rId3"/>
          <a:stretch>
            <a:fillRect/>
          </a:stretch>
        </p:blipFill>
        <p:spPr>
          <a:xfrm>
            <a:off x="0" y="1055476"/>
            <a:ext cx="12192000" cy="5255048"/>
          </a:xfrm>
          <a:prstGeom prst="rect">
            <a:avLst/>
          </a:prstGeom>
        </p:spPr>
      </p:pic>
    </p:spTree>
    <p:extLst>
      <p:ext uri="{BB962C8B-B14F-4D97-AF65-F5344CB8AC3E}">
        <p14:creationId xmlns:p14="http://schemas.microsoft.com/office/powerpoint/2010/main" val="13507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2982428" y="2238946"/>
            <a:ext cx="6212765" cy="1015663"/>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6000" b="1" dirty="0">
                <a:solidFill>
                  <a:srgbClr val="4D4D4C"/>
                </a:solidFill>
                <a:latin typeface="WORK SANS BOLD ROMAN"/>
              </a:rPr>
              <a:t>INTEGRANTES</a:t>
            </a:r>
            <a:endParaRPr lang="es-CO" sz="6000" b="1" u="none" strike="noStrike" kern="1200" cap="none" spc="0" normalizeH="0" baseline="0" noProof="0" dirty="0">
              <a:ln>
                <a:noFill/>
              </a:ln>
              <a:solidFill>
                <a:srgbClr val="4D4D4C"/>
              </a:solidFill>
              <a:effectLst/>
              <a:uLnTx/>
              <a:uFillTx/>
              <a:latin typeface="WORK SANS BOLD ROMAN" pitchFamily="2" charset="77"/>
            </a:endParaRP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9388A4DF-720D-E501-986E-D50B788D2F61}"/>
              </a:ext>
            </a:extLst>
          </p:cNvPr>
          <p:cNvSpPr txBox="1"/>
          <p:nvPr/>
        </p:nvSpPr>
        <p:spPr>
          <a:xfrm>
            <a:off x="1724665" y="3506857"/>
            <a:ext cx="8757047" cy="1877437"/>
          </a:xfrm>
          <a:prstGeom prst="rect">
            <a:avLst/>
          </a:prstGeom>
          <a:noFill/>
        </p:spPr>
        <p:txBody>
          <a:bodyPr wrap="square" lIns="91440" tIns="45720" rIns="91440" bIns="45720" rtlCol="0" anchor="t">
            <a:spAutoFit/>
          </a:bodyPr>
          <a:lstStyle/>
          <a:p>
            <a:pPr algn="ctr">
              <a:defRPr/>
            </a:pPr>
            <a:r>
              <a:rPr lang="es-419" sz="2000" dirty="0">
                <a:solidFill>
                  <a:srgbClr val="2A1B15"/>
                </a:solidFill>
                <a:latin typeface="Times New Roman"/>
                <a:cs typeface="Times New Roman"/>
              </a:rPr>
              <a:t>Maicol </a:t>
            </a:r>
            <a:r>
              <a:rPr lang="es-419" sz="2000" err="1">
                <a:solidFill>
                  <a:srgbClr val="2A1B15"/>
                </a:solidFill>
                <a:latin typeface="Times New Roman"/>
                <a:cs typeface="Times New Roman"/>
              </a:rPr>
              <a:t>Stiven</a:t>
            </a:r>
            <a:r>
              <a:rPr lang="es-419" sz="2000" dirty="0">
                <a:solidFill>
                  <a:srgbClr val="2A1B15"/>
                </a:solidFill>
                <a:latin typeface="Times New Roman"/>
                <a:cs typeface="Times New Roman"/>
              </a:rPr>
              <a:t> </a:t>
            </a:r>
            <a:r>
              <a:rPr lang="es-419" sz="2000" err="1">
                <a:solidFill>
                  <a:srgbClr val="2A1B15"/>
                </a:solidFill>
                <a:latin typeface="Times New Roman"/>
                <a:cs typeface="Times New Roman"/>
              </a:rPr>
              <a:t>Ramirez</a:t>
            </a:r>
            <a:r>
              <a:rPr lang="es-419" sz="2000" dirty="0">
                <a:solidFill>
                  <a:srgbClr val="2A1B15"/>
                </a:solidFill>
                <a:latin typeface="Times New Roman"/>
                <a:cs typeface="Times New Roman"/>
              </a:rPr>
              <a:t> Estacio</a:t>
            </a:r>
            <a:endParaRPr lang="es-ES" sz="2000">
              <a:ea typeface="Calibri"/>
              <a:cs typeface="Calibri"/>
            </a:endParaRPr>
          </a:p>
          <a:p>
            <a:pPr algn="ctr">
              <a:defRPr/>
            </a:pPr>
            <a:r>
              <a:rPr lang="es-419" sz="2000" dirty="0">
                <a:solidFill>
                  <a:srgbClr val="2A1B15"/>
                </a:solidFill>
                <a:latin typeface="Times New Roman"/>
                <a:cs typeface="Times New Roman"/>
              </a:rPr>
              <a:t>Luna </a:t>
            </a:r>
            <a:r>
              <a:rPr lang="es-419" sz="2000" err="1">
                <a:solidFill>
                  <a:srgbClr val="2A1B15"/>
                </a:solidFill>
                <a:latin typeface="Times New Roman"/>
                <a:cs typeface="Times New Roman"/>
              </a:rPr>
              <a:t>Stefhanny</a:t>
            </a:r>
            <a:r>
              <a:rPr lang="es-419" sz="2000" dirty="0">
                <a:solidFill>
                  <a:srgbClr val="2A1B15"/>
                </a:solidFill>
                <a:latin typeface="Times New Roman"/>
                <a:cs typeface="Times New Roman"/>
              </a:rPr>
              <a:t> </a:t>
            </a:r>
            <a:r>
              <a:rPr lang="es-419" sz="2000" err="1">
                <a:solidFill>
                  <a:srgbClr val="2A1B15"/>
                </a:solidFill>
                <a:latin typeface="Times New Roman"/>
                <a:cs typeface="Times New Roman"/>
              </a:rPr>
              <a:t>Ramirez</a:t>
            </a:r>
            <a:r>
              <a:rPr lang="es-419" sz="2000" dirty="0">
                <a:solidFill>
                  <a:srgbClr val="2A1B15"/>
                </a:solidFill>
                <a:latin typeface="Times New Roman"/>
                <a:cs typeface="Times New Roman"/>
              </a:rPr>
              <a:t> Diaz</a:t>
            </a:r>
            <a:endParaRPr lang="es-CO" sz="2000">
              <a:ea typeface="Calibri"/>
              <a:cs typeface="Calibri"/>
            </a:endParaRPr>
          </a:p>
          <a:p>
            <a:pPr algn="ctr">
              <a:defRPr/>
            </a:pPr>
            <a:r>
              <a:rPr lang="es-419" sz="2000" dirty="0">
                <a:solidFill>
                  <a:srgbClr val="2A1B15"/>
                </a:solidFill>
                <a:latin typeface="Times New Roman"/>
                <a:cs typeface="Times New Roman"/>
              </a:rPr>
              <a:t>Dilan </a:t>
            </a:r>
            <a:r>
              <a:rPr lang="es-419" sz="2000" err="1">
                <a:solidFill>
                  <a:srgbClr val="2A1B15"/>
                </a:solidFill>
                <a:latin typeface="Times New Roman"/>
                <a:cs typeface="Times New Roman"/>
              </a:rPr>
              <a:t>Andres</a:t>
            </a:r>
            <a:r>
              <a:rPr lang="es-419" sz="2000" dirty="0">
                <a:solidFill>
                  <a:srgbClr val="2A1B15"/>
                </a:solidFill>
                <a:latin typeface="Times New Roman"/>
                <a:cs typeface="Times New Roman"/>
              </a:rPr>
              <a:t> </a:t>
            </a:r>
            <a:r>
              <a:rPr lang="es-419" sz="2000" err="1">
                <a:solidFill>
                  <a:srgbClr val="2A1B15"/>
                </a:solidFill>
                <a:latin typeface="Times New Roman"/>
                <a:cs typeface="Times New Roman"/>
              </a:rPr>
              <a:t>Tellez</a:t>
            </a:r>
            <a:r>
              <a:rPr lang="es-419" sz="2000" dirty="0">
                <a:solidFill>
                  <a:srgbClr val="2A1B15"/>
                </a:solidFill>
                <a:latin typeface="Times New Roman"/>
                <a:cs typeface="Times New Roman"/>
              </a:rPr>
              <a:t> Bernal</a:t>
            </a:r>
            <a:endParaRPr lang="es-CO" sz="2000">
              <a:ea typeface="Calibri"/>
              <a:cs typeface="Calibri"/>
            </a:endParaRPr>
          </a:p>
          <a:p>
            <a:pPr algn="ctr">
              <a:defRPr/>
            </a:pPr>
            <a:r>
              <a:rPr lang="es-419" sz="2000" dirty="0">
                <a:solidFill>
                  <a:srgbClr val="2A1B15"/>
                </a:solidFill>
                <a:latin typeface="Times New Roman"/>
                <a:cs typeface="Times New Roman"/>
              </a:rPr>
              <a:t>Loren Camila Triana </a:t>
            </a:r>
            <a:r>
              <a:rPr lang="es-419" sz="2000" err="1">
                <a:solidFill>
                  <a:srgbClr val="2A1B15"/>
                </a:solidFill>
                <a:latin typeface="Times New Roman"/>
                <a:cs typeface="Times New Roman"/>
              </a:rPr>
              <a:t>Suspes</a:t>
            </a:r>
            <a:endParaRPr lang="es-CO" sz="2000">
              <a:ea typeface="Calibri"/>
              <a:cs typeface="Calibri"/>
            </a:endParaRPr>
          </a:p>
          <a:p>
            <a:pPr algn="ctr">
              <a:defRPr/>
            </a:pPr>
            <a:br>
              <a:rPr lang="en-US" dirty="0"/>
            </a:br>
            <a:endParaRPr lang="en-US" dirty="0"/>
          </a:p>
        </p:txBody>
      </p:sp>
      <p:pic>
        <p:nvPicPr>
          <p:cNvPr id="5" name="Imagen 4" descr="Diagrama&#10;&#10;Descripción generada automáticamente">
            <a:extLst>
              <a:ext uri="{FF2B5EF4-FFF2-40B4-BE49-F238E27FC236}">
                <a16:creationId xmlns:a16="http://schemas.microsoft.com/office/drawing/2014/main" id="{AE73C803-140D-B855-6642-31E2D9F9AD07}"/>
              </a:ext>
            </a:extLst>
          </p:cNvPr>
          <p:cNvPicPr>
            <a:picLocks noChangeAspect="1"/>
          </p:cNvPicPr>
          <p:nvPr/>
        </p:nvPicPr>
        <p:blipFill>
          <a:blip r:embed="rId3"/>
          <a:stretch>
            <a:fillRect/>
          </a:stretch>
        </p:blipFill>
        <p:spPr>
          <a:xfrm>
            <a:off x="10084786" y="4445987"/>
            <a:ext cx="1743075" cy="1590675"/>
          </a:xfrm>
          <a:prstGeom prst="rect">
            <a:avLst/>
          </a:prstGeom>
        </p:spPr>
      </p:pic>
    </p:spTree>
    <p:extLst>
      <p:ext uri="{BB962C8B-B14F-4D97-AF65-F5344CB8AC3E}">
        <p14:creationId xmlns:p14="http://schemas.microsoft.com/office/powerpoint/2010/main" val="1971142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C7B7F9D-B0E5-2E0C-B89F-2B3F3A334194}"/>
              </a:ext>
            </a:extLst>
          </p:cNvPr>
          <p:cNvPicPr>
            <a:picLocks noChangeAspect="1"/>
          </p:cNvPicPr>
          <p:nvPr/>
        </p:nvPicPr>
        <p:blipFill>
          <a:blip r:embed="rId3"/>
          <a:stretch>
            <a:fillRect/>
          </a:stretch>
        </p:blipFill>
        <p:spPr>
          <a:xfrm>
            <a:off x="507604" y="977487"/>
            <a:ext cx="11176792" cy="2451513"/>
          </a:xfrm>
          <a:prstGeom prst="rect">
            <a:avLst/>
          </a:prstGeom>
        </p:spPr>
      </p:pic>
      <p:pic>
        <p:nvPicPr>
          <p:cNvPr id="6" name="Imagen 5">
            <a:extLst>
              <a:ext uri="{FF2B5EF4-FFF2-40B4-BE49-F238E27FC236}">
                <a16:creationId xmlns:a16="http://schemas.microsoft.com/office/drawing/2014/main" id="{49E343C9-8F22-93F8-186E-780D67324791}"/>
              </a:ext>
            </a:extLst>
          </p:cNvPr>
          <p:cNvPicPr>
            <a:picLocks noChangeAspect="1"/>
          </p:cNvPicPr>
          <p:nvPr/>
        </p:nvPicPr>
        <p:blipFill>
          <a:blip r:embed="rId4"/>
          <a:stretch>
            <a:fillRect/>
          </a:stretch>
        </p:blipFill>
        <p:spPr>
          <a:xfrm>
            <a:off x="507604" y="3429000"/>
            <a:ext cx="11176792" cy="3281865"/>
          </a:xfrm>
          <a:prstGeom prst="rect">
            <a:avLst/>
          </a:prstGeom>
        </p:spPr>
      </p:pic>
    </p:spTree>
    <p:extLst>
      <p:ext uri="{BB962C8B-B14F-4D97-AF65-F5344CB8AC3E}">
        <p14:creationId xmlns:p14="http://schemas.microsoft.com/office/powerpoint/2010/main" val="2772263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9" name="Tabla 8">
            <a:extLst>
              <a:ext uri="{FF2B5EF4-FFF2-40B4-BE49-F238E27FC236}">
                <a16:creationId xmlns:a16="http://schemas.microsoft.com/office/drawing/2014/main" id="{03367C1B-56FD-5686-5994-F48401F6B22C}"/>
              </a:ext>
            </a:extLst>
          </p:cNvPr>
          <p:cNvGraphicFramePr>
            <a:graphicFrameLocks noGrp="1"/>
          </p:cNvGraphicFramePr>
          <p:nvPr>
            <p:extLst>
              <p:ext uri="{D42A27DB-BD31-4B8C-83A1-F6EECF244321}">
                <p14:modId xmlns:p14="http://schemas.microsoft.com/office/powerpoint/2010/main" val="2779074541"/>
              </p:ext>
            </p:extLst>
          </p:nvPr>
        </p:nvGraphicFramePr>
        <p:xfrm>
          <a:off x="401781" y="296343"/>
          <a:ext cx="10820402" cy="6088126"/>
        </p:xfrm>
        <a:graphic>
          <a:graphicData uri="http://schemas.openxmlformats.org/drawingml/2006/table">
            <a:tbl>
              <a:tblPr firstRow="1" firstCol="1" bandRow="1"/>
              <a:tblGrid>
                <a:gridCol w="1530970">
                  <a:extLst>
                    <a:ext uri="{9D8B030D-6E8A-4147-A177-3AD203B41FA5}">
                      <a16:colId xmlns:a16="http://schemas.microsoft.com/office/drawing/2014/main" val="3024057419"/>
                    </a:ext>
                  </a:extLst>
                </a:gridCol>
                <a:gridCol w="1643859">
                  <a:extLst>
                    <a:ext uri="{9D8B030D-6E8A-4147-A177-3AD203B41FA5}">
                      <a16:colId xmlns:a16="http://schemas.microsoft.com/office/drawing/2014/main" val="4052196964"/>
                    </a:ext>
                  </a:extLst>
                </a:gridCol>
                <a:gridCol w="3617112">
                  <a:extLst>
                    <a:ext uri="{9D8B030D-6E8A-4147-A177-3AD203B41FA5}">
                      <a16:colId xmlns:a16="http://schemas.microsoft.com/office/drawing/2014/main" val="2831776048"/>
                    </a:ext>
                  </a:extLst>
                </a:gridCol>
                <a:gridCol w="4028461">
                  <a:extLst>
                    <a:ext uri="{9D8B030D-6E8A-4147-A177-3AD203B41FA5}">
                      <a16:colId xmlns:a16="http://schemas.microsoft.com/office/drawing/2014/main" val="1620525920"/>
                    </a:ext>
                  </a:extLst>
                </a:gridCol>
              </a:tblGrid>
              <a:tr h="337395">
                <a:tc>
                  <a:txBody>
                    <a:bodyPr/>
                    <a:lstStyle/>
                    <a:p>
                      <a:pPr>
                        <a:lnSpc>
                          <a:spcPct val="107000"/>
                        </a:lnSpc>
                        <a:spcAft>
                          <a:spcPts val="800"/>
                        </a:spcAft>
                      </a:pPr>
                      <a:r>
                        <a:rPr lang="es-419" sz="1200" dirty="0">
                          <a:effectLst/>
                        </a:rPr>
                        <a:t>CÓDIGO HISTORIA DE USUARIO</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911" marR="43911" marT="0" marB="0"/>
                </a:tc>
                <a:tc>
                  <a:txBody>
                    <a:bodyPr/>
                    <a:lstStyle/>
                    <a:p>
                      <a:pPr>
                        <a:lnSpc>
                          <a:spcPct val="107000"/>
                        </a:lnSpc>
                        <a:spcAft>
                          <a:spcPts val="800"/>
                        </a:spcAft>
                      </a:pPr>
                      <a:r>
                        <a:rPr lang="es-419" sz="1200">
                          <a:effectLst/>
                        </a:rPr>
                        <a:t>CÓDIGO CASO DE USO</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3911" marR="43911" marT="0" marB="0"/>
                </a:tc>
                <a:tc>
                  <a:txBody>
                    <a:bodyPr/>
                    <a:lstStyle/>
                    <a:p>
                      <a:pPr>
                        <a:lnSpc>
                          <a:spcPct val="107000"/>
                        </a:lnSpc>
                        <a:spcAft>
                          <a:spcPts val="800"/>
                        </a:spcAft>
                      </a:pPr>
                      <a:r>
                        <a:rPr lang="es-419" sz="1200">
                          <a:effectLst/>
                        </a:rPr>
                        <a:t>HISTORIA DE USUARIO</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3911" marR="43911" marT="0" marB="0"/>
                </a:tc>
                <a:tc>
                  <a:txBody>
                    <a:bodyPr/>
                    <a:lstStyle/>
                    <a:p>
                      <a:pPr>
                        <a:lnSpc>
                          <a:spcPct val="107000"/>
                        </a:lnSpc>
                        <a:spcAft>
                          <a:spcPts val="800"/>
                        </a:spcAft>
                      </a:pPr>
                      <a:r>
                        <a:rPr lang="es-419" sz="1200" dirty="0">
                          <a:effectLst/>
                        </a:rPr>
                        <a:t>CRITERIOS DE ACEPTACIÓN </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911" marR="43911" marT="0" marB="0"/>
                </a:tc>
                <a:extLst>
                  <a:ext uri="{0D108BD9-81ED-4DB2-BD59-A6C34878D82A}">
                    <a16:rowId xmlns:a16="http://schemas.microsoft.com/office/drawing/2014/main" val="1405138085"/>
                  </a:ext>
                </a:extLst>
              </a:tr>
              <a:tr h="1361728">
                <a:tc>
                  <a:txBody>
                    <a:bodyPr/>
                    <a:lstStyle/>
                    <a:p>
                      <a:pPr>
                        <a:lnSpc>
                          <a:spcPct val="107000"/>
                        </a:lnSpc>
                        <a:spcAft>
                          <a:spcPts val="800"/>
                        </a:spcAft>
                      </a:pPr>
                      <a:r>
                        <a:rPr lang="es-419" sz="1200" dirty="0">
                          <a:effectLst/>
                        </a:rPr>
                        <a:t>US001</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911" marR="43911" marT="0" marB="0"/>
                </a:tc>
                <a:tc>
                  <a:txBody>
                    <a:bodyPr/>
                    <a:lstStyle/>
                    <a:p>
                      <a:pPr>
                        <a:lnSpc>
                          <a:spcPct val="107000"/>
                        </a:lnSpc>
                        <a:spcAft>
                          <a:spcPts val="800"/>
                        </a:spcAft>
                      </a:pPr>
                      <a:r>
                        <a:rPr lang="es-419" sz="1200" dirty="0">
                          <a:effectLst/>
                        </a:rPr>
                        <a:t>CU001</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911" marR="43911" marT="0" marB="0"/>
                </a:tc>
                <a:tc>
                  <a:txBody>
                    <a:bodyPr/>
                    <a:lstStyle/>
                    <a:p>
                      <a:pPr>
                        <a:lnSpc>
                          <a:spcPct val="107000"/>
                        </a:lnSpc>
                        <a:spcAft>
                          <a:spcPts val="800"/>
                        </a:spcAft>
                      </a:pPr>
                      <a:r>
                        <a:rPr lang="es-419" sz="1200" dirty="0">
                          <a:effectLst/>
                        </a:rPr>
                        <a:t>COMO docente NECESITO poder registrar la asistencia de mis alumnos de una manera más rápida </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911" marR="43911" marT="0" marB="0"/>
                </a:tc>
                <a:tc>
                  <a:txBody>
                    <a:bodyPr/>
                    <a:lstStyle/>
                    <a:p>
                      <a:pPr>
                        <a:lnSpc>
                          <a:spcPct val="107000"/>
                        </a:lnSpc>
                        <a:spcAft>
                          <a:spcPts val="800"/>
                        </a:spcAft>
                      </a:pPr>
                      <a:r>
                        <a:rPr lang="es-419" sz="1200" dirty="0">
                          <a:effectLst/>
                        </a:rPr>
                        <a:t>ESCENARIOS: Un docente ingresa al sistema para registrar la asistencia de sus alumnos.</a:t>
                      </a:r>
                      <a:endParaRPr lang="es-CO" sz="1200" dirty="0">
                        <a:effectLst/>
                      </a:endParaRPr>
                    </a:p>
                    <a:p>
                      <a:r>
                        <a:rPr lang="es-419" sz="1200" dirty="0">
                          <a:effectLst/>
                        </a:rPr>
                        <a:t>Necesitamos:</a:t>
                      </a:r>
                      <a:br>
                        <a:rPr lang="es-419" sz="1200" dirty="0">
                          <a:effectLst/>
                        </a:rPr>
                      </a:br>
                      <a:r>
                        <a:rPr lang="es-CO" sz="1200" dirty="0">
                          <a:effectLst/>
                        </a:rPr>
                        <a:t>Registrar la asistencia de sus alumnos de forma rápida y sencilla.</a:t>
                      </a:r>
                    </a:p>
                    <a:p>
                      <a:r>
                        <a:rPr lang="es-CO" sz="1200" dirty="0">
                          <a:effectLst/>
                        </a:rPr>
                        <a:t>Ver el historial de asistencia de sus alumnos.</a:t>
                      </a:r>
                    </a:p>
                    <a:p>
                      <a:r>
                        <a:rPr lang="es-CO" sz="1200" dirty="0">
                          <a:effectLst/>
                        </a:rPr>
                        <a:t>Generar informes de asistencia personalizados.</a:t>
                      </a:r>
                    </a:p>
                    <a:p>
                      <a:r>
                        <a:rPr lang="es-CO" sz="1200" dirty="0">
                          <a:effectLst/>
                        </a:rPr>
                        <a:t>Recibir notificaciones cuando un alumno llegue tarde a clase.</a:t>
                      </a:r>
                      <a:r>
                        <a:rPr lang="es-419" sz="1200" dirty="0">
                          <a:effectLst/>
                        </a:rPr>
                        <a:t> </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911" marR="43911" marT="0" marB="0"/>
                </a:tc>
                <a:extLst>
                  <a:ext uri="{0D108BD9-81ED-4DB2-BD59-A6C34878D82A}">
                    <a16:rowId xmlns:a16="http://schemas.microsoft.com/office/drawing/2014/main" val="2150071951"/>
                  </a:ext>
                </a:extLst>
              </a:tr>
              <a:tr h="1714172">
                <a:tc>
                  <a:txBody>
                    <a:bodyPr/>
                    <a:lstStyle/>
                    <a:p>
                      <a:pPr>
                        <a:lnSpc>
                          <a:spcPct val="107000"/>
                        </a:lnSpc>
                        <a:spcAft>
                          <a:spcPts val="800"/>
                        </a:spcAft>
                      </a:pPr>
                      <a:r>
                        <a:rPr lang="es-419" sz="1200">
                          <a:effectLst/>
                        </a:rPr>
                        <a:t>US002</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3911" marR="43911" marT="0" marB="0"/>
                </a:tc>
                <a:tc>
                  <a:txBody>
                    <a:bodyPr/>
                    <a:lstStyle/>
                    <a:p>
                      <a:pPr>
                        <a:lnSpc>
                          <a:spcPct val="107000"/>
                        </a:lnSpc>
                        <a:spcAft>
                          <a:spcPts val="800"/>
                        </a:spcAft>
                      </a:pPr>
                      <a:r>
                        <a:rPr lang="es-419" sz="1200">
                          <a:effectLst/>
                        </a:rPr>
                        <a:t>CU002</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3911" marR="43911" marT="0" marB="0"/>
                </a:tc>
                <a:tc>
                  <a:txBody>
                    <a:bodyPr/>
                    <a:lstStyle/>
                    <a:p>
                      <a:pPr>
                        <a:lnSpc>
                          <a:spcPct val="107000"/>
                        </a:lnSpc>
                        <a:spcAft>
                          <a:spcPts val="800"/>
                        </a:spcAft>
                      </a:pPr>
                      <a:r>
                        <a:rPr lang="es-419" sz="1200">
                          <a:effectLst/>
                        </a:rPr>
                        <a:t>COMO docente NECESITO poder ver el historial de asistencia de cualquier alumno de mi curso, incluyendo las fechas, horas, y justificaciones de las inasistencias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3911" marR="43911" marT="0" marB="0"/>
                </a:tc>
                <a:tc>
                  <a:txBody>
                    <a:bodyPr/>
                    <a:lstStyle/>
                    <a:p>
                      <a:pPr>
                        <a:lnSpc>
                          <a:spcPct val="107000"/>
                        </a:lnSpc>
                        <a:spcAft>
                          <a:spcPts val="800"/>
                        </a:spcAft>
                      </a:pPr>
                      <a:r>
                        <a:rPr lang="es-419" sz="1200" dirty="0">
                          <a:effectLst/>
                        </a:rPr>
                        <a:t>ESCENARIOS:</a:t>
                      </a:r>
                      <a:endParaRPr lang="es-CO" sz="1200" dirty="0">
                        <a:effectLst/>
                      </a:endParaRPr>
                    </a:p>
                    <a:p>
                      <a:pPr>
                        <a:lnSpc>
                          <a:spcPct val="107000"/>
                        </a:lnSpc>
                        <a:spcAft>
                          <a:spcPts val="800"/>
                        </a:spcAft>
                      </a:pPr>
                      <a:r>
                        <a:rPr lang="es-419" sz="1200" dirty="0">
                          <a:effectLst/>
                        </a:rPr>
                        <a:t>Un docente necesita consultar el historial de asistencia de un alumno para verificar si ha asistido a clase regularmente.</a:t>
                      </a:r>
                      <a:endParaRPr lang="es-CO" sz="1200" dirty="0">
                        <a:effectLst/>
                      </a:endParaRPr>
                    </a:p>
                    <a:p>
                      <a:pPr>
                        <a:lnSpc>
                          <a:spcPct val="107000"/>
                        </a:lnSpc>
                        <a:spcAft>
                          <a:spcPts val="800"/>
                        </a:spcAft>
                      </a:pPr>
                      <a:r>
                        <a:rPr lang="es-419" sz="1200" dirty="0">
                          <a:effectLst/>
                        </a:rPr>
                        <a:t>Necesitamos</a:t>
                      </a:r>
                      <a:endParaRPr lang="es-CO" sz="1200" dirty="0">
                        <a:effectLst/>
                      </a:endParaRPr>
                    </a:p>
                    <a:p>
                      <a:pPr>
                        <a:lnSpc>
                          <a:spcPct val="107000"/>
                        </a:lnSpc>
                        <a:spcAft>
                          <a:spcPts val="800"/>
                        </a:spcAft>
                      </a:pPr>
                      <a:r>
                        <a:rPr lang="es-419" sz="1200" dirty="0">
                          <a:effectLst/>
                        </a:rPr>
                        <a:t>Como docente, quiero poder ver el historial de asistencia de cualquier alumno de mi curso, incluyendo las fechas, horas, y justificaciones de las inasistencias, para poder identificar posibles problemas de asistencia.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911" marR="43911" marT="0" marB="0"/>
                </a:tc>
                <a:extLst>
                  <a:ext uri="{0D108BD9-81ED-4DB2-BD59-A6C34878D82A}">
                    <a16:rowId xmlns:a16="http://schemas.microsoft.com/office/drawing/2014/main" val="2675040776"/>
                  </a:ext>
                </a:extLst>
              </a:tr>
              <a:tr h="1714172">
                <a:tc>
                  <a:txBody>
                    <a:bodyPr/>
                    <a:lstStyle/>
                    <a:p>
                      <a:pPr>
                        <a:lnSpc>
                          <a:spcPct val="107000"/>
                        </a:lnSpc>
                        <a:spcAft>
                          <a:spcPts val="800"/>
                        </a:spcAft>
                      </a:pPr>
                      <a:r>
                        <a:rPr lang="es-419" sz="1200">
                          <a:effectLst/>
                        </a:rPr>
                        <a:t>US003</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3911" marR="43911" marT="0" marB="0"/>
                </a:tc>
                <a:tc>
                  <a:txBody>
                    <a:bodyPr/>
                    <a:lstStyle/>
                    <a:p>
                      <a:pPr>
                        <a:lnSpc>
                          <a:spcPct val="107000"/>
                        </a:lnSpc>
                        <a:spcAft>
                          <a:spcPts val="800"/>
                        </a:spcAft>
                      </a:pPr>
                      <a:r>
                        <a:rPr lang="es-419" sz="1200">
                          <a:effectLst/>
                        </a:rPr>
                        <a:t>CU003</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3911" marR="43911" marT="0" marB="0"/>
                </a:tc>
                <a:tc>
                  <a:txBody>
                    <a:bodyPr/>
                    <a:lstStyle/>
                    <a:p>
                      <a:pPr>
                        <a:lnSpc>
                          <a:spcPct val="107000"/>
                        </a:lnSpc>
                        <a:spcAft>
                          <a:spcPts val="800"/>
                        </a:spcAft>
                      </a:pPr>
                      <a:r>
                        <a:rPr lang="es-419" sz="1200">
                          <a:effectLst/>
                        </a:rPr>
                        <a:t>COMO docente NECESITO poder generar informes de asistencia personalizados, con diferentes filtros y formatos, incluyendo la foto del alumno o su número de identificación</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3911" marR="43911" marT="0" marB="0"/>
                </a:tc>
                <a:tc>
                  <a:txBody>
                    <a:bodyPr/>
                    <a:lstStyle/>
                    <a:p>
                      <a:pPr>
                        <a:lnSpc>
                          <a:spcPct val="107000"/>
                        </a:lnSpc>
                        <a:spcAft>
                          <a:spcPts val="800"/>
                        </a:spcAft>
                      </a:pPr>
                      <a:r>
                        <a:rPr lang="es-419" sz="1200" dirty="0">
                          <a:effectLst/>
                        </a:rPr>
                        <a:t>ESCENARIOS:</a:t>
                      </a:r>
                      <a:endParaRPr lang="es-CO" sz="1200" dirty="0">
                        <a:effectLst/>
                      </a:endParaRPr>
                    </a:p>
                    <a:p>
                      <a:pPr>
                        <a:lnSpc>
                          <a:spcPct val="107000"/>
                        </a:lnSpc>
                        <a:spcAft>
                          <a:spcPts val="800"/>
                        </a:spcAft>
                      </a:pPr>
                      <a:r>
                        <a:rPr lang="es-419" sz="1200" dirty="0">
                          <a:effectLst/>
                        </a:rPr>
                        <a:t>Un docente necesita generar un informe de asistencia para un grupo de alumnos para compartirlo con la oficina de admisiones..</a:t>
                      </a:r>
                      <a:endParaRPr lang="es-CO" sz="1200" dirty="0">
                        <a:effectLst/>
                      </a:endParaRPr>
                    </a:p>
                    <a:p>
                      <a:pPr>
                        <a:lnSpc>
                          <a:spcPct val="107000"/>
                        </a:lnSpc>
                        <a:spcAft>
                          <a:spcPts val="800"/>
                        </a:spcAft>
                      </a:pPr>
                      <a:r>
                        <a:rPr lang="es-419" sz="1200" dirty="0">
                          <a:effectLst/>
                        </a:rPr>
                        <a:t>Necesitamos:</a:t>
                      </a:r>
                      <a:endParaRPr lang="es-CO" sz="1200" dirty="0">
                        <a:effectLst/>
                      </a:endParaRPr>
                    </a:p>
                    <a:p>
                      <a:pPr>
                        <a:lnSpc>
                          <a:spcPct val="107000"/>
                        </a:lnSpc>
                        <a:spcAft>
                          <a:spcPts val="800"/>
                        </a:spcAft>
                      </a:pPr>
                      <a:r>
                        <a:rPr lang="es-419" sz="1200" dirty="0">
                          <a:effectLst/>
                        </a:rPr>
                        <a:t>Como docente, quiero poder generar informes de asistencia personalizados, con diferentes filtros y formatos, incluyendo la foto del alumno o su número de identificación, para poder compartir la información de asistencia de forma clara y organizada.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911" marR="43911" marT="0" marB="0"/>
                </a:tc>
                <a:extLst>
                  <a:ext uri="{0D108BD9-81ED-4DB2-BD59-A6C34878D82A}">
                    <a16:rowId xmlns:a16="http://schemas.microsoft.com/office/drawing/2014/main" val="1890829998"/>
                  </a:ext>
                </a:extLst>
              </a:tr>
            </a:tbl>
          </a:graphicData>
        </a:graphic>
      </p:graphicFrame>
    </p:spTree>
    <p:extLst>
      <p:ext uri="{BB962C8B-B14F-4D97-AF65-F5344CB8AC3E}">
        <p14:creationId xmlns:p14="http://schemas.microsoft.com/office/powerpoint/2010/main" val="2798957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15E4E072-0ED5-063D-91E3-C9DD73A1BEDE}"/>
              </a:ext>
            </a:extLst>
          </p:cNvPr>
          <p:cNvGraphicFramePr>
            <a:graphicFrameLocks noGrp="1"/>
          </p:cNvGraphicFramePr>
          <p:nvPr>
            <p:extLst>
              <p:ext uri="{D42A27DB-BD31-4B8C-83A1-F6EECF244321}">
                <p14:modId xmlns:p14="http://schemas.microsoft.com/office/powerpoint/2010/main" val="2447453264"/>
              </p:ext>
            </p:extLst>
          </p:nvPr>
        </p:nvGraphicFramePr>
        <p:xfrm>
          <a:off x="762000" y="661098"/>
          <a:ext cx="10099963" cy="5781167"/>
        </p:xfrm>
        <a:graphic>
          <a:graphicData uri="http://schemas.openxmlformats.org/drawingml/2006/table">
            <a:tbl>
              <a:tblPr firstRow="1" firstCol="1" bandRow="1">
                <a:tableStyleId>{2D5ABB26-0587-4C30-8999-92F81FD0307C}</a:tableStyleId>
              </a:tblPr>
              <a:tblGrid>
                <a:gridCol w="1429035">
                  <a:extLst>
                    <a:ext uri="{9D8B030D-6E8A-4147-A177-3AD203B41FA5}">
                      <a16:colId xmlns:a16="http://schemas.microsoft.com/office/drawing/2014/main" val="2106979952"/>
                    </a:ext>
                  </a:extLst>
                </a:gridCol>
                <a:gridCol w="1534409">
                  <a:extLst>
                    <a:ext uri="{9D8B030D-6E8A-4147-A177-3AD203B41FA5}">
                      <a16:colId xmlns:a16="http://schemas.microsoft.com/office/drawing/2014/main" val="2667046088"/>
                    </a:ext>
                  </a:extLst>
                </a:gridCol>
                <a:gridCol w="3376278">
                  <a:extLst>
                    <a:ext uri="{9D8B030D-6E8A-4147-A177-3AD203B41FA5}">
                      <a16:colId xmlns:a16="http://schemas.microsoft.com/office/drawing/2014/main" val="2837114531"/>
                    </a:ext>
                  </a:extLst>
                </a:gridCol>
                <a:gridCol w="3760241">
                  <a:extLst>
                    <a:ext uri="{9D8B030D-6E8A-4147-A177-3AD203B41FA5}">
                      <a16:colId xmlns:a16="http://schemas.microsoft.com/office/drawing/2014/main" val="3343592508"/>
                    </a:ext>
                  </a:extLst>
                </a:gridCol>
              </a:tblGrid>
              <a:tr h="1430938">
                <a:tc>
                  <a:txBody>
                    <a:bodyPr/>
                    <a:lstStyle/>
                    <a:p>
                      <a:pPr>
                        <a:lnSpc>
                          <a:spcPct val="107000"/>
                        </a:lnSpc>
                        <a:spcAft>
                          <a:spcPts val="800"/>
                        </a:spcAft>
                      </a:pPr>
                      <a:r>
                        <a:rPr lang="es-419" sz="1200" dirty="0">
                          <a:effectLst/>
                        </a:rPr>
                        <a:t>US004</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491" marR="504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pPr>
                      <a:r>
                        <a:rPr lang="es-419" sz="1200">
                          <a:effectLst/>
                        </a:rPr>
                        <a:t>CU004</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50491" marR="504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pPr>
                      <a:r>
                        <a:rPr lang="es-419" sz="1200" dirty="0">
                          <a:effectLst/>
                        </a:rPr>
                        <a:t>COMO docente NECESITO poder reportar una inasistencia de un alumno de forma rápida y sencilla, con la opción de adjuntar un archivo justificativo</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491" marR="504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pPr>
                      <a:r>
                        <a:rPr lang="es-419" sz="1200" dirty="0">
                          <a:effectLst/>
                        </a:rPr>
                        <a:t>ESCENARIOS:</a:t>
                      </a:r>
                      <a:endParaRPr lang="es-CO" sz="1200" dirty="0">
                        <a:effectLst/>
                      </a:endParaRPr>
                    </a:p>
                    <a:p>
                      <a:pPr>
                        <a:lnSpc>
                          <a:spcPct val="107000"/>
                        </a:lnSpc>
                        <a:spcAft>
                          <a:spcPts val="800"/>
                        </a:spcAft>
                      </a:pPr>
                      <a:r>
                        <a:rPr lang="es-419" sz="1200" dirty="0">
                          <a:effectLst/>
                        </a:rPr>
                        <a:t>Un docente necesita reportar una inasistencia de un alumno que no ha asistido a clase sin previo aviso</a:t>
                      </a:r>
                      <a:endParaRPr lang="es-CO" sz="1200" dirty="0">
                        <a:effectLst/>
                      </a:endParaRPr>
                    </a:p>
                    <a:p>
                      <a:pPr>
                        <a:lnSpc>
                          <a:spcPct val="107000"/>
                        </a:lnSpc>
                        <a:spcAft>
                          <a:spcPts val="800"/>
                        </a:spcAft>
                      </a:pPr>
                      <a:r>
                        <a:rPr lang="es-419" sz="1200" dirty="0">
                          <a:effectLst/>
                        </a:rPr>
                        <a:t>Necesitamos:</a:t>
                      </a:r>
                      <a:endParaRPr lang="es-CO" sz="1200" dirty="0">
                        <a:effectLst/>
                      </a:endParaRPr>
                    </a:p>
                    <a:p>
                      <a:pPr>
                        <a:lnSpc>
                          <a:spcPct val="107000"/>
                        </a:lnSpc>
                        <a:spcAft>
                          <a:spcPts val="800"/>
                        </a:spcAft>
                      </a:pPr>
                      <a:r>
                        <a:rPr lang="es-419" sz="1200" dirty="0">
                          <a:effectLst/>
                        </a:rPr>
                        <a:t>Como docente, quiero poder reportar una inasistencia de un alumno de forma rápida y sencilla, con la opción de adjuntar un archivo justificativo, para poder mantener un registro preciso de la asistencia.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491" marR="504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9329150"/>
                  </a:ext>
                </a:extLst>
              </a:tr>
              <a:tr h="1274349">
                <a:tc>
                  <a:txBody>
                    <a:bodyPr/>
                    <a:lstStyle/>
                    <a:p>
                      <a:pPr>
                        <a:lnSpc>
                          <a:spcPct val="107000"/>
                        </a:lnSpc>
                        <a:spcAft>
                          <a:spcPts val="800"/>
                        </a:spcAft>
                      </a:pPr>
                      <a:r>
                        <a:rPr lang="es-419" sz="1200">
                          <a:effectLst/>
                        </a:rPr>
                        <a:t>US005</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50491" marR="504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pPr>
                      <a:r>
                        <a:rPr lang="es-419" sz="1200">
                          <a:effectLst/>
                        </a:rPr>
                        <a:t>CU005</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50491" marR="504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pPr>
                      <a:r>
                        <a:rPr lang="es-419" sz="1200">
                          <a:effectLst/>
                        </a:rPr>
                        <a:t>COMO docente NECESITO recibir una notificación por correo electrónico o mensaje de texto cuando un alumno llegue tarde a clase</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50491" marR="504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pPr>
                      <a:r>
                        <a:rPr lang="es-419" sz="1200" dirty="0">
                          <a:effectLst/>
                        </a:rPr>
                        <a:t>ESCENARIOS:</a:t>
                      </a:r>
                      <a:endParaRPr lang="es-CO" sz="1200" dirty="0">
                        <a:effectLst/>
                      </a:endParaRPr>
                    </a:p>
                    <a:p>
                      <a:pPr>
                        <a:lnSpc>
                          <a:spcPct val="107000"/>
                        </a:lnSpc>
                        <a:spcAft>
                          <a:spcPts val="800"/>
                        </a:spcAft>
                      </a:pPr>
                      <a:r>
                        <a:rPr lang="es-419" sz="1200" dirty="0">
                          <a:effectLst/>
                        </a:rPr>
                        <a:t>Un docente necesita recibir una notificación cuando un alumno llegue tarde a clase</a:t>
                      </a:r>
                      <a:endParaRPr lang="es-CO" sz="1200" dirty="0">
                        <a:effectLst/>
                      </a:endParaRPr>
                    </a:p>
                    <a:p>
                      <a:pPr>
                        <a:lnSpc>
                          <a:spcPct val="107000"/>
                        </a:lnSpc>
                        <a:spcAft>
                          <a:spcPts val="800"/>
                        </a:spcAft>
                      </a:pPr>
                      <a:r>
                        <a:rPr lang="es-419" sz="1200" dirty="0">
                          <a:effectLst/>
                        </a:rPr>
                        <a:t>Necesitamos:</a:t>
                      </a:r>
                      <a:endParaRPr lang="es-CO" sz="1200" dirty="0">
                        <a:effectLst/>
                      </a:endParaRPr>
                    </a:p>
                    <a:p>
                      <a:pPr>
                        <a:lnSpc>
                          <a:spcPct val="107000"/>
                        </a:lnSpc>
                        <a:spcAft>
                          <a:spcPts val="800"/>
                        </a:spcAft>
                      </a:pPr>
                      <a:r>
                        <a:rPr lang="es-419" sz="1200" dirty="0">
                          <a:effectLst/>
                        </a:rPr>
                        <a:t>Como docente, quiero recibir una notificación por correo electrónico o mensaje de texto cuando un alumno llegue tarde a clase, para poder tomar las medidas disciplinarias necesarias.</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491" marR="504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6259659"/>
                  </a:ext>
                </a:extLst>
              </a:tr>
              <a:tr h="1538494">
                <a:tc>
                  <a:txBody>
                    <a:bodyPr/>
                    <a:lstStyle/>
                    <a:p>
                      <a:pPr>
                        <a:lnSpc>
                          <a:spcPct val="107000"/>
                        </a:lnSpc>
                        <a:spcAft>
                          <a:spcPts val="800"/>
                        </a:spcAft>
                      </a:pPr>
                      <a:r>
                        <a:rPr lang="es-419" sz="1200">
                          <a:effectLst/>
                        </a:rPr>
                        <a:t>US006</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50491" marR="504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pPr>
                      <a:r>
                        <a:rPr lang="es-419" sz="1200">
                          <a:effectLst/>
                        </a:rPr>
                        <a:t>CU006</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50491" marR="504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pPr>
                      <a:r>
                        <a:rPr lang="es-419" sz="1200">
                          <a:effectLst/>
                        </a:rPr>
                        <a:t>COMO docente NECESITO poder solicitar un cupo de parqueadero de forma rápida y sencilla, con la opción de indicar si tengo alguna discapacidad</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50491" marR="504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pPr>
                      <a:r>
                        <a:rPr lang="es-419" sz="1200" dirty="0">
                          <a:effectLst/>
                        </a:rPr>
                        <a:t>ESCENARIOS:</a:t>
                      </a:r>
                      <a:endParaRPr lang="es-CO" sz="1200" dirty="0">
                        <a:effectLst/>
                      </a:endParaRPr>
                    </a:p>
                    <a:p>
                      <a:pPr>
                        <a:lnSpc>
                          <a:spcPct val="107000"/>
                        </a:lnSpc>
                        <a:spcAft>
                          <a:spcPts val="800"/>
                        </a:spcAft>
                      </a:pPr>
                      <a:r>
                        <a:rPr lang="es-419" sz="1200" dirty="0">
                          <a:effectLst/>
                        </a:rPr>
                        <a:t>Un docente necesita solicitar un cupo de parqueadero para tener un lugar seguro donde estacionar su vehículo.</a:t>
                      </a:r>
                      <a:endParaRPr lang="es-CO" sz="1200" dirty="0">
                        <a:effectLst/>
                      </a:endParaRPr>
                    </a:p>
                    <a:p>
                      <a:pPr>
                        <a:lnSpc>
                          <a:spcPct val="107000"/>
                        </a:lnSpc>
                        <a:spcAft>
                          <a:spcPts val="800"/>
                        </a:spcAft>
                      </a:pPr>
                      <a:r>
                        <a:rPr lang="es-419" sz="1200" dirty="0">
                          <a:effectLst/>
                        </a:rPr>
                        <a:t>Necesitamos:</a:t>
                      </a:r>
                      <a:endParaRPr lang="es-CO" sz="1200" dirty="0">
                        <a:effectLst/>
                      </a:endParaRPr>
                    </a:p>
                    <a:p>
                      <a:pPr>
                        <a:lnSpc>
                          <a:spcPct val="107000"/>
                        </a:lnSpc>
                        <a:spcAft>
                          <a:spcPts val="800"/>
                        </a:spcAft>
                      </a:pPr>
                      <a:r>
                        <a:rPr lang="es-419" sz="1200" dirty="0">
                          <a:effectLst/>
                        </a:rPr>
                        <a:t>Como docente, quiero poder solicitar un cupo de parqueadero de forma rápida y sencilla, con la opción de indicar si tengo alguna discapacidad, para poder tener un lugar seguro donde estacionar mi vehículo durante mi jornada laboral.</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491" marR="504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7597169"/>
                  </a:ext>
                </a:extLst>
              </a:tr>
            </a:tbl>
          </a:graphicData>
        </a:graphic>
      </p:graphicFrame>
    </p:spTree>
    <p:extLst>
      <p:ext uri="{BB962C8B-B14F-4D97-AF65-F5344CB8AC3E}">
        <p14:creationId xmlns:p14="http://schemas.microsoft.com/office/powerpoint/2010/main" val="1909106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9738EB79-EED6-D481-D1F4-220F0F09145D}"/>
              </a:ext>
            </a:extLst>
          </p:cNvPr>
          <p:cNvGraphicFramePr>
            <a:graphicFrameLocks noGrp="1"/>
          </p:cNvGraphicFramePr>
          <p:nvPr>
            <p:extLst>
              <p:ext uri="{D42A27DB-BD31-4B8C-83A1-F6EECF244321}">
                <p14:modId xmlns:p14="http://schemas.microsoft.com/office/powerpoint/2010/main" val="4048329009"/>
              </p:ext>
            </p:extLst>
          </p:nvPr>
        </p:nvGraphicFramePr>
        <p:xfrm>
          <a:off x="803563" y="440563"/>
          <a:ext cx="9961418" cy="5976874"/>
        </p:xfrm>
        <a:graphic>
          <a:graphicData uri="http://schemas.openxmlformats.org/drawingml/2006/table">
            <a:tbl>
              <a:tblPr firstRow="1" firstCol="1" bandRow="1"/>
              <a:tblGrid>
                <a:gridCol w="1409434">
                  <a:extLst>
                    <a:ext uri="{9D8B030D-6E8A-4147-A177-3AD203B41FA5}">
                      <a16:colId xmlns:a16="http://schemas.microsoft.com/office/drawing/2014/main" val="3969146357"/>
                    </a:ext>
                  </a:extLst>
                </a:gridCol>
                <a:gridCol w="1513361">
                  <a:extLst>
                    <a:ext uri="{9D8B030D-6E8A-4147-A177-3AD203B41FA5}">
                      <a16:colId xmlns:a16="http://schemas.microsoft.com/office/drawing/2014/main" val="3838384290"/>
                    </a:ext>
                  </a:extLst>
                </a:gridCol>
                <a:gridCol w="3329964">
                  <a:extLst>
                    <a:ext uri="{9D8B030D-6E8A-4147-A177-3AD203B41FA5}">
                      <a16:colId xmlns:a16="http://schemas.microsoft.com/office/drawing/2014/main" val="1516561550"/>
                    </a:ext>
                  </a:extLst>
                </a:gridCol>
                <a:gridCol w="3708659">
                  <a:extLst>
                    <a:ext uri="{9D8B030D-6E8A-4147-A177-3AD203B41FA5}">
                      <a16:colId xmlns:a16="http://schemas.microsoft.com/office/drawing/2014/main" val="3939216146"/>
                    </a:ext>
                  </a:extLst>
                </a:gridCol>
              </a:tblGrid>
              <a:tr h="1493173">
                <a:tc>
                  <a:txBody>
                    <a:bodyPr/>
                    <a:lstStyle/>
                    <a:p>
                      <a:pPr>
                        <a:lnSpc>
                          <a:spcPct val="107000"/>
                        </a:lnSpc>
                        <a:spcAft>
                          <a:spcPts val="800"/>
                        </a:spcAft>
                      </a:pPr>
                      <a:r>
                        <a:rPr lang="es-419" sz="1200">
                          <a:effectLst/>
                        </a:rPr>
                        <a:t>US007</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9004" marR="49004" marT="0" marB="0"/>
                </a:tc>
                <a:tc>
                  <a:txBody>
                    <a:bodyPr/>
                    <a:lstStyle/>
                    <a:p>
                      <a:pPr>
                        <a:lnSpc>
                          <a:spcPct val="107000"/>
                        </a:lnSpc>
                        <a:spcAft>
                          <a:spcPts val="800"/>
                        </a:spcAft>
                      </a:pPr>
                      <a:r>
                        <a:rPr lang="es-419" sz="1200">
                          <a:effectLst/>
                        </a:rPr>
                        <a:t>CU007</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9004" marR="49004" marT="0" marB="0"/>
                </a:tc>
                <a:tc>
                  <a:txBody>
                    <a:bodyPr/>
                    <a:lstStyle/>
                    <a:p>
                      <a:pPr>
                        <a:lnSpc>
                          <a:spcPct val="107000"/>
                        </a:lnSpc>
                        <a:spcAft>
                          <a:spcPts val="800"/>
                        </a:spcAft>
                      </a:pPr>
                      <a:r>
                        <a:rPr lang="es-419" sz="1200" dirty="0">
                          <a:effectLst/>
                        </a:rPr>
                        <a:t>COMO docente NECESITO poder ver un mapa del campus con la ubicación de los parqueaderos y la disponibilidad de estos en tiempo real</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004" marR="49004" marT="0" marB="0"/>
                </a:tc>
                <a:tc>
                  <a:txBody>
                    <a:bodyPr/>
                    <a:lstStyle/>
                    <a:p>
                      <a:pPr>
                        <a:lnSpc>
                          <a:spcPct val="107000"/>
                        </a:lnSpc>
                        <a:spcAft>
                          <a:spcPts val="800"/>
                        </a:spcAft>
                      </a:pPr>
                      <a:r>
                        <a:rPr lang="es-419" sz="1200" dirty="0">
                          <a:effectLst/>
                        </a:rPr>
                        <a:t>ESCENARIOS:</a:t>
                      </a:r>
                      <a:endParaRPr lang="es-CO" sz="1200" dirty="0">
                        <a:effectLst/>
                      </a:endParaRPr>
                    </a:p>
                    <a:p>
                      <a:pPr>
                        <a:lnSpc>
                          <a:spcPct val="107000"/>
                        </a:lnSpc>
                        <a:spcAft>
                          <a:spcPts val="800"/>
                        </a:spcAft>
                      </a:pPr>
                      <a:r>
                        <a:rPr lang="es-419" sz="1200" dirty="0">
                          <a:effectLst/>
                        </a:rPr>
                        <a:t>Un docente necesita ver los espacios con la ubicación de los parqueaderos y la disponibilidad de estos en tiempo real.</a:t>
                      </a:r>
                      <a:endParaRPr lang="es-CO" sz="1200" dirty="0">
                        <a:effectLst/>
                      </a:endParaRPr>
                    </a:p>
                    <a:p>
                      <a:pPr>
                        <a:lnSpc>
                          <a:spcPct val="107000"/>
                        </a:lnSpc>
                        <a:spcAft>
                          <a:spcPts val="800"/>
                        </a:spcAft>
                      </a:pPr>
                      <a:r>
                        <a:rPr lang="es-419" sz="1200" dirty="0">
                          <a:effectLst/>
                        </a:rPr>
                        <a:t>Necesitamos:</a:t>
                      </a:r>
                      <a:endParaRPr lang="es-CO" sz="1200" dirty="0">
                        <a:effectLst/>
                      </a:endParaRPr>
                    </a:p>
                    <a:p>
                      <a:pPr>
                        <a:lnSpc>
                          <a:spcPct val="107000"/>
                        </a:lnSpc>
                        <a:spcAft>
                          <a:spcPts val="800"/>
                        </a:spcAft>
                      </a:pPr>
                      <a:r>
                        <a:rPr lang="es-419" sz="1200" dirty="0">
                          <a:effectLst/>
                        </a:rPr>
                        <a:t>Como docente, quiero poder ver un mapa del campus con la ubicación de los parqueaderos y la disponibilidad de los mismos en tiempo real, para poder elegir el parqueadero más cercano y asegurarme de tener un lugar disponible.</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004" marR="49004" marT="0" marB="0"/>
                </a:tc>
                <a:extLst>
                  <a:ext uri="{0D108BD9-81ED-4DB2-BD59-A6C34878D82A}">
                    <a16:rowId xmlns:a16="http://schemas.microsoft.com/office/drawing/2014/main" val="1402421821"/>
                  </a:ext>
                </a:extLst>
              </a:tr>
              <a:tr h="1364991">
                <a:tc>
                  <a:txBody>
                    <a:bodyPr/>
                    <a:lstStyle/>
                    <a:p>
                      <a:pPr>
                        <a:lnSpc>
                          <a:spcPct val="107000"/>
                        </a:lnSpc>
                        <a:spcAft>
                          <a:spcPts val="800"/>
                        </a:spcAft>
                      </a:pPr>
                      <a:r>
                        <a:rPr lang="es-419" sz="1200">
                          <a:effectLst/>
                        </a:rPr>
                        <a:t>US008</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9004" marR="49004" marT="0" marB="0"/>
                </a:tc>
                <a:tc>
                  <a:txBody>
                    <a:bodyPr/>
                    <a:lstStyle/>
                    <a:p>
                      <a:pPr>
                        <a:lnSpc>
                          <a:spcPct val="107000"/>
                        </a:lnSpc>
                        <a:spcAft>
                          <a:spcPts val="800"/>
                        </a:spcAft>
                      </a:pPr>
                      <a:r>
                        <a:rPr lang="es-419" sz="1200">
                          <a:effectLst/>
                        </a:rPr>
                        <a:t>CU008</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9004" marR="49004" marT="0" marB="0"/>
                </a:tc>
                <a:tc>
                  <a:txBody>
                    <a:bodyPr/>
                    <a:lstStyle/>
                    <a:p>
                      <a:pPr>
                        <a:lnSpc>
                          <a:spcPct val="107000"/>
                        </a:lnSpc>
                        <a:spcAft>
                          <a:spcPts val="800"/>
                        </a:spcAft>
                      </a:pPr>
                      <a:r>
                        <a:rPr lang="es-419" sz="1200">
                          <a:effectLst/>
                        </a:rPr>
                        <a:t>COMO docente NECESITO recibir una notificación por correo electrónico o mensaje de texto cuando se me asigne un cupo de parqueadero</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9004" marR="49004" marT="0" marB="0"/>
                </a:tc>
                <a:tc>
                  <a:txBody>
                    <a:bodyPr/>
                    <a:lstStyle/>
                    <a:p>
                      <a:pPr>
                        <a:lnSpc>
                          <a:spcPct val="107000"/>
                        </a:lnSpc>
                        <a:spcAft>
                          <a:spcPts val="800"/>
                        </a:spcAft>
                      </a:pPr>
                      <a:r>
                        <a:rPr lang="es-419" sz="1200">
                          <a:effectLst/>
                        </a:rPr>
                        <a:t>ESCENARIOS:</a:t>
                      </a:r>
                      <a:endParaRPr lang="es-CO" sz="1200">
                        <a:effectLst/>
                      </a:endParaRPr>
                    </a:p>
                    <a:p>
                      <a:pPr>
                        <a:lnSpc>
                          <a:spcPct val="107000"/>
                        </a:lnSpc>
                        <a:spcAft>
                          <a:spcPts val="800"/>
                        </a:spcAft>
                      </a:pPr>
                      <a:r>
                        <a:rPr lang="es-419" sz="1200">
                          <a:effectLst/>
                        </a:rPr>
                        <a:t>Un docente necesita recibir una notificación cuando se le asigne un cupo de parqueadero.</a:t>
                      </a:r>
                      <a:endParaRPr lang="es-CO" sz="1200">
                        <a:effectLst/>
                      </a:endParaRPr>
                    </a:p>
                    <a:p>
                      <a:pPr>
                        <a:lnSpc>
                          <a:spcPct val="107000"/>
                        </a:lnSpc>
                        <a:spcAft>
                          <a:spcPts val="800"/>
                        </a:spcAft>
                      </a:pPr>
                      <a:r>
                        <a:rPr lang="es-419" sz="1200">
                          <a:effectLst/>
                        </a:rPr>
                        <a:t>Necesitamos:</a:t>
                      </a:r>
                      <a:endParaRPr lang="es-CO" sz="1200">
                        <a:effectLst/>
                      </a:endParaRPr>
                    </a:p>
                    <a:p>
                      <a:pPr>
                        <a:lnSpc>
                          <a:spcPct val="107000"/>
                        </a:lnSpc>
                        <a:spcAft>
                          <a:spcPts val="800"/>
                        </a:spcAft>
                      </a:pPr>
                      <a:r>
                        <a:rPr lang="es-419" sz="1200">
                          <a:effectLst/>
                        </a:rPr>
                        <a:t>Como docente, quiero recibir una notificación por correo electrónico o mensaje de texto cuando se me asigne un cupo de parqueadero, para poder conocer la ubicación del parqueadero y asegurarme de llegar a tiempo a mi clase.</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9004" marR="49004" marT="0" marB="0"/>
                </a:tc>
                <a:extLst>
                  <a:ext uri="{0D108BD9-81ED-4DB2-BD59-A6C34878D82A}">
                    <a16:rowId xmlns:a16="http://schemas.microsoft.com/office/drawing/2014/main" val="102390676"/>
                  </a:ext>
                </a:extLst>
              </a:tr>
              <a:tr h="1493173">
                <a:tc>
                  <a:txBody>
                    <a:bodyPr/>
                    <a:lstStyle/>
                    <a:p>
                      <a:pPr>
                        <a:lnSpc>
                          <a:spcPct val="107000"/>
                        </a:lnSpc>
                        <a:spcAft>
                          <a:spcPts val="800"/>
                        </a:spcAft>
                      </a:pPr>
                      <a:r>
                        <a:rPr lang="es-419" sz="1200">
                          <a:effectLst/>
                        </a:rPr>
                        <a:t>US009</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9004" marR="49004" marT="0" marB="0"/>
                </a:tc>
                <a:tc>
                  <a:txBody>
                    <a:bodyPr/>
                    <a:lstStyle/>
                    <a:p>
                      <a:pPr>
                        <a:lnSpc>
                          <a:spcPct val="107000"/>
                        </a:lnSpc>
                        <a:spcAft>
                          <a:spcPts val="800"/>
                        </a:spcAft>
                      </a:pPr>
                      <a:r>
                        <a:rPr lang="es-419" sz="1200">
                          <a:effectLst/>
                        </a:rPr>
                        <a:t>CU009</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9004" marR="49004" marT="0" marB="0"/>
                </a:tc>
                <a:tc>
                  <a:txBody>
                    <a:bodyPr/>
                    <a:lstStyle/>
                    <a:p>
                      <a:pPr>
                        <a:lnSpc>
                          <a:spcPct val="107000"/>
                        </a:lnSpc>
                        <a:spcAft>
                          <a:spcPts val="800"/>
                        </a:spcAft>
                      </a:pPr>
                      <a:r>
                        <a:rPr lang="es-419" sz="1200">
                          <a:effectLst/>
                        </a:rPr>
                        <a:t>COMO docente NECESITO poder acceder al historial de acceso al parqueadero</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49004" marR="49004" marT="0" marB="0"/>
                </a:tc>
                <a:tc>
                  <a:txBody>
                    <a:bodyPr/>
                    <a:lstStyle/>
                    <a:p>
                      <a:pPr>
                        <a:lnSpc>
                          <a:spcPct val="107000"/>
                        </a:lnSpc>
                        <a:spcAft>
                          <a:spcPts val="800"/>
                        </a:spcAft>
                      </a:pPr>
                      <a:r>
                        <a:rPr lang="es-419" sz="1200" dirty="0">
                          <a:effectLst/>
                        </a:rPr>
                        <a:t>ESCENARIOS:</a:t>
                      </a:r>
                      <a:endParaRPr lang="es-CO" sz="1200" dirty="0">
                        <a:effectLst/>
                      </a:endParaRPr>
                    </a:p>
                    <a:p>
                      <a:pPr>
                        <a:lnSpc>
                          <a:spcPct val="107000"/>
                        </a:lnSpc>
                        <a:spcAft>
                          <a:spcPts val="800"/>
                        </a:spcAft>
                      </a:pPr>
                      <a:r>
                        <a:rPr lang="es-419" sz="1200" dirty="0">
                          <a:effectLst/>
                        </a:rPr>
                        <a:t>Un docente necesita acceder al historial de acceso al parqueadero para verificar si ha habido algún problema con la seguridad del mismo.</a:t>
                      </a:r>
                      <a:endParaRPr lang="es-CO" sz="1200" dirty="0">
                        <a:effectLst/>
                      </a:endParaRPr>
                    </a:p>
                    <a:p>
                      <a:pPr>
                        <a:lnSpc>
                          <a:spcPct val="107000"/>
                        </a:lnSpc>
                        <a:spcAft>
                          <a:spcPts val="800"/>
                        </a:spcAft>
                      </a:pPr>
                      <a:r>
                        <a:rPr lang="es-419" sz="1200" dirty="0">
                          <a:effectLst/>
                        </a:rPr>
                        <a:t>Necesitamos:</a:t>
                      </a:r>
                      <a:endParaRPr lang="es-CO" sz="1200" dirty="0">
                        <a:effectLst/>
                      </a:endParaRPr>
                    </a:p>
                    <a:p>
                      <a:pPr>
                        <a:lnSpc>
                          <a:spcPct val="107000"/>
                        </a:lnSpc>
                        <a:spcAft>
                          <a:spcPts val="800"/>
                        </a:spcAft>
                      </a:pPr>
                      <a:r>
                        <a:rPr lang="es-419" sz="1200" dirty="0">
                          <a:effectLst/>
                        </a:rPr>
                        <a:t>Como docente, quiero poder acceder al historial de acceso al parqueadero para verificar si ha habido algún problema con la seguridad del mismo, para poder tomar las medidas necesarias para proteger mi vehículo.</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004" marR="49004" marT="0" marB="0"/>
                </a:tc>
                <a:extLst>
                  <a:ext uri="{0D108BD9-81ED-4DB2-BD59-A6C34878D82A}">
                    <a16:rowId xmlns:a16="http://schemas.microsoft.com/office/drawing/2014/main" val="2442741892"/>
                  </a:ext>
                </a:extLst>
              </a:tr>
            </a:tbl>
          </a:graphicData>
        </a:graphic>
      </p:graphicFrame>
    </p:spTree>
    <p:extLst>
      <p:ext uri="{BB962C8B-B14F-4D97-AF65-F5344CB8AC3E}">
        <p14:creationId xmlns:p14="http://schemas.microsoft.com/office/powerpoint/2010/main" val="4275161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D06F6F5F-0040-3BAE-A989-DD5CF6AC3944}"/>
              </a:ext>
            </a:extLst>
          </p:cNvPr>
          <p:cNvGraphicFramePr>
            <a:graphicFrameLocks noGrp="1"/>
          </p:cNvGraphicFramePr>
          <p:nvPr>
            <p:extLst>
              <p:ext uri="{D42A27DB-BD31-4B8C-83A1-F6EECF244321}">
                <p14:modId xmlns:p14="http://schemas.microsoft.com/office/powerpoint/2010/main" val="2182566656"/>
              </p:ext>
            </p:extLst>
          </p:nvPr>
        </p:nvGraphicFramePr>
        <p:xfrm>
          <a:off x="1486651" y="1273619"/>
          <a:ext cx="8886190" cy="4310761"/>
        </p:xfrm>
        <a:graphic>
          <a:graphicData uri="http://schemas.openxmlformats.org/drawingml/2006/table">
            <a:tbl>
              <a:tblPr firstRow="1" firstCol="1" bandRow="1"/>
              <a:tblGrid>
                <a:gridCol w="1257300">
                  <a:extLst>
                    <a:ext uri="{9D8B030D-6E8A-4147-A177-3AD203B41FA5}">
                      <a16:colId xmlns:a16="http://schemas.microsoft.com/office/drawing/2014/main" val="2808787185"/>
                    </a:ext>
                  </a:extLst>
                </a:gridCol>
                <a:gridCol w="1350010">
                  <a:extLst>
                    <a:ext uri="{9D8B030D-6E8A-4147-A177-3AD203B41FA5}">
                      <a16:colId xmlns:a16="http://schemas.microsoft.com/office/drawing/2014/main" val="3961075129"/>
                    </a:ext>
                  </a:extLst>
                </a:gridCol>
                <a:gridCol w="2970530">
                  <a:extLst>
                    <a:ext uri="{9D8B030D-6E8A-4147-A177-3AD203B41FA5}">
                      <a16:colId xmlns:a16="http://schemas.microsoft.com/office/drawing/2014/main" val="233553629"/>
                    </a:ext>
                  </a:extLst>
                </a:gridCol>
                <a:gridCol w="3308350">
                  <a:extLst>
                    <a:ext uri="{9D8B030D-6E8A-4147-A177-3AD203B41FA5}">
                      <a16:colId xmlns:a16="http://schemas.microsoft.com/office/drawing/2014/main" val="1812305685"/>
                    </a:ext>
                  </a:extLst>
                </a:gridCol>
              </a:tblGrid>
              <a:tr h="0">
                <a:tc>
                  <a:txBody>
                    <a:bodyPr/>
                    <a:lstStyle/>
                    <a:p>
                      <a:pPr>
                        <a:lnSpc>
                          <a:spcPct val="107000"/>
                        </a:lnSpc>
                        <a:spcAft>
                          <a:spcPts val="800"/>
                        </a:spcAft>
                      </a:pPr>
                      <a:r>
                        <a:rPr lang="es-419" sz="1200">
                          <a:effectLst/>
                        </a:rPr>
                        <a:t>US010</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419" sz="1200">
                          <a:effectLst/>
                        </a:rPr>
                        <a:t>CU010</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419" sz="1200">
                          <a:effectLst/>
                        </a:rPr>
                        <a:t>COMO docente NECESITO poder solicitar un material institucional de forma rápida y sencilla, con la opción de adjuntar un archivo justificativo</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419" sz="1200">
                          <a:effectLst/>
                        </a:rPr>
                        <a:t>ESCENARIOS:</a:t>
                      </a:r>
                      <a:endParaRPr lang="es-CO" sz="1200">
                        <a:effectLst/>
                      </a:endParaRPr>
                    </a:p>
                    <a:p>
                      <a:pPr>
                        <a:lnSpc>
                          <a:spcPct val="107000"/>
                        </a:lnSpc>
                        <a:spcAft>
                          <a:spcPts val="800"/>
                        </a:spcAft>
                      </a:pPr>
                      <a:r>
                        <a:rPr lang="es-419" sz="1200">
                          <a:effectLst/>
                        </a:rPr>
                        <a:t>Un docente necesita solicitar un material institucional para utilizarlo en sus clases.</a:t>
                      </a:r>
                      <a:endParaRPr lang="es-CO" sz="1200">
                        <a:effectLst/>
                      </a:endParaRPr>
                    </a:p>
                    <a:p>
                      <a:pPr>
                        <a:lnSpc>
                          <a:spcPct val="107000"/>
                        </a:lnSpc>
                        <a:spcAft>
                          <a:spcPts val="800"/>
                        </a:spcAft>
                      </a:pPr>
                      <a:r>
                        <a:rPr lang="es-419" sz="1200">
                          <a:effectLst/>
                        </a:rPr>
                        <a:t>Necesitamos:</a:t>
                      </a:r>
                      <a:endParaRPr lang="es-CO" sz="1200">
                        <a:effectLst/>
                      </a:endParaRPr>
                    </a:p>
                    <a:p>
                      <a:pPr>
                        <a:lnSpc>
                          <a:spcPct val="107000"/>
                        </a:lnSpc>
                        <a:spcAft>
                          <a:spcPts val="800"/>
                        </a:spcAft>
                      </a:pPr>
                      <a:r>
                        <a:rPr lang="es-419" sz="1200">
                          <a:effectLst/>
                        </a:rPr>
                        <a:t>Como docente, quiero poder solicitar un material institucional de forma rápida y sencilla, con la opción de adjuntar un archivo justificativo, para poder tener acceso a los recursos necesarios para mis clases.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3925514"/>
                  </a:ext>
                </a:extLst>
              </a:tr>
              <a:tr h="0">
                <a:tc>
                  <a:txBody>
                    <a:bodyPr/>
                    <a:lstStyle/>
                    <a:p>
                      <a:pPr>
                        <a:lnSpc>
                          <a:spcPct val="107000"/>
                        </a:lnSpc>
                        <a:spcAft>
                          <a:spcPts val="800"/>
                        </a:spcAft>
                      </a:pPr>
                      <a:r>
                        <a:rPr lang="es-419" sz="1200">
                          <a:effectLst/>
                        </a:rPr>
                        <a:t>US011</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419" sz="1200">
                          <a:effectLst/>
                        </a:rPr>
                        <a:t>CU011</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419" sz="1200">
                          <a:effectLst/>
                        </a:rPr>
                        <a:t>COMO docente NECESITO recibir una notificación por correo electrónico o mensaje de texto cuando el material institucional solicitado esté disponible para su retiro.</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419" sz="1200" dirty="0">
                          <a:effectLst/>
                        </a:rPr>
                        <a:t>ESCENARIOS:</a:t>
                      </a:r>
                      <a:endParaRPr lang="es-CO" sz="1200" dirty="0">
                        <a:effectLst/>
                      </a:endParaRPr>
                    </a:p>
                    <a:p>
                      <a:pPr>
                        <a:lnSpc>
                          <a:spcPct val="107000"/>
                        </a:lnSpc>
                        <a:spcAft>
                          <a:spcPts val="800"/>
                        </a:spcAft>
                      </a:pPr>
                      <a:r>
                        <a:rPr lang="es-419" sz="1200" dirty="0">
                          <a:effectLst/>
                        </a:rPr>
                        <a:t>Un docente necesita recibir una notificación cuando el material institucional solicitado esté disponible para su retiro.</a:t>
                      </a:r>
                      <a:endParaRPr lang="es-CO" sz="1200" dirty="0">
                        <a:effectLst/>
                      </a:endParaRPr>
                    </a:p>
                    <a:p>
                      <a:pPr>
                        <a:lnSpc>
                          <a:spcPct val="107000"/>
                        </a:lnSpc>
                        <a:spcAft>
                          <a:spcPts val="800"/>
                        </a:spcAft>
                      </a:pPr>
                      <a:r>
                        <a:rPr lang="es-419" sz="1200" dirty="0">
                          <a:effectLst/>
                        </a:rPr>
                        <a:t>Necesitamos:</a:t>
                      </a:r>
                      <a:endParaRPr lang="es-CO" sz="1200" dirty="0">
                        <a:effectLst/>
                      </a:endParaRPr>
                    </a:p>
                    <a:p>
                      <a:pPr>
                        <a:lnSpc>
                          <a:spcPct val="107000"/>
                        </a:lnSpc>
                        <a:spcAft>
                          <a:spcPts val="800"/>
                        </a:spcAft>
                      </a:pPr>
                      <a:r>
                        <a:rPr lang="es-419" sz="1200" dirty="0">
                          <a:effectLst/>
                        </a:rPr>
                        <a:t>Como docente, quiero recibir una notificación por correo electrónico o mensaje de texto cuando el material institucional solicitado esté disponible para su retiro, para poder recogerlo lo antes posible y utilizarlo en mis clases.</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7549589"/>
                  </a:ext>
                </a:extLst>
              </a:tr>
            </a:tbl>
          </a:graphicData>
        </a:graphic>
      </p:graphicFrame>
    </p:spTree>
    <p:extLst>
      <p:ext uri="{BB962C8B-B14F-4D97-AF65-F5344CB8AC3E}">
        <p14:creationId xmlns:p14="http://schemas.microsoft.com/office/powerpoint/2010/main" val="3076403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57617" y="2142503"/>
            <a:ext cx="5344743" cy="646331"/>
          </a:xfrm>
          <a:prstGeom prst="rect">
            <a:avLst/>
          </a:prstGeom>
        </p:spPr>
        <p:txBody>
          <a:bodyPr wrap="square" lIns="91440" tIns="45720" rIns="91440" bIns="45720" anchor="t">
            <a:spAutoFit/>
          </a:bodyPr>
          <a:lstStyle/>
          <a:p>
            <a:pPr>
              <a:lnSpc>
                <a:spcPct val="90000"/>
              </a:lnSpc>
              <a:spcBef>
                <a:spcPct val="0"/>
              </a:spcBef>
              <a:defRPr sz="4000"/>
            </a:pPr>
            <a:endParaRPr lang="es-ES_tradnl" sz="2000" b="1" dirty="0">
              <a:solidFill>
                <a:schemeClr val="bg1"/>
              </a:solidFill>
              <a:latin typeface="WORK SANS BOLD ROMAN"/>
              <a:ea typeface="+mj-ea"/>
              <a:cs typeface="+mj-cs"/>
            </a:endParaRPr>
          </a:p>
          <a:p>
            <a:pPr>
              <a:lnSpc>
                <a:spcPct val="90000"/>
              </a:lnSpc>
              <a:spcBef>
                <a:spcPct val="0"/>
              </a:spcBef>
              <a:defRPr sz="4000"/>
            </a:pPr>
            <a:endParaRPr lang="es-ES_tradnl" sz="2000" b="1" dirty="0">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412942" y="3096473"/>
            <a:ext cx="9056165" cy="830997"/>
          </a:xfrm>
          <a:prstGeom prst="rect">
            <a:avLst/>
          </a:prstGeom>
          <a:noFill/>
        </p:spPr>
        <p:txBody>
          <a:bodyPr wrap="square" lIns="91440" tIns="45720" rIns="91440" bIns="45720" rtlCol="0" anchor="t">
            <a:spAutoFit/>
          </a:bodyPr>
          <a:lstStyle/>
          <a:p>
            <a:pPr algn="ctr">
              <a:defRPr/>
            </a:pPr>
            <a:r>
              <a:rPr lang="es-CO" sz="4800" b="1" dirty="0">
                <a:solidFill>
                  <a:schemeClr val="bg1"/>
                </a:solidFill>
                <a:latin typeface="WORK SANS BOLD ROMAN"/>
              </a:rPr>
              <a:t>MOCKUPS</a:t>
            </a:r>
            <a:endParaRPr lang="es-CO" sz="4800" b="1" u="none" strike="noStrike" kern="1200" cap="none" spc="0" normalizeH="0" baseline="0" noProof="0" dirty="0">
              <a:ln>
                <a:noFill/>
              </a:ln>
              <a:solidFill>
                <a:schemeClr val="bg1"/>
              </a:solidFill>
              <a:effectLst/>
              <a:uLnTx/>
              <a:uFillTx/>
              <a:latin typeface="WORK SANS BOLD ROMAN" pitchFamily="2" charset="77"/>
            </a:endParaRPr>
          </a:p>
        </p:txBody>
      </p:sp>
    </p:spTree>
    <p:extLst>
      <p:ext uri="{BB962C8B-B14F-4D97-AF65-F5344CB8AC3E}">
        <p14:creationId xmlns:p14="http://schemas.microsoft.com/office/powerpoint/2010/main" val="1912695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9FC909E-7A49-033B-FCA0-D15AB0086E2A}"/>
              </a:ext>
            </a:extLst>
          </p:cNvPr>
          <p:cNvPicPr>
            <a:picLocks noChangeAspect="1"/>
          </p:cNvPicPr>
          <p:nvPr/>
        </p:nvPicPr>
        <p:blipFill>
          <a:blip r:embed="rId3"/>
          <a:stretch>
            <a:fillRect/>
          </a:stretch>
        </p:blipFill>
        <p:spPr>
          <a:xfrm>
            <a:off x="2147336" y="574602"/>
            <a:ext cx="7897327" cy="5182323"/>
          </a:xfrm>
          <a:prstGeom prst="rect">
            <a:avLst/>
          </a:prstGeom>
        </p:spPr>
      </p:pic>
    </p:spTree>
    <p:extLst>
      <p:ext uri="{BB962C8B-B14F-4D97-AF65-F5344CB8AC3E}">
        <p14:creationId xmlns:p14="http://schemas.microsoft.com/office/powerpoint/2010/main" val="1990523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357617" y="2142503"/>
            <a:ext cx="5344743" cy="646331"/>
          </a:xfrm>
          <a:prstGeom prst="rect">
            <a:avLst/>
          </a:prstGeom>
        </p:spPr>
        <p:txBody>
          <a:bodyPr wrap="square" lIns="91440" tIns="45720" rIns="91440" bIns="45720" anchor="t">
            <a:spAutoFit/>
          </a:bodyPr>
          <a:lstStyle/>
          <a:p>
            <a:pPr>
              <a:lnSpc>
                <a:spcPct val="90000"/>
              </a:lnSpc>
              <a:spcBef>
                <a:spcPct val="0"/>
              </a:spcBef>
              <a:defRPr sz="4000"/>
            </a:pPr>
            <a:endParaRPr lang="es-ES_tradnl" sz="2000" b="1" dirty="0">
              <a:solidFill>
                <a:schemeClr val="bg1"/>
              </a:solidFill>
              <a:latin typeface="WORK SANS BOLD ROMAN"/>
              <a:ea typeface="+mj-ea"/>
              <a:cs typeface="+mj-cs"/>
            </a:endParaRPr>
          </a:p>
          <a:p>
            <a:pPr>
              <a:lnSpc>
                <a:spcPct val="90000"/>
              </a:lnSpc>
              <a:spcBef>
                <a:spcPct val="0"/>
              </a:spcBef>
              <a:defRPr sz="4000"/>
            </a:pPr>
            <a:endParaRPr lang="es-ES_tradnl" sz="2000" b="1" dirty="0">
              <a:solidFill>
                <a:schemeClr val="bg1"/>
              </a:solidFill>
              <a:latin typeface="WORK SANS BOLD ROMAN"/>
              <a:ea typeface="+mj-ea"/>
              <a:cs typeface="+mj-cs"/>
            </a:endParaRPr>
          </a:p>
        </p:txBody>
      </p:sp>
      <p:sp>
        <p:nvSpPr>
          <p:cNvPr id="5" name="CuadroTexto 4">
            <a:extLst>
              <a:ext uri="{FF2B5EF4-FFF2-40B4-BE49-F238E27FC236}">
                <a16:creationId xmlns:a16="http://schemas.microsoft.com/office/drawing/2014/main" id="{35BFFB67-C3D4-337D-C327-AB25D270EADA}"/>
              </a:ext>
            </a:extLst>
          </p:cNvPr>
          <p:cNvSpPr txBox="1"/>
          <p:nvPr/>
        </p:nvSpPr>
        <p:spPr>
          <a:xfrm>
            <a:off x="412942" y="3096473"/>
            <a:ext cx="9056165" cy="830997"/>
          </a:xfrm>
          <a:prstGeom prst="rect">
            <a:avLst/>
          </a:prstGeom>
          <a:noFill/>
        </p:spPr>
        <p:txBody>
          <a:bodyPr wrap="square" lIns="91440" tIns="45720" rIns="91440" bIns="45720" rtlCol="0" anchor="t">
            <a:spAutoFit/>
          </a:bodyPr>
          <a:lstStyle/>
          <a:p>
            <a:pPr algn="ctr">
              <a:defRPr/>
            </a:pPr>
            <a:r>
              <a:rPr lang="es-CO" sz="4800" b="1" dirty="0">
                <a:solidFill>
                  <a:schemeClr val="bg1"/>
                </a:solidFill>
                <a:latin typeface="WORK SANS BOLD ROMAN"/>
              </a:rPr>
              <a:t>SISTEMAS DE CONTROL</a:t>
            </a:r>
            <a:endParaRPr lang="es-CO" sz="4800" b="1" u="none" strike="noStrike" kern="1200" cap="none" spc="0" normalizeH="0" baseline="0" noProof="0" dirty="0">
              <a:ln>
                <a:noFill/>
              </a:ln>
              <a:solidFill>
                <a:schemeClr val="bg1"/>
              </a:solidFill>
              <a:effectLst/>
              <a:uLnTx/>
              <a:uFillTx/>
              <a:latin typeface="WORK SANS BOLD ROMAN" pitchFamily="2" charset="77"/>
            </a:endParaRPr>
          </a:p>
        </p:txBody>
      </p:sp>
    </p:spTree>
    <p:extLst>
      <p:ext uri="{BB962C8B-B14F-4D97-AF65-F5344CB8AC3E}">
        <p14:creationId xmlns:p14="http://schemas.microsoft.com/office/powerpoint/2010/main" val="1382057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6C31FC2-6C63-0CB9-C78D-1723D5E9DD66}"/>
              </a:ext>
            </a:extLst>
          </p:cNvPr>
          <p:cNvSpPr txBox="1"/>
          <p:nvPr/>
        </p:nvSpPr>
        <p:spPr>
          <a:xfrm>
            <a:off x="577563" y="5425561"/>
            <a:ext cx="5518437" cy="338554"/>
          </a:xfrm>
          <a:prstGeom prst="rect">
            <a:avLst/>
          </a:prstGeom>
          <a:noFill/>
        </p:spPr>
        <p:txBody>
          <a:bodyPr wrap="square" rtlCol="0">
            <a:spAutoFit/>
          </a:bodyPr>
          <a:lstStyle/>
          <a:p>
            <a:r>
              <a:rPr lang="es-CO" sz="1600" dirty="0">
                <a:latin typeface="Work Sans Light Roman" pitchFamily="2" charset="77"/>
              </a:rPr>
              <a:t>https://github.com/Lunaa9/LDM_ACADEMY.git</a:t>
            </a:r>
          </a:p>
        </p:txBody>
      </p:sp>
    </p:spTree>
    <p:extLst>
      <p:ext uri="{BB962C8B-B14F-4D97-AF65-F5344CB8AC3E}">
        <p14:creationId xmlns:p14="http://schemas.microsoft.com/office/powerpoint/2010/main" val="1882993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701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1149976-59ED-86DE-CAFB-F26E38C394F4}"/>
              </a:ext>
            </a:extLst>
          </p:cNvPr>
          <p:cNvSpPr/>
          <p:nvPr/>
        </p:nvSpPr>
        <p:spPr>
          <a:xfrm>
            <a:off x="1238270" y="2300654"/>
            <a:ext cx="5344743" cy="2862322"/>
          </a:xfrm>
          <a:prstGeom prst="rect">
            <a:avLst/>
          </a:prstGeom>
        </p:spPr>
        <p:txBody>
          <a:bodyPr wrap="square" lIns="91440" tIns="45720" rIns="91440" bIns="45720" anchor="t">
            <a:spAutoFit/>
          </a:bodyPr>
          <a:lstStyle/>
          <a:p>
            <a:pPr>
              <a:lnSpc>
                <a:spcPct val="90000"/>
              </a:lnSpc>
              <a:spcBef>
                <a:spcPct val="0"/>
              </a:spcBef>
              <a:defRPr sz="4000"/>
            </a:pPr>
            <a:r>
              <a:rPr lang="es-ES_tradnl" sz="2000" b="1" dirty="0">
                <a:solidFill>
                  <a:schemeClr val="bg1"/>
                </a:solidFill>
                <a:latin typeface="WORK SANS BOLD ROMAN"/>
                <a:ea typeface="+mj-ea"/>
                <a:cs typeface="+mj-cs"/>
              </a:rPr>
              <a:t>-Objetivo general</a:t>
            </a:r>
          </a:p>
          <a:p>
            <a:pPr>
              <a:lnSpc>
                <a:spcPct val="90000"/>
              </a:lnSpc>
              <a:spcBef>
                <a:spcPct val="0"/>
              </a:spcBef>
              <a:defRPr sz="4000"/>
            </a:pPr>
            <a:r>
              <a:rPr lang="es-ES_tradnl" sz="2000" b="1" dirty="0">
                <a:solidFill>
                  <a:schemeClr val="bg1"/>
                </a:solidFill>
                <a:latin typeface="WORK SANS BOLD ROMAN"/>
                <a:ea typeface="+mj-ea"/>
                <a:cs typeface="+mj-cs"/>
              </a:rPr>
              <a:t>-Objetivos específicos</a:t>
            </a:r>
          </a:p>
          <a:p>
            <a:pPr>
              <a:lnSpc>
                <a:spcPct val="90000"/>
              </a:lnSpc>
              <a:spcBef>
                <a:spcPct val="0"/>
              </a:spcBef>
              <a:defRPr sz="4000"/>
            </a:pPr>
            <a:r>
              <a:rPr lang="es-ES_tradnl" sz="2000" b="1" dirty="0">
                <a:solidFill>
                  <a:schemeClr val="bg1"/>
                </a:solidFill>
                <a:latin typeface="WORK SANS BOLD ROMAN"/>
                <a:ea typeface="+mj-ea"/>
                <a:cs typeface="+mj-cs"/>
              </a:rPr>
              <a:t>-Planteamiento del problema</a:t>
            </a:r>
          </a:p>
          <a:p>
            <a:pPr>
              <a:lnSpc>
                <a:spcPct val="90000"/>
              </a:lnSpc>
              <a:spcBef>
                <a:spcPct val="0"/>
              </a:spcBef>
              <a:defRPr sz="4000"/>
            </a:pPr>
            <a:r>
              <a:rPr lang="es-ES_tradnl" sz="2000" b="1" dirty="0">
                <a:solidFill>
                  <a:schemeClr val="bg1"/>
                </a:solidFill>
                <a:latin typeface="WORK SANS BOLD ROMAN"/>
                <a:ea typeface="+mj-ea"/>
                <a:cs typeface="+mj-cs"/>
              </a:rPr>
              <a:t>-Pregunta problema</a:t>
            </a:r>
          </a:p>
          <a:p>
            <a:pPr>
              <a:lnSpc>
                <a:spcPct val="90000"/>
              </a:lnSpc>
              <a:spcBef>
                <a:spcPct val="0"/>
              </a:spcBef>
              <a:defRPr sz="4000"/>
            </a:pPr>
            <a:r>
              <a:rPr lang="es-ES_tradnl" sz="2000" b="1" dirty="0">
                <a:solidFill>
                  <a:schemeClr val="bg1"/>
                </a:solidFill>
                <a:latin typeface="WORK SANS BOLD ROMAN"/>
                <a:ea typeface="+mj-ea"/>
                <a:cs typeface="+mj-cs"/>
              </a:rPr>
              <a:t>-Alcance del proyecto</a:t>
            </a:r>
          </a:p>
          <a:p>
            <a:pPr>
              <a:lnSpc>
                <a:spcPct val="90000"/>
              </a:lnSpc>
              <a:spcBef>
                <a:spcPct val="0"/>
              </a:spcBef>
              <a:defRPr sz="4000"/>
            </a:pPr>
            <a:r>
              <a:rPr lang="es-ES_tradnl" sz="2000" b="1" dirty="0">
                <a:solidFill>
                  <a:schemeClr val="bg1"/>
                </a:solidFill>
                <a:latin typeface="WORK SANS BOLD ROMAN"/>
                <a:ea typeface="+mj-ea"/>
                <a:cs typeface="+mj-cs"/>
              </a:rPr>
              <a:t>-Justificación</a:t>
            </a:r>
          </a:p>
          <a:p>
            <a:pPr>
              <a:lnSpc>
                <a:spcPct val="90000"/>
              </a:lnSpc>
              <a:spcBef>
                <a:spcPct val="0"/>
              </a:spcBef>
              <a:defRPr sz="4000"/>
            </a:pPr>
            <a:r>
              <a:rPr lang="es-ES_tradnl" sz="2000" b="1" dirty="0">
                <a:solidFill>
                  <a:schemeClr val="bg1"/>
                </a:solidFill>
                <a:latin typeface="WORK SANS BOLD ROMAN"/>
                <a:ea typeface="+mj-ea"/>
                <a:cs typeface="+mj-cs"/>
              </a:rPr>
              <a:t>-Mapa de proceso</a:t>
            </a:r>
          </a:p>
          <a:p>
            <a:pPr>
              <a:lnSpc>
                <a:spcPct val="90000"/>
              </a:lnSpc>
              <a:spcBef>
                <a:spcPct val="0"/>
              </a:spcBef>
              <a:defRPr sz="4000"/>
            </a:pPr>
            <a:r>
              <a:rPr lang="es-ES_tradnl" sz="2000" b="1" dirty="0">
                <a:solidFill>
                  <a:schemeClr val="bg1"/>
                </a:solidFill>
                <a:latin typeface="WORK SANS BOLD ROMAN"/>
                <a:ea typeface="+mj-ea"/>
                <a:cs typeface="+mj-cs"/>
              </a:rPr>
              <a:t>-Técnicas de recolección de información </a:t>
            </a:r>
          </a:p>
          <a:p>
            <a:pPr>
              <a:lnSpc>
                <a:spcPct val="90000"/>
              </a:lnSpc>
              <a:spcBef>
                <a:spcPct val="0"/>
              </a:spcBef>
              <a:defRPr sz="4000"/>
            </a:pPr>
            <a:r>
              <a:rPr lang="es-ES_tradnl" sz="2000" b="1" dirty="0">
                <a:solidFill>
                  <a:schemeClr val="bg1"/>
                </a:solidFill>
                <a:latin typeface="WORK SANS BOLD ROMAN"/>
                <a:ea typeface="+mj-ea"/>
                <a:cs typeface="+mj-cs"/>
              </a:rPr>
              <a:t>-Requerimientos funcionales y no funcionales</a:t>
            </a:r>
          </a:p>
          <a:p>
            <a:pPr>
              <a:lnSpc>
                <a:spcPct val="90000"/>
              </a:lnSpc>
              <a:spcBef>
                <a:spcPct val="0"/>
              </a:spcBef>
              <a:defRPr sz="4000"/>
            </a:pPr>
            <a:r>
              <a:rPr lang="es-ES_tradnl" sz="2000" b="1" dirty="0">
                <a:solidFill>
                  <a:schemeClr val="bg1"/>
                </a:solidFill>
                <a:latin typeface="WORK SANS BOLD ROMAN"/>
                <a:ea typeface="+mj-ea"/>
                <a:cs typeface="+mj-cs"/>
              </a:rPr>
              <a:t>-</a:t>
            </a:r>
          </a:p>
        </p:txBody>
      </p:sp>
      <p:sp>
        <p:nvSpPr>
          <p:cNvPr id="5" name="CuadroTexto 4">
            <a:extLst>
              <a:ext uri="{FF2B5EF4-FFF2-40B4-BE49-F238E27FC236}">
                <a16:creationId xmlns:a16="http://schemas.microsoft.com/office/drawing/2014/main" id="{35BFFB67-C3D4-337D-C327-AB25D270EADA}"/>
              </a:ext>
            </a:extLst>
          </p:cNvPr>
          <p:cNvSpPr txBox="1"/>
          <p:nvPr/>
        </p:nvSpPr>
        <p:spPr>
          <a:xfrm>
            <a:off x="1161601" y="1028048"/>
            <a:ext cx="7309630" cy="1015663"/>
          </a:xfrm>
          <a:prstGeom prst="rect">
            <a:avLst/>
          </a:prstGeom>
          <a:noFill/>
        </p:spPr>
        <p:txBody>
          <a:bodyPr wrap="none" lIns="91440" tIns="45720" rIns="91440" bIns="45720" rtlCol="0" anchor="t">
            <a:spAutoFit/>
          </a:bodyPr>
          <a:lstStyle/>
          <a:p>
            <a:pPr algn="ctr">
              <a:defRPr/>
            </a:pPr>
            <a:r>
              <a:rPr lang="es-CO" sz="6000" b="1" dirty="0">
                <a:solidFill>
                  <a:schemeClr val="bg1"/>
                </a:solidFill>
                <a:latin typeface="WORK SANS BOLD ROMAN"/>
              </a:rPr>
              <a:t>TABLA DE CONTENIDO</a:t>
            </a:r>
            <a:endParaRPr lang="es-CO" sz="6000" b="1" u="none" strike="noStrike" kern="1200" cap="none" spc="0" normalizeH="0" baseline="0" noProof="0" dirty="0">
              <a:ln>
                <a:noFill/>
              </a:ln>
              <a:solidFill>
                <a:schemeClr val="bg1"/>
              </a:solidFill>
              <a:effectLst/>
              <a:uLnTx/>
              <a:uFillTx/>
              <a:latin typeface="WORK SANS BOLD ROMAN" pitchFamily="2" charset="77"/>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1304272" y="2031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18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74876" y="2027497"/>
            <a:ext cx="3643700"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38AA00"/>
                </a:solidFill>
                <a:latin typeface="WORK SANS BOLD ROMAN"/>
              </a:rPr>
              <a:t>Objetivo general</a:t>
            </a:r>
            <a:endParaRPr lang="es-CO" sz="3600" b="1" dirty="0">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2819328" y="2997175"/>
            <a:ext cx="9213787" cy="3077766"/>
          </a:xfrm>
          <a:prstGeom prst="rect">
            <a:avLst/>
          </a:prstGeom>
          <a:noFill/>
        </p:spPr>
        <p:txBody>
          <a:bodyPr wrap="square" lIns="91440" tIns="45720" rIns="91440" bIns="45720" rtlCol="0" anchor="t">
            <a:spAutoFit/>
          </a:bodyPr>
          <a:lstStyle/>
          <a:p>
            <a:pPr algn="just"/>
            <a:r>
              <a:rPr lang="es-CO" sz="2000" dirty="0">
                <a:latin typeface="Work Sans Light Roman"/>
                <a:ea typeface="+mn-lt"/>
                <a:cs typeface="+mn-lt"/>
              </a:rPr>
              <a:t>Desarrollar un sistema de</a:t>
            </a:r>
            <a:endParaRPr lang="es-ES" sz="2000">
              <a:latin typeface="Work Sans Light Roman"/>
              <a:ea typeface="+mn-lt"/>
              <a:cs typeface="+mn-lt"/>
            </a:endParaRPr>
          </a:p>
          <a:p>
            <a:pPr algn="just"/>
            <a:r>
              <a:rPr lang="es-CO" sz="2000">
                <a:latin typeface="Work Sans Light Roman"/>
                <a:ea typeface="+mn-lt"/>
                <a:cs typeface="+mn-lt"/>
              </a:rPr>
              <a:t>información web para el colegio</a:t>
            </a:r>
            <a:endParaRPr lang="es-CO" sz="2000">
              <a:latin typeface="Work Sans Light Roman"/>
            </a:endParaRPr>
          </a:p>
          <a:p>
            <a:pPr algn="just"/>
            <a:r>
              <a:rPr lang="es-CO" sz="2000" dirty="0">
                <a:latin typeface="Work Sans Light Roman"/>
                <a:ea typeface="+mn-lt"/>
                <a:cs typeface="+mn-lt"/>
              </a:rPr>
              <a:t>Fernando González Ochoa para</a:t>
            </a:r>
          </a:p>
          <a:p>
            <a:pPr algn="just"/>
            <a:r>
              <a:rPr lang="es-CO" sz="2000" dirty="0">
                <a:latin typeface="Work Sans Light Roman"/>
                <a:ea typeface="+mn-lt"/>
                <a:cs typeface="+mn-lt"/>
              </a:rPr>
              <a:t> gestionar los procesos</a:t>
            </a:r>
            <a:endParaRPr lang="es-CO" sz="2000">
              <a:latin typeface="Work Sans Light Roman"/>
            </a:endParaRPr>
          </a:p>
          <a:p>
            <a:pPr algn="just"/>
            <a:r>
              <a:rPr lang="es-CO" sz="2000" dirty="0">
                <a:latin typeface="Work Sans Light Roman"/>
                <a:ea typeface="+mn-lt"/>
                <a:cs typeface="+mn-lt"/>
              </a:rPr>
              <a:t>administrativos como control de</a:t>
            </a:r>
            <a:endParaRPr lang="es-CO" sz="2000">
              <a:latin typeface="Work Sans Light Roman"/>
            </a:endParaRPr>
          </a:p>
          <a:p>
            <a:pPr algn="just"/>
            <a:r>
              <a:rPr lang="es-CO" sz="2000" dirty="0">
                <a:latin typeface="Work Sans Light Roman"/>
                <a:ea typeface="+mn-lt"/>
                <a:cs typeface="+mn-lt"/>
              </a:rPr>
              <a:t>asistencia, asignación</a:t>
            </a:r>
            <a:endParaRPr lang="es-CO" sz="2000">
              <a:latin typeface="Work Sans Light Roman"/>
            </a:endParaRPr>
          </a:p>
          <a:p>
            <a:pPr algn="just"/>
            <a:r>
              <a:rPr lang="es-CO" sz="2000" dirty="0">
                <a:latin typeface="Work Sans Light Roman"/>
                <a:ea typeface="+mn-lt"/>
                <a:cs typeface="+mn-lt"/>
              </a:rPr>
              <a:t>parqueadero, gestión de</a:t>
            </a:r>
            <a:endParaRPr lang="es-CO" sz="2000">
              <a:latin typeface="Work Sans Light Roman"/>
            </a:endParaRPr>
          </a:p>
          <a:p>
            <a:pPr algn="just"/>
            <a:r>
              <a:rPr lang="es-CO" sz="2000" dirty="0">
                <a:latin typeface="Work Sans Light Roman"/>
                <a:ea typeface="+mn-lt"/>
                <a:cs typeface="+mn-lt"/>
              </a:rPr>
              <a:t>novedades y solicitud materiales</a:t>
            </a:r>
            <a:endParaRPr lang="es-CO" sz="2000">
              <a:latin typeface="Work Sans Light Roman"/>
            </a:endParaRPr>
          </a:p>
          <a:p>
            <a:pPr algn="just"/>
            <a:r>
              <a:rPr lang="es-CO" sz="2000" dirty="0">
                <a:latin typeface="Work Sans Light Roman"/>
                <a:ea typeface="+mn-lt"/>
                <a:cs typeface="+mn-lt"/>
              </a:rPr>
              <a:t>institucionales.</a:t>
            </a:r>
            <a:endParaRPr lang="es-CO" sz="2000">
              <a:latin typeface="Work Sans Light Roman"/>
            </a:endParaRPr>
          </a:p>
          <a:p>
            <a:endParaRPr lang="es-CO" sz="1400" dirty="0">
              <a:latin typeface="Work Sans Light Roman" pitchFamily="2" charset="77"/>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1301242" y="2847869"/>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00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74876" y="2027497"/>
            <a:ext cx="4578228"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38AA00"/>
                </a:solidFill>
                <a:latin typeface="WORK SANS BOLD ROMAN"/>
              </a:rPr>
              <a:t>Objetivos específicos</a:t>
            </a:r>
            <a:endParaRPr lang="es-CO" sz="3600" b="1" dirty="0">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1074875" y="2853402"/>
            <a:ext cx="5479009" cy="2246769"/>
          </a:xfrm>
          <a:prstGeom prst="rect">
            <a:avLst/>
          </a:prstGeom>
          <a:noFill/>
        </p:spPr>
        <p:txBody>
          <a:bodyPr wrap="square" lIns="91440" tIns="45720" rIns="91440" bIns="45720" rtlCol="0" anchor="t">
            <a:spAutoFit/>
          </a:bodyPr>
          <a:lstStyle/>
          <a:p>
            <a:r>
              <a:rPr lang="es-CO" sz="2000" dirty="0">
                <a:solidFill>
                  <a:srgbClr val="2A1B15"/>
                </a:solidFill>
                <a:latin typeface="Work Sans Light Roman"/>
                <a:ea typeface="+mn-lt"/>
                <a:cs typeface="+mn-lt"/>
              </a:rPr>
              <a:t>1)Gestionar la asistencia de estudiantes de la</a:t>
            </a:r>
            <a:endParaRPr lang="es-ES" sz="2000" dirty="0">
              <a:latin typeface="Work Sans Light Roman"/>
              <a:ea typeface="Calibri" panose="020F0502020204030204"/>
              <a:cs typeface="Calibri" panose="020F0502020204030204"/>
            </a:endParaRPr>
          </a:p>
          <a:p>
            <a:r>
              <a:rPr lang="es-CO" sz="2000" dirty="0">
                <a:solidFill>
                  <a:srgbClr val="2A1B15"/>
                </a:solidFill>
                <a:latin typeface="Work Sans Light Roman"/>
                <a:ea typeface="+mn-lt"/>
                <a:cs typeface="+mn-lt"/>
              </a:rPr>
              <a:t>institución para poder llevar un registro</a:t>
            </a:r>
            <a:endParaRPr lang="es-CO" sz="2000">
              <a:latin typeface="Work Sans Light Roman"/>
              <a:ea typeface="Calibri" panose="020F0502020204030204"/>
              <a:cs typeface="Calibri" panose="020F0502020204030204"/>
            </a:endParaRPr>
          </a:p>
          <a:p>
            <a:r>
              <a:rPr lang="es-CO" sz="2000" dirty="0">
                <a:solidFill>
                  <a:srgbClr val="2A1B15"/>
                </a:solidFill>
                <a:latin typeface="Work Sans Light Roman"/>
                <a:ea typeface="+mn-lt"/>
                <a:cs typeface="+mn-lt"/>
              </a:rPr>
              <a:t>digital.</a:t>
            </a:r>
            <a:endParaRPr lang="es-CO" sz="2000">
              <a:latin typeface="Work Sans Light Roman"/>
              <a:ea typeface="Calibri" panose="020F0502020204030204"/>
              <a:cs typeface="Calibri" panose="020F0502020204030204"/>
            </a:endParaRPr>
          </a:p>
          <a:p>
            <a:r>
              <a:rPr lang="es-CO" sz="2000" dirty="0">
                <a:solidFill>
                  <a:srgbClr val="2A1B15"/>
                </a:solidFill>
                <a:latin typeface="Work Sans Light Roman"/>
                <a:ea typeface="+mn-lt"/>
                <a:cs typeface="+mn-lt"/>
              </a:rPr>
              <a:t>2) Gestionar la entrada y salida de vehículos con</a:t>
            </a:r>
            <a:endParaRPr lang="es-CO" sz="2000">
              <a:latin typeface="Work Sans Light Roman"/>
              <a:ea typeface="Calibri" panose="020F0502020204030204"/>
              <a:cs typeface="Calibri" panose="020F0502020204030204"/>
            </a:endParaRPr>
          </a:p>
          <a:p>
            <a:r>
              <a:rPr lang="es-CO" sz="2000" dirty="0">
                <a:solidFill>
                  <a:srgbClr val="2A1B15"/>
                </a:solidFill>
                <a:latin typeface="Work Sans Light Roman"/>
                <a:ea typeface="+mn-lt"/>
                <a:cs typeface="+mn-lt"/>
              </a:rPr>
              <a:t>el objetivo de saber la utilidad del</a:t>
            </a:r>
            <a:endParaRPr lang="es-CO" sz="2000">
              <a:latin typeface="Work Sans Light Roman"/>
              <a:ea typeface="Calibri" panose="020F0502020204030204"/>
              <a:cs typeface="Calibri" panose="020F0502020204030204"/>
            </a:endParaRPr>
          </a:p>
          <a:p>
            <a:r>
              <a:rPr lang="es-CO" sz="2000" dirty="0">
                <a:solidFill>
                  <a:srgbClr val="2A1B15"/>
                </a:solidFill>
                <a:latin typeface="Work Sans Light Roman"/>
                <a:ea typeface="+mn-lt"/>
                <a:cs typeface="+mn-lt"/>
              </a:rPr>
              <a:t>parqueadero, mejorar su eficacia y orden.</a:t>
            </a:r>
            <a:endParaRPr lang="es-CO" sz="2000">
              <a:latin typeface="Work Sans Light Roman"/>
              <a:ea typeface="Calibri" panose="020F0502020204030204"/>
              <a:cs typeface="Calibri" panose="020F0502020204030204"/>
            </a:endParaRPr>
          </a:p>
          <a:p>
            <a:endParaRPr lang="es-CO" sz="2000" dirty="0">
              <a:latin typeface="Work Sans Light Roman" pitchFamily="2" charset="77"/>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1157468" y="2704095"/>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71E981AA-6F02-30D6-FDD4-381992F8A6C5}"/>
              </a:ext>
            </a:extLst>
          </p:cNvPr>
          <p:cNvSpPr txBox="1"/>
          <p:nvPr/>
        </p:nvSpPr>
        <p:spPr>
          <a:xfrm>
            <a:off x="4570840" y="2836280"/>
            <a:ext cx="6970143"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s-ES" sz="2000" dirty="0">
                <a:solidFill>
                  <a:srgbClr val="2A1B15"/>
                </a:solidFill>
                <a:latin typeface="Work Sans Light Roman"/>
                <a:ea typeface="+mn-lt"/>
                <a:cs typeface="+mn-lt"/>
              </a:rPr>
              <a:t>3) Administrar novedades estudiantiles con la</a:t>
            </a:r>
            <a:endParaRPr lang="es-ES" sz="2000">
              <a:latin typeface="Work Sans Light Roman"/>
              <a:ea typeface="Calibri" panose="020F0502020204030204"/>
              <a:cs typeface="Calibri" panose="020F0502020204030204"/>
            </a:endParaRPr>
          </a:p>
          <a:p>
            <a:pPr algn="r"/>
            <a:r>
              <a:rPr lang="es-ES" sz="2000" dirty="0">
                <a:solidFill>
                  <a:srgbClr val="2A1B15"/>
                </a:solidFill>
                <a:latin typeface="Work Sans Light Roman"/>
                <a:ea typeface="+mn-lt"/>
                <a:cs typeface="+mn-lt"/>
              </a:rPr>
              <a:t>finalidad de comprender e interactuar con los</a:t>
            </a:r>
            <a:endParaRPr lang="es-ES" sz="2000">
              <a:latin typeface="Work Sans Light Roman"/>
              <a:ea typeface="Calibri" panose="020F0502020204030204"/>
              <a:cs typeface="Calibri" panose="020F0502020204030204"/>
            </a:endParaRPr>
          </a:p>
          <a:p>
            <a:pPr algn="r"/>
            <a:r>
              <a:rPr lang="es-ES" sz="2000" dirty="0">
                <a:solidFill>
                  <a:srgbClr val="2A1B15"/>
                </a:solidFill>
                <a:latin typeface="Work Sans Light Roman"/>
                <a:ea typeface="+mn-lt"/>
                <a:cs typeface="+mn-lt"/>
              </a:rPr>
              <a:t>estudiantes.</a:t>
            </a:r>
            <a:endParaRPr lang="es-ES" sz="2000">
              <a:latin typeface="Work Sans Light Roman"/>
              <a:ea typeface="Calibri" panose="020F0502020204030204"/>
              <a:cs typeface="Calibri" panose="020F0502020204030204"/>
            </a:endParaRPr>
          </a:p>
          <a:p>
            <a:pPr algn="r"/>
            <a:r>
              <a:rPr lang="es-ES" sz="2000" dirty="0">
                <a:solidFill>
                  <a:srgbClr val="2A1B15"/>
                </a:solidFill>
                <a:latin typeface="Work Sans Light Roman"/>
                <a:ea typeface="+mn-lt"/>
                <a:cs typeface="+mn-lt"/>
              </a:rPr>
              <a:t>4) Facilitar la solicitud de materiales</a:t>
            </a:r>
            <a:endParaRPr lang="es-ES" sz="2000">
              <a:latin typeface="Work Sans Light Roman"/>
              <a:ea typeface="Calibri" panose="020F0502020204030204"/>
              <a:cs typeface="Calibri" panose="020F0502020204030204"/>
            </a:endParaRPr>
          </a:p>
          <a:p>
            <a:pPr algn="r"/>
            <a:r>
              <a:rPr lang="es-ES" sz="2000" dirty="0">
                <a:solidFill>
                  <a:srgbClr val="2A1B15"/>
                </a:solidFill>
                <a:latin typeface="Work Sans Light Roman"/>
                <a:ea typeface="+mn-lt"/>
                <a:cs typeface="+mn-lt"/>
              </a:rPr>
              <a:t>institucionales para generar rapidez y eficacia</a:t>
            </a:r>
            <a:endParaRPr lang="es-ES" sz="2000">
              <a:latin typeface="Work Sans Light Roman"/>
              <a:ea typeface="Calibri" panose="020F0502020204030204"/>
              <a:cs typeface="Calibri" panose="020F0502020204030204"/>
            </a:endParaRPr>
          </a:p>
          <a:p>
            <a:pPr algn="r"/>
            <a:r>
              <a:rPr lang="es-ES" sz="2000" dirty="0">
                <a:solidFill>
                  <a:srgbClr val="2A1B15"/>
                </a:solidFill>
                <a:latin typeface="Work Sans Light Roman"/>
                <a:ea typeface="+mn-lt"/>
                <a:cs typeface="+mn-lt"/>
              </a:rPr>
              <a:t>al momento de la entrega</a:t>
            </a:r>
            <a:endParaRPr lang="es-ES" sz="2000" dirty="0">
              <a:latin typeface="Work Sans Light Roman"/>
              <a:ea typeface="Calibri"/>
              <a:cs typeface="Calibri"/>
            </a:endParaRPr>
          </a:p>
          <a:p>
            <a:pPr algn="l"/>
            <a:endParaRPr lang="es-ES" dirty="0">
              <a:ea typeface="Calibri"/>
              <a:cs typeface="Calibri"/>
            </a:endParaRPr>
          </a:p>
        </p:txBody>
      </p:sp>
    </p:spTree>
    <p:extLst>
      <p:ext uri="{BB962C8B-B14F-4D97-AF65-F5344CB8AC3E}">
        <p14:creationId xmlns:p14="http://schemas.microsoft.com/office/powerpoint/2010/main" val="1142681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161140" y="690403"/>
            <a:ext cx="5987210"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38AA00"/>
                </a:solidFill>
                <a:latin typeface="WORK SANS BOLD ROMAN"/>
              </a:rPr>
              <a:t>Planteamiento del problema</a:t>
            </a:r>
            <a:endParaRPr lang="es-CO" sz="3600" b="1" dirty="0">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1161139" y="1530685"/>
            <a:ext cx="7578103" cy="5324535"/>
          </a:xfrm>
          <a:prstGeom prst="rect">
            <a:avLst/>
          </a:prstGeom>
          <a:noFill/>
        </p:spPr>
        <p:txBody>
          <a:bodyPr wrap="square" lIns="91440" tIns="45720" rIns="91440" bIns="45720" rtlCol="0" anchor="t">
            <a:spAutoFit/>
          </a:bodyPr>
          <a:lstStyle/>
          <a:p>
            <a:r>
              <a:rPr lang="es-CO" sz="2000" dirty="0">
                <a:solidFill>
                  <a:srgbClr val="2A1B15"/>
                </a:solidFill>
                <a:ea typeface="+mn-lt"/>
                <a:cs typeface="+mn-lt"/>
              </a:rPr>
              <a:t>El Colegio Fernando González Ochoa es una institución ubicada en Bogotá en la localidad de Usme, ofrece educación desde básica primaria hasta bachillerato; destaca por su convenio con el SENA para lograr una doble titulación, ofrece instalaciones modernas con enfoque pedagógico integral y promueve valores como la responsabilidad y el compromiso social.</a:t>
            </a:r>
            <a:r>
              <a:rPr lang="es-CO" sz="2000" dirty="0">
                <a:solidFill>
                  <a:srgbClr val="2A1B15"/>
                </a:solidFill>
                <a:latin typeface="Calibri"/>
                <a:ea typeface="+mn-lt"/>
                <a:cs typeface="+mn-lt"/>
              </a:rPr>
              <a:t> </a:t>
            </a:r>
            <a:endParaRPr lang="es-CO" sz="2000" dirty="0">
              <a:solidFill>
                <a:srgbClr val="2A1B15"/>
              </a:solidFill>
              <a:latin typeface="Work Sans Light Roman"/>
              <a:ea typeface="+mn-lt"/>
              <a:cs typeface="+mn-lt"/>
            </a:endParaRPr>
          </a:p>
          <a:p>
            <a:r>
              <a:rPr lang="es-CO" sz="2000" dirty="0">
                <a:solidFill>
                  <a:srgbClr val="2A1B15"/>
                </a:solidFill>
                <a:latin typeface="Work Sans Light Roman"/>
                <a:ea typeface="+mn-lt"/>
                <a:cs typeface="+mn-lt"/>
              </a:rPr>
              <a:t>En la recolección de información se pudo observar  las siguientes necesidades asociadas a procesos administrativos como: la solicitud de parqueaderos para maestros el cual al realizar con registro y una solicitud tiende a ser difícil y demorada, solicitud de material institucional para los mismos este de igual forma tiende a tomar más tiempo de lo necesario ya que llenando el formulario y haciendo la respectiva validación usualmente se tarda el mismo tiempo que la persona lo requería por ende cuando ya reciben un si ya él maestro no los necesitara y registro de asistencia de manera manual(lápiz y papel) en el cual en ocasiones es tardío y no se lleva de una manera eficiente complicando procesos que son solicitados de diarias.</a:t>
            </a:r>
            <a:endParaRPr lang="es-CO" sz="2000" dirty="0">
              <a:solidFill>
                <a:srgbClr val="2A1B15"/>
              </a:solidFill>
              <a:latin typeface="Work Sans Light Roman"/>
              <a:cs typeface="Calibri"/>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1157468" y="1438887"/>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084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74876" y="2027497"/>
            <a:ext cx="4448833"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38AA00"/>
                </a:solidFill>
                <a:latin typeface="WORK SANS BOLD ROMAN"/>
              </a:rPr>
              <a:t>Pregunta problema</a:t>
            </a:r>
            <a:endParaRPr lang="es-CO" sz="3600" b="1" dirty="0">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1870005" y="3120946"/>
            <a:ext cx="4726802" cy="1938992"/>
          </a:xfrm>
          <a:prstGeom prst="rect">
            <a:avLst/>
          </a:prstGeom>
          <a:noFill/>
        </p:spPr>
        <p:txBody>
          <a:bodyPr wrap="square" lIns="91440" tIns="45720" rIns="91440" bIns="45720" rtlCol="0" anchor="t">
            <a:spAutoFit/>
          </a:bodyPr>
          <a:lstStyle/>
          <a:p>
            <a:r>
              <a:rPr lang="es-CO" sz="2000" dirty="0">
                <a:latin typeface="Work Sans Light Roman"/>
              </a:rPr>
              <a:t>¿Cree usted que los procesos</a:t>
            </a:r>
            <a:r>
              <a:rPr lang="es-CO" sz="1600" dirty="0">
                <a:latin typeface="Work Sans Light Roman"/>
              </a:rPr>
              <a:t> </a:t>
            </a:r>
            <a:r>
              <a:rPr lang="es-CO" sz="2000" dirty="0">
                <a:latin typeface="Work Sans Light Roman"/>
              </a:rPr>
              <a:t>asistencia, parqueadero y material institucional pueden ser mejorados para satisfacer las necesidades específicas del colegio y contribuir a un ambiente escolar más eficiente funcional?</a:t>
            </a:r>
            <a:endParaRPr lang="es-CO" sz="2000" dirty="0">
              <a:latin typeface="Work Sans Light Roman" pitchFamily="2" charset="77"/>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1157468" y="2704095"/>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59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74876" y="2027497"/>
            <a:ext cx="4693248"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38AA00"/>
                </a:solidFill>
                <a:latin typeface="WORK SANS BOLD ROMAN"/>
              </a:rPr>
              <a:t>Alcance del proyecto</a:t>
            </a:r>
            <a:endParaRPr lang="es-CO" sz="3600" b="1" dirty="0">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1161139" y="2824647"/>
            <a:ext cx="10094142" cy="1938992"/>
          </a:xfrm>
          <a:prstGeom prst="rect">
            <a:avLst/>
          </a:prstGeom>
          <a:noFill/>
        </p:spPr>
        <p:txBody>
          <a:bodyPr wrap="square" lIns="91440" tIns="45720" rIns="91440" bIns="45720" rtlCol="0" anchor="t">
            <a:spAutoFit/>
          </a:bodyPr>
          <a:lstStyle/>
          <a:p>
            <a:r>
              <a:rPr lang="es-CO" sz="2000" dirty="0">
                <a:solidFill>
                  <a:srgbClr val="2A1B15"/>
                </a:solidFill>
                <a:latin typeface="Work Sans Light Roman"/>
                <a:ea typeface="+mn-lt"/>
                <a:cs typeface="+mn-lt"/>
              </a:rPr>
              <a:t>El proyecto se enfocará en la digitalización de procesos clave, incluyendo el registro de asistencias, asignación de parqueadero, y reportes de novedades. Se implementará un sistema centralizado que permitirá la entrada de datos de manera eficiente, con acceso remoto para el personal autorizado. La fase inicial abordará la solicitud de materiales, dejando espacio para futuras expansiones. La capacitación del personal y la evaluación continua serán parte integral del proceso de implementación </a:t>
            </a:r>
            <a:endParaRPr lang="es-ES" sz="2000" dirty="0">
              <a:latin typeface="Work Sans Light Roman"/>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1157468" y="2704095"/>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55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074876" y="2027497"/>
            <a:ext cx="2723550"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38AA00"/>
                </a:solidFill>
                <a:latin typeface="WORK SANS BOLD ROMAN"/>
              </a:rPr>
              <a:t>Justificación</a:t>
            </a:r>
            <a:endParaRPr lang="es-CO" sz="3600" b="1" dirty="0">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988611" y="2882157"/>
            <a:ext cx="9979122" cy="1938992"/>
          </a:xfrm>
          <a:prstGeom prst="rect">
            <a:avLst/>
          </a:prstGeom>
          <a:noFill/>
        </p:spPr>
        <p:txBody>
          <a:bodyPr wrap="square" lIns="91440" tIns="45720" rIns="91440" bIns="45720" rtlCol="0" anchor="t">
            <a:spAutoFit/>
          </a:bodyPr>
          <a:lstStyle/>
          <a:p>
            <a:r>
              <a:rPr lang="es-CO" sz="2000" dirty="0">
                <a:solidFill>
                  <a:srgbClr val="2A1B15"/>
                </a:solidFill>
                <a:latin typeface="Work Sans Light Roman"/>
                <a:ea typeface="+mn-lt"/>
                <a:cs typeface="+mn-lt"/>
              </a:rPr>
              <a:t>El proyecto busca ayudar en la eficiencia y las limitaciones con los métodos antiguos de un colegio como lo son el lápiz y papel. La digitalización con la asistencia, asistencia del parqueadero y novedades y materiales del colegio, todo esto para mejorar la eficiencia operativa y la administración del colegio. Nuestro proyecto contara con una interfaz que sea fácil de usar y entendible con este podrán mejorar métodos que en momentos anteriores no eran muy eficaces por su tiempo de desarrollo.</a:t>
            </a: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1157468" y="2704095"/>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585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3736</TotalTime>
  <Words>1559</Words>
  <Application>Microsoft Office PowerPoint</Application>
  <PresentationFormat>Panorámica</PresentationFormat>
  <Paragraphs>146</Paragraphs>
  <Slides>29</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29</vt:i4>
      </vt:variant>
    </vt:vector>
  </HeadingPairs>
  <TitlesOfParts>
    <vt:vector size="38" baseType="lpstr">
      <vt:lpstr>Arial</vt:lpstr>
      <vt:lpstr>Calibri</vt:lpstr>
      <vt:lpstr>Calibri Light</vt:lpstr>
      <vt:lpstr>Times New Roman</vt:lpstr>
      <vt:lpstr>Work Sans Bold Roman</vt:lpstr>
      <vt:lpstr>Work Sans Bold Roman</vt:lpstr>
      <vt:lpstr>Work Sans Light Roman</vt:lpstr>
      <vt:lpstr>Tema de Office</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Dilan Tellez</cp:lastModifiedBy>
  <cp:revision>566</cp:revision>
  <dcterms:created xsi:type="dcterms:W3CDTF">2020-10-01T23:51:28Z</dcterms:created>
  <dcterms:modified xsi:type="dcterms:W3CDTF">2024-03-20T17:14:13Z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