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76" r:id="rId2"/>
  </p:sldMasterIdLst>
  <p:notesMasterIdLst>
    <p:notesMasterId r:id="rId30"/>
  </p:notesMasterIdLst>
  <p:handoutMasterIdLst>
    <p:handoutMasterId r:id="rId31"/>
  </p:handoutMasterIdLst>
  <p:sldIdLst>
    <p:sldId id="538" r:id="rId3"/>
    <p:sldId id="535" r:id="rId4"/>
    <p:sldId id="541" r:id="rId5"/>
    <p:sldId id="537" r:id="rId6"/>
    <p:sldId id="542" r:id="rId7"/>
    <p:sldId id="543" r:id="rId8"/>
    <p:sldId id="545" r:id="rId9"/>
    <p:sldId id="546" r:id="rId10"/>
    <p:sldId id="547" r:id="rId11"/>
    <p:sldId id="548" r:id="rId12"/>
    <p:sldId id="550" r:id="rId13"/>
    <p:sldId id="552" r:id="rId14"/>
    <p:sldId id="553" r:id="rId15"/>
    <p:sldId id="551" r:id="rId16"/>
    <p:sldId id="532" r:id="rId17"/>
    <p:sldId id="555" r:id="rId18"/>
    <p:sldId id="554" r:id="rId19"/>
    <p:sldId id="575" r:id="rId20"/>
    <p:sldId id="562" r:id="rId21"/>
    <p:sldId id="560" r:id="rId22"/>
    <p:sldId id="559" r:id="rId23"/>
    <p:sldId id="570" r:id="rId24"/>
    <p:sldId id="563" r:id="rId25"/>
    <p:sldId id="567" r:id="rId26"/>
    <p:sldId id="568" r:id="rId27"/>
    <p:sldId id="573" r:id="rId28"/>
    <p:sldId id="564" r:id="rId2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95" userDrawn="1">
          <p15:clr>
            <a:srgbClr val="A4A3A4"/>
          </p15:clr>
        </p15:guide>
        <p15:guide id="2" pos="3840" userDrawn="1">
          <p15:clr>
            <a:srgbClr val="A4A3A4"/>
          </p15:clr>
        </p15:guide>
        <p15:guide id="3" orient="horz" pos="1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C"/>
    <a:srgbClr val="343433"/>
    <a:srgbClr val="FF6C00"/>
    <a:srgbClr val="38AA00"/>
    <a:srgbClr val="766363"/>
    <a:srgbClr val="FFF5EA"/>
    <a:srgbClr val="0032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F529F0-426C-2EB2-26DB-40F85468C41C}" v="1853" dt="2024-04-02T15:21:12.703"/>
    <p1510:client id="{D31AD5F8-1E52-45DF-BB38-9E1E4DAEDE9B}" v="180" dt="2024-04-03T22:43:25.529"/>
    <p1510:client id="{EFE5497D-ADFC-7DD4-80E8-E5422341CE89}" v="439" dt="2024-04-02T00:49:13.40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94" autoAdjust="0"/>
    <p:restoredTop sz="97242"/>
  </p:normalViewPr>
  <p:slideViewPr>
    <p:cSldViewPr snapToGrid="0">
      <p:cViewPr varScale="1">
        <p:scale>
          <a:sx n="69" d="100"/>
          <a:sy n="69" d="100"/>
        </p:scale>
        <p:origin x="666" y="60"/>
      </p:cViewPr>
      <p:guideLst>
        <p:guide orient="horz" pos="595"/>
        <p:guide pos="3840"/>
        <p:guide orient="horz" pos="187"/>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5336"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999AFE6-721E-1D92-FFC0-72E02DBB97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BA598C0A-ECF9-B897-80D5-1AE7ABA305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369B9F-131C-2846-AB8F-CEE154B4CAEB}" type="datetimeFigureOut">
              <a:rPr lang="es-CO" smtClean="0"/>
              <a:t>3/04/2024</a:t>
            </a:fld>
            <a:endParaRPr lang="es-CO"/>
          </a:p>
        </p:txBody>
      </p:sp>
      <p:sp>
        <p:nvSpPr>
          <p:cNvPr id="4" name="Marcador de pie de página 3">
            <a:extLst>
              <a:ext uri="{FF2B5EF4-FFF2-40B4-BE49-F238E27FC236}">
                <a16:creationId xmlns:a16="http://schemas.microsoft.com/office/drawing/2014/main" id="{788F308B-0102-A0B4-9A23-E807C735E8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1E7CACDD-5D14-572A-2591-609B03F168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93070F-3F68-E043-9CC3-B53B4F22454C}" type="slidenum">
              <a:rPr lang="es-CO" smtClean="0"/>
              <a:t>‹Nº›</a:t>
            </a:fld>
            <a:endParaRPr lang="es-CO"/>
          </a:p>
        </p:txBody>
      </p:sp>
    </p:spTree>
    <p:extLst>
      <p:ext uri="{BB962C8B-B14F-4D97-AF65-F5344CB8AC3E}">
        <p14:creationId xmlns:p14="http://schemas.microsoft.com/office/powerpoint/2010/main" val="3470045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0CB96-A603-FF42-AE46-F5F75F80A67B}" type="datetimeFigureOut">
              <a:rPr lang="es-CO" smtClean="0"/>
              <a:t>3/04/2024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6C58E-460D-4A4B-B0C2-1191B9D14FCB}" type="slidenum">
              <a:rPr lang="es-CO" smtClean="0"/>
              <a:t>‹Nº›</a:t>
            </a:fld>
            <a:endParaRPr lang="es-CO"/>
          </a:p>
        </p:txBody>
      </p:sp>
    </p:spTree>
    <p:extLst>
      <p:ext uri="{BB962C8B-B14F-4D97-AF65-F5344CB8AC3E}">
        <p14:creationId xmlns:p14="http://schemas.microsoft.com/office/powerpoint/2010/main" val="1021302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5260C-E8AD-B240-9481-5B2FE14A606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8F4960B-AC04-294C-9B8A-B10830EF5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9F720DD-BA8F-C443-A59E-F0EEAF843AB1}"/>
              </a:ext>
            </a:extLst>
          </p:cNvPr>
          <p:cNvSpPr>
            <a:spLocks noGrp="1"/>
          </p:cNvSpPr>
          <p:nvPr>
            <p:ph type="dt" sz="half" idx="10"/>
          </p:nvPr>
        </p:nvSpPr>
        <p:spPr/>
        <p:txBody>
          <a:bodyPr/>
          <a:lstStyle/>
          <a:p>
            <a:fld id="{BD986248-06F7-A441-A47A-264EBD310E11}" type="datetimeFigureOut">
              <a:rPr lang="es-CO" smtClean="0"/>
              <a:t>3/04/2024</a:t>
            </a:fld>
            <a:endParaRPr lang="es-CO"/>
          </a:p>
        </p:txBody>
      </p:sp>
      <p:sp>
        <p:nvSpPr>
          <p:cNvPr id="5" name="Marcador de pie de página 4">
            <a:extLst>
              <a:ext uri="{FF2B5EF4-FFF2-40B4-BE49-F238E27FC236}">
                <a16:creationId xmlns:a16="http://schemas.microsoft.com/office/drawing/2014/main" id="{F9A1676A-B50F-4048-B9A0-67475225D0C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B408DD-191C-9940-B5DC-9B04378C876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37945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07BF5-7EFA-9943-8CEE-7006AC893CB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EFF53FB-B16B-7444-99CF-B7533C11E26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9133D3-834D-0942-99DE-29F15E8DC436}"/>
              </a:ext>
            </a:extLst>
          </p:cNvPr>
          <p:cNvSpPr>
            <a:spLocks noGrp="1"/>
          </p:cNvSpPr>
          <p:nvPr>
            <p:ph type="dt" sz="half" idx="10"/>
          </p:nvPr>
        </p:nvSpPr>
        <p:spPr/>
        <p:txBody>
          <a:bodyPr/>
          <a:lstStyle/>
          <a:p>
            <a:fld id="{BD986248-06F7-A441-A47A-264EBD310E11}" type="datetimeFigureOut">
              <a:rPr lang="es-CO" smtClean="0"/>
              <a:t>3/04/2024</a:t>
            </a:fld>
            <a:endParaRPr lang="es-CO"/>
          </a:p>
        </p:txBody>
      </p:sp>
      <p:sp>
        <p:nvSpPr>
          <p:cNvPr id="5" name="Marcador de pie de página 4">
            <a:extLst>
              <a:ext uri="{FF2B5EF4-FFF2-40B4-BE49-F238E27FC236}">
                <a16:creationId xmlns:a16="http://schemas.microsoft.com/office/drawing/2014/main" id="{5A5A02E1-CB07-7943-ACA2-6FF8387D32D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12BC7A9-2B5F-1841-91C8-9460E3E551A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71147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C11DF48-6A7C-3349-8650-2AA87E5D5E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D61C96-3D9F-F745-A812-5EC81CEB48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3F61D3C-242D-F544-9883-3EEF515CE808}"/>
              </a:ext>
            </a:extLst>
          </p:cNvPr>
          <p:cNvSpPr>
            <a:spLocks noGrp="1"/>
          </p:cNvSpPr>
          <p:nvPr>
            <p:ph type="dt" sz="half" idx="10"/>
          </p:nvPr>
        </p:nvSpPr>
        <p:spPr/>
        <p:txBody>
          <a:bodyPr/>
          <a:lstStyle/>
          <a:p>
            <a:fld id="{BD986248-06F7-A441-A47A-264EBD310E11}" type="datetimeFigureOut">
              <a:rPr lang="es-CO" smtClean="0"/>
              <a:t>3/04/2024</a:t>
            </a:fld>
            <a:endParaRPr lang="es-CO"/>
          </a:p>
        </p:txBody>
      </p:sp>
      <p:sp>
        <p:nvSpPr>
          <p:cNvPr id="5" name="Marcador de pie de página 4">
            <a:extLst>
              <a:ext uri="{FF2B5EF4-FFF2-40B4-BE49-F238E27FC236}">
                <a16:creationId xmlns:a16="http://schemas.microsoft.com/office/drawing/2014/main" id="{CCAB2518-6961-A143-A5EE-C5606EBA486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86FEAD3-1533-7A45-8011-C0C84A1DCD46}"/>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381621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E09D5-8681-04F4-0AD1-7206C3FF51F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EB62C8D-42BE-8DF8-DDA7-6DDCB2389C42}"/>
              </a:ext>
            </a:extLst>
          </p:cNvPr>
          <p:cNvSpPr>
            <a:spLocks noGrp="1"/>
          </p:cNvSpPr>
          <p:nvPr>
            <p:ph type="dt" sz="half" idx="10"/>
          </p:nvPr>
        </p:nvSpPr>
        <p:spPr/>
        <p:txBody>
          <a:bodyPr/>
          <a:lstStyle/>
          <a:p>
            <a:fld id="{BD986248-06F7-A441-A47A-264EBD310E11}" type="datetimeFigureOut">
              <a:rPr lang="es-CO" smtClean="0"/>
              <a:t>3/04/2024</a:t>
            </a:fld>
            <a:endParaRPr lang="es-CO"/>
          </a:p>
        </p:txBody>
      </p:sp>
      <p:sp>
        <p:nvSpPr>
          <p:cNvPr id="4" name="Marcador de pie de página 3">
            <a:extLst>
              <a:ext uri="{FF2B5EF4-FFF2-40B4-BE49-F238E27FC236}">
                <a16:creationId xmlns:a16="http://schemas.microsoft.com/office/drawing/2014/main" id="{19F9D5C3-AD35-C818-D069-AB2D8EBBEEF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106A169-E84D-2DE1-E7CC-7058F9C00ADE}"/>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145659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5260C-E8AD-B240-9481-5B2FE14A606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8F4960B-AC04-294C-9B8A-B10830EF5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9F720DD-BA8F-C443-A59E-F0EEAF843AB1}"/>
              </a:ext>
            </a:extLst>
          </p:cNvPr>
          <p:cNvSpPr>
            <a:spLocks noGrp="1"/>
          </p:cNvSpPr>
          <p:nvPr>
            <p:ph type="dt" sz="half" idx="10"/>
          </p:nvPr>
        </p:nvSpPr>
        <p:spPr/>
        <p:txBody>
          <a:bodyPr/>
          <a:lstStyle/>
          <a:p>
            <a:fld id="{BD986248-06F7-A441-A47A-264EBD310E11}" type="datetimeFigureOut">
              <a:rPr lang="es-CO" smtClean="0"/>
              <a:t>3/04/2024</a:t>
            </a:fld>
            <a:endParaRPr lang="es-CO"/>
          </a:p>
        </p:txBody>
      </p:sp>
      <p:sp>
        <p:nvSpPr>
          <p:cNvPr id="5" name="Marcador de pie de página 4">
            <a:extLst>
              <a:ext uri="{FF2B5EF4-FFF2-40B4-BE49-F238E27FC236}">
                <a16:creationId xmlns:a16="http://schemas.microsoft.com/office/drawing/2014/main" id="{F9A1676A-B50F-4048-B9A0-67475225D0C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B408DD-191C-9940-B5DC-9B04378C876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6260403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17F6C-CDBB-234C-B00B-255C60E5483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9743F10-0075-0F47-A0C2-0071CB2B38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B4C6E2-1F45-C54F-A384-6BA60BB5E5E7}"/>
              </a:ext>
            </a:extLst>
          </p:cNvPr>
          <p:cNvSpPr>
            <a:spLocks noGrp="1"/>
          </p:cNvSpPr>
          <p:nvPr>
            <p:ph type="dt" sz="half" idx="10"/>
          </p:nvPr>
        </p:nvSpPr>
        <p:spPr/>
        <p:txBody>
          <a:bodyPr/>
          <a:lstStyle/>
          <a:p>
            <a:fld id="{BD986248-06F7-A441-A47A-264EBD310E11}" type="datetimeFigureOut">
              <a:rPr lang="es-CO" smtClean="0"/>
              <a:t>3/04/2024</a:t>
            </a:fld>
            <a:endParaRPr lang="es-CO"/>
          </a:p>
        </p:txBody>
      </p:sp>
      <p:sp>
        <p:nvSpPr>
          <p:cNvPr id="5" name="Marcador de pie de página 4">
            <a:extLst>
              <a:ext uri="{FF2B5EF4-FFF2-40B4-BE49-F238E27FC236}">
                <a16:creationId xmlns:a16="http://schemas.microsoft.com/office/drawing/2014/main" id="{EF44B0E8-9C87-6C41-96F5-6419B500057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DD08979-815A-D443-B424-FB031F975D72}"/>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004901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B3E04-413C-394A-94BD-6FD1D56E17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2E8DEAC-948A-0F4A-9098-1EA5A30BE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F0E9B39-9659-7747-851C-17A0C73C8B12}"/>
              </a:ext>
            </a:extLst>
          </p:cNvPr>
          <p:cNvSpPr>
            <a:spLocks noGrp="1"/>
          </p:cNvSpPr>
          <p:nvPr>
            <p:ph type="dt" sz="half" idx="10"/>
          </p:nvPr>
        </p:nvSpPr>
        <p:spPr/>
        <p:txBody>
          <a:bodyPr/>
          <a:lstStyle/>
          <a:p>
            <a:fld id="{BD986248-06F7-A441-A47A-264EBD310E11}" type="datetimeFigureOut">
              <a:rPr lang="es-CO" smtClean="0"/>
              <a:t>3/04/2024</a:t>
            </a:fld>
            <a:endParaRPr lang="es-CO"/>
          </a:p>
        </p:txBody>
      </p:sp>
      <p:sp>
        <p:nvSpPr>
          <p:cNvPr id="5" name="Marcador de pie de página 4">
            <a:extLst>
              <a:ext uri="{FF2B5EF4-FFF2-40B4-BE49-F238E27FC236}">
                <a16:creationId xmlns:a16="http://schemas.microsoft.com/office/drawing/2014/main" id="{5990AE33-28EE-274E-8E15-02A1474831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EA1D99B-0619-1847-8509-03589920E86F}"/>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4072450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119BB-39AA-4B48-BB60-3EE344FF24B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8E8365F-8201-9D4B-85A4-E53E8819A86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674364B-4945-0A4D-A279-35519E3F46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2868BFB1-0C38-A141-AB7B-22CD10FF3F3D}"/>
              </a:ext>
            </a:extLst>
          </p:cNvPr>
          <p:cNvSpPr>
            <a:spLocks noGrp="1"/>
          </p:cNvSpPr>
          <p:nvPr>
            <p:ph type="dt" sz="half" idx="10"/>
          </p:nvPr>
        </p:nvSpPr>
        <p:spPr/>
        <p:txBody>
          <a:bodyPr/>
          <a:lstStyle/>
          <a:p>
            <a:fld id="{BD986248-06F7-A441-A47A-264EBD310E11}" type="datetimeFigureOut">
              <a:rPr lang="es-CO" smtClean="0"/>
              <a:t>3/04/2024</a:t>
            </a:fld>
            <a:endParaRPr lang="es-CO"/>
          </a:p>
        </p:txBody>
      </p:sp>
      <p:sp>
        <p:nvSpPr>
          <p:cNvPr id="6" name="Marcador de pie de página 5">
            <a:extLst>
              <a:ext uri="{FF2B5EF4-FFF2-40B4-BE49-F238E27FC236}">
                <a16:creationId xmlns:a16="http://schemas.microsoft.com/office/drawing/2014/main" id="{9FF6516E-C104-3E4A-BC0F-DC137BD98C4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2C08597-16B2-3B42-B59A-8815DD747357}"/>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817710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4272C-3F8B-AF4A-82BE-E5BE9107D7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4B8DA00-E62A-A54E-BC50-AEBAAF251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6E9F7D8-1A62-544F-A4E2-23A591854BA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1895FC1-5F27-B640-81B9-33366BECB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00D0329-F1AE-FE44-A7B4-B16B429A0C9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A80CE19-B065-6E4F-A207-999BBF94CA15}"/>
              </a:ext>
            </a:extLst>
          </p:cNvPr>
          <p:cNvSpPr>
            <a:spLocks noGrp="1"/>
          </p:cNvSpPr>
          <p:nvPr>
            <p:ph type="dt" sz="half" idx="10"/>
          </p:nvPr>
        </p:nvSpPr>
        <p:spPr/>
        <p:txBody>
          <a:bodyPr/>
          <a:lstStyle/>
          <a:p>
            <a:fld id="{BD986248-06F7-A441-A47A-264EBD310E11}" type="datetimeFigureOut">
              <a:rPr lang="es-CO" smtClean="0"/>
              <a:t>3/04/2024</a:t>
            </a:fld>
            <a:endParaRPr lang="es-CO"/>
          </a:p>
        </p:txBody>
      </p:sp>
      <p:sp>
        <p:nvSpPr>
          <p:cNvPr id="8" name="Marcador de pie de página 7">
            <a:extLst>
              <a:ext uri="{FF2B5EF4-FFF2-40B4-BE49-F238E27FC236}">
                <a16:creationId xmlns:a16="http://schemas.microsoft.com/office/drawing/2014/main" id="{299C46BF-4920-E443-B109-668969C5EB8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9C417FDA-D0D0-AD4C-9F49-6FFEC4BC64C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1996909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92FB5-1F0C-DE4B-8A05-DE0792814E4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AF7F14C-AA7D-3049-A400-4AC6EED53745}"/>
              </a:ext>
            </a:extLst>
          </p:cNvPr>
          <p:cNvSpPr>
            <a:spLocks noGrp="1"/>
          </p:cNvSpPr>
          <p:nvPr>
            <p:ph type="dt" sz="half" idx="10"/>
          </p:nvPr>
        </p:nvSpPr>
        <p:spPr/>
        <p:txBody>
          <a:bodyPr/>
          <a:lstStyle/>
          <a:p>
            <a:fld id="{BD986248-06F7-A441-A47A-264EBD310E11}" type="datetimeFigureOut">
              <a:rPr lang="es-CO" smtClean="0"/>
              <a:t>3/04/2024</a:t>
            </a:fld>
            <a:endParaRPr lang="es-CO"/>
          </a:p>
        </p:txBody>
      </p:sp>
      <p:sp>
        <p:nvSpPr>
          <p:cNvPr id="4" name="Marcador de pie de página 3">
            <a:extLst>
              <a:ext uri="{FF2B5EF4-FFF2-40B4-BE49-F238E27FC236}">
                <a16:creationId xmlns:a16="http://schemas.microsoft.com/office/drawing/2014/main" id="{E746EF7E-3912-BF43-BEB6-49819D4EEF2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D767C9-209C-E54C-90E7-5176E4464B89}"/>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2661741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E92712-14E7-954C-8C23-33CD3DBD715B}"/>
              </a:ext>
            </a:extLst>
          </p:cNvPr>
          <p:cNvSpPr>
            <a:spLocks noGrp="1"/>
          </p:cNvSpPr>
          <p:nvPr>
            <p:ph type="dt" sz="half" idx="10"/>
          </p:nvPr>
        </p:nvSpPr>
        <p:spPr/>
        <p:txBody>
          <a:bodyPr/>
          <a:lstStyle/>
          <a:p>
            <a:fld id="{BD986248-06F7-A441-A47A-264EBD310E11}" type="datetimeFigureOut">
              <a:rPr lang="es-CO" smtClean="0"/>
              <a:t>3/04/2024</a:t>
            </a:fld>
            <a:endParaRPr lang="es-CO"/>
          </a:p>
        </p:txBody>
      </p:sp>
      <p:sp>
        <p:nvSpPr>
          <p:cNvPr id="3" name="Marcador de pie de página 2">
            <a:extLst>
              <a:ext uri="{FF2B5EF4-FFF2-40B4-BE49-F238E27FC236}">
                <a16:creationId xmlns:a16="http://schemas.microsoft.com/office/drawing/2014/main" id="{FD7BCE5F-F417-1247-9F26-F4B71346851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0B4FC7D-A6BA-0840-87AD-C71B1896B98D}"/>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245747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17F6C-CDBB-234C-B00B-255C60E5483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9743F10-0075-0F47-A0C2-0071CB2B38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B4C6E2-1F45-C54F-A384-6BA60BB5E5E7}"/>
              </a:ext>
            </a:extLst>
          </p:cNvPr>
          <p:cNvSpPr>
            <a:spLocks noGrp="1"/>
          </p:cNvSpPr>
          <p:nvPr>
            <p:ph type="dt" sz="half" idx="10"/>
          </p:nvPr>
        </p:nvSpPr>
        <p:spPr/>
        <p:txBody>
          <a:bodyPr/>
          <a:lstStyle/>
          <a:p>
            <a:fld id="{BD986248-06F7-A441-A47A-264EBD310E11}" type="datetimeFigureOut">
              <a:rPr lang="es-CO" smtClean="0"/>
              <a:t>3/04/2024</a:t>
            </a:fld>
            <a:endParaRPr lang="es-CO"/>
          </a:p>
        </p:txBody>
      </p:sp>
      <p:sp>
        <p:nvSpPr>
          <p:cNvPr id="5" name="Marcador de pie de página 4">
            <a:extLst>
              <a:ext uri="{FF2B5EF4-FFF2-40B4-BE49-F238E27FC236}">
                <a16:creationId xmlns:a16="http://schemas.microsoft.com/office/drawing/2014/main" id="{EF44B0E8-9C87-6C41-96F5-6419B500057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DD08979-815A-D443-B424-FB031F975D72}"/>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6422036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2BE35-F0B5-DA4A-BE9E-AACFF26FF18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E62C38B-5384-914E-829A-352266F70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79E434B-6E01-8148-AB00-051DDD402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3E8B8D-7A8A-794B-83A8-6920142BBBD1}"/>
              </a:ext>
            </a:extLst>
          </p:cNvPr>
          <p:cNvSpPr>
            <a:spLocks noGrp="1"/>
          </p:cNvSpPr>
          <p:nvPr>
            <p:ph type="dt" sz="half" idx="10"/>
          </p:nvPr>
        </p:nvSpPr>
        <p:spPr/>
        <p:txBody>
          <a:bodyPr/>
          <a:lstStyle/>
          <a:p>
            <a:fld id="{BD986248-06F7-A441-A47A-264EBD310E11}" type="datetimeFigureOut">
              <a:rPr lang="es-CO" smtClean="0"/>
              <a:t>3/04/2024</a:t>
            </a:fld>
            <a:endParaRPr lang="es-CO"/>
          </a:p>
        </p:txBody>
      </p:sp>
      <p:sp>
        <p:nvSpPr>
          <p:cNvPr id="6" name="Marcador de pie de página 5">
            <a:extLst>
              <a:ext uri="{FF2B5EF4-FFF2-40B4-BE49-F238E27FC236}">
                <a16:creationId xmlns:a16="http://schemas.microsoft.com/office/drawing/2014/main" id="{582F34C9-1A26-0B41-8AE3-21E599CC561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82100B2-B969-0340-BEE2-F5FE05353DFA}"/>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3452728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DFDE3-8BDA-6F45-A442-3C2913AE52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08B3433-597C-7E43-A088-A50E44343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20DB791-C948-D149-A74A-0C0DFCA0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145138C-C370-6E42-902A-0DD2F4F614AE}"/>
              </a:ext>
            </a:extLst>
          </p:cNvPr>
          <p:cNvSpPr>
            <a:spLocks noGrp="1"/>
          </p:cNvSpPr>
          <p:nvPr>
            <p:ph type="dt" sz="half" idx="10"/>
          </p:nvPr>
        </p:nvSpPr>
        <p:spPr/>
        <p:txBody>
          <a:bodyPr/>
          <a:lstStyle/>
          <a:p>
            <a:fld id="{BD986248-06F7-A441-A47A-264EBD310E11}" type="datetimeFigureOut">
              <a:rPr lang="es-CO" smtClean="0"/>
              <a:t>3/04/2024</a:t>
            </a:fld>
            <a:endParaRPr lang="es-CO"/>
          </a:p>
        </p:txBody>
      </p:sp>
      <p:sp>
        <p:nvSpPr>
          <p:cNvPr id="6" name="Marcador de pie de página 5">
            <a:extLst>
              <a:ext uri="{FF2B5EF4-FFF2-40B4-BE49-F238E27FC236}">
                <a16:creationId xmlns:a16="http://schemas.microsoft.com/office/drawing/2014/main" id="{9A61561C-CA9F-0943-8A3E-60233368C6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7B72CA4-FB9F-FB4B-8159-119C3846C3C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109555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07BF5-7EFA-9943-8CEE-7006AC893CB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EFF53FB-B16B-7444-99CF-B7533C11E26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9133D3-834D-0942-99DE-29F15E8DC436}"/>
              </a:ext>
            </a:extLst>
          </p:cNvPr>
          <p:cNvSpPr>
            <a:spLocks noGrp="1"/>
          </p:cNvSpPr>
          <p:nvPr>
            <p:ph type="dt" sz="half" idx="10"/>
          </p:nvPr>
        </p:nvSpPr>
        <p:spPr/>
        <p:txBody>
          <a:bodyPr/>
          <a:lstStyle/>
          <a:p>
            <a:fld id="{BD986248-06F7-A441-A47A-264EBD310E11}" type="datetimeFigureOut">
              <a:rPr lang="es-CO" smtClean="0"/>
              <a:t>3/04/2024</a:t>
            </a:fld>
            <a:endParaRPr lang="es-CO"/>
          </a:p>
        </p:txBody>
      </p:sp>
      <p:sp>
        <p:nvSpPr>
          <p:cNvPr id="5" name="Marcador de pie de página 4">
            <a:extLst>
              <a:ext uri="{FF2B5EF4-FFF2-40B4-BE49-F238E27FC236}">
                <a16:creationId xmlns:a16="http://schemas.microsoft.com/office/drawing/2014/main" id="{5A5A02E1-CB07-7943-ACA2-6FF8387D32D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12BC7A9-2B5F-1841-91C8-9460E3E551A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5547038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C11DF48-6A7C-3349-8650-2AA87E5D5E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D61C96-3D9F-F745-A812-5EC81CEB48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3F61D3C-242D-F544-9883-3EEF515CE808}"/>
              </a:ext>
            </a:extLst>
          </p:cNvPr>
          <p:cNvSpPr>
            <a:spLocks noGrp="1"/>
          </p:cNvSpPr>
          <p:nvPr>
            <p:ph type="dt" sz="half" idx="10"/>
          </p:nvPr>
        </p:nvSpPr>
        <p:spPr/>
        <p:txBody>
          <a:bodyPr/>
          <a:lstStyle/>
          <a:p>
            <a:fld id="{BD986248-06F7-A441-A47A-264EBD310E11}" type="datetimeFigureOut">
              <a:rPr lang="es-CO" smtClean="0"/>
              <a:t>3/04/2024</a:t>
            </a:fld>
            <a:endParaRPr lang="es-CO"/>
          </a:p>
        </p:txBody>
      </p:sp>
      <p:sp>
        <p:nvSpPr>
          <p:cNvPr id="5" name="Marcador de pie de página 4">
            <a:extLst>
              <a:ext uri="{FF2B5EF4-FFF2-40B4-BE49-F238E27FC236}">
                <a16:creationId xmlns:a16="http://schemas.microsoft.com/office/drawing/2014/main" id="{CCAB2518-6961-A143-A5EE-C5606EBA486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86FEAD3-1533-7A45-8011-C0C84A1DCD46}"/>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258491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Encabezado de sección">
    <p:spTree>
      <p:nvGrpSpPr>
        <p:cNvPr id="1" name=""/>
        <p:cNvGrpSpPr/>
        <p:nvPr/>
      </p:nvGrpSpPr>
      <p:grpSpPr>
        <a:xfrm>
          <a:off x="0" y="0"/>
          <a:ext cx="0" cy="0"/>
          <a:chOff x="0" y="0"/>
          <a:chExt cx="0" cy="0"/>
        </a:xfrm>
      </p:grpSpPr>
      <p:pic>
        <p:nvPicPr>
          <p:cNvPr id="6" name="Imagen 5" descr="Patrón de fondo&#10;&#10;Descripción generada automáticamente">
            <a:extLst>
              <a:ext uri="{FF2B5EF4-FFF2-40B4-BE49-F238E27FC236}">
                <a16:creationId xmlns:a16="http://schemas.microsoft.com/office/drawing/2014/main" id="{EDE1298D-A4F7-F1E4-F1B3-3D2F5117E04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4" name="Imagen 3">
            <a:extLst>
              <a:ext uri="{FF2B5EF4-FFF2-40B4-BE49-F238E27FC236}">
                <a16:creationId xmlns:a16="http://schemas.microsoft.com/office/drawing/2014/main" id="{69B39820-C822-5D71-439D-76D8E95C16E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054859" y="303050"/>
            <a:ext cx="855785" cy="833982"/>
          </a:xfrm>
          <a:prstGeom prst="rect">
            <a:avLst/>
          </a:prstGeom>
        </p:spPr>
      </p:pic>
    </p:spTree>
    <p:extLst>
      <p:ext uri="{BB962C8B-B14F-4D97-AF65-F5344CB8AC3E}">
        <p14:creationId xmlns:p14="http://schemas.microsoft.com/office/powerpoint/2010/main" val="19119102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E09D5-8681-04F4-0AD1-7206C3FF51F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EB62C8D-42BE-8DF8-DDA7-6DDCB2389C42}"/>
              </a:ext>
            </a:extLst>
          </p:cNvPr>
          <p:cNvSpPr>
            <a:spLocks noGrp="1"/>
          </p:cNvSpPr>
          <p:nvPr>
            <p:ph type="dt" sz="half" idx="10"/>
          </p:nvPr>
        </p:nvSpPr>
        <p:spPr/>
        <p:txBody>
          <a:bodyPr/>
          <a:lstStyle/>
          <a:p>
            <a:fld id="{BD986248-06F7-A441-A47A-264EBD310E11}" type="datetimeFigureOut">
              <a:rPr lang="es-CO" smtClean="0"/>
              <a:t>3/04/2024</a:t>
            </a:fld>
            <a:endParaRPr lang="es-CO"/>
          </a:p>
        </p:txBody>
      </p:sp>
      <p:sp>
        <p:nvSpPr>
          <p:cNvPr id="4" name="Marcador de pie de página 3">
            <a:extLst>
              <a:ext uri="{FF2B5EF4-FFF2-40B4-BE49-F238E27FC236}">
                <a16:creationId xmlns:a16="http://schemas.microsoft.com/office/drawing/2014/main" id="{19F9D5C3-AD35-C818-D069-AB2D8EBBEEF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106A169-E84D-2DE1-E7CC-7058F9C00ADE}"/>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501987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B3E04-413C-394A-94BD-6FD1D56E17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2E8DEAC-948A-0F4A-9098-1EA5A30BE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F0E9B39-9659-7747-851C-17A0C73C8B12}"/>
              </a:ext>
            </a:extLst>
          </p:cNvPr>
          <p:cNvSpPr>
            <a:spLocks noGrp="1"/>
          </p:cNvSpPr>
          <p:nvPr>
            <p:ph type="dt" sz="half" idx="10"/>
          </p:nvPr>
        </p:nvSpPr>
        <p:spPr/>
        <p:txBody>
          <a:bodyPr/>
          <a:lstStyle/>
          <a:p>
            <a:fld id="{BD986248-06F7-A441-A47A-264EBD310E11}" type="datetimeFigureOut">
              <a:rPr lang="es-CO" smtClean="0"/>
              <a:t>3/04/2024</a:t>
            </a:fld>
            <a:endParaRPr lang="es-CO"/>
          </a:p>
        </p:txBody>
      </p:sp>
      <p:sp>
        <p:nvSpPr>
          <p:cNvPr id="5" name="Marcador de pie de página 4">
            <a:extLst>
              <a:ext uri="{FF2B5EF4-FFF2-40B4-BE49-F238E27FC236}">
                <a16:creationId xmlns:a16="http://schemas.microsoft.com/office/drawing/2014/main" id="{5990AE33-28EE-274E-8E15-02A1474831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EA1D99B-0619-1847-8509-03589920E86F}"/>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13037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119BB-39AA-4B48-BB60-3EE344FF24B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8E8365F-8201-9D4B-85A4-E53E8819A86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674364B-4945-0A4D-A279-35519E3F46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2868BFB1-0C38-A141-AB7B-22CD10FF3F3D}"/>
              </a:ext>
            </a:extLst>
          </p:cNvPr>
          <p:cNvSpPr>
            <a:spLocks noGrp="1"/>
          </p:cNvSpPr>
          <p:nvPr>
            <p:ph type="dt" sz="half" idx="10"/>
          </p:nvPr>
        </p:nvSpPr>
        <p:spPr/>
        <p:txBody>
          <a:bodyPr/>
          <a:lstStyle/>
          <a:p>
            <a:fld id="{BD986248-06F7-A441-A47A-264EBD310E11}" type="datetimeFigureOut">
              <a:rPr lang="es-CO" smtClean="0"/>
              <a:t>3/04/2024</a:t>
            </a:fld>
            <a:endParaRPr lang="es-CO"/>
          </a:p>
        </p:txBody>
      </p:sp>
      <p:sp>
        <p:nvSpPr>
          <p:cNvPr id="6" name="Marcador de pie de página 5">
            <a:extLst>
              <a:ext uri="{FF2B5EF4-FFF2-40B4-BE49-F238E27FC236}">
                <a16:creationId xmlns:a16="http://schemas.microsoft.com/office/drawing/2014/main" id="{9FF6516E-C104-3E4A-BC0F-DC137BD98C4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2C08597-16B2-3B42-B59A-8815DD747357}"/>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425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4272C-3F8B-AF4A-82BE-E5BE9107D7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4B8DA00-E62A-A54E-BC50-AEBAAF251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6E9F7D8-1A62-544F-A4E2-23A591854BA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1895FC1-5F27-B640-81B9-33366BECB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00D0329-F1AE-FE44-A7B4-B16B429A0C9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A80CE19-B065-6E4F-A207-999BBF94CA15}"/>
              </a:ext>
            </a:extLst>
          </p:cNvPr>
          <p:cNvSpPr>
            <a:spLocks noGrp="1"/>
          </p:cNvSpPr>
          <p:nvPr>
            <p:ph type="dt" sz="half" idx="10"/>
          </p:nvPr>
        </p:nvSpPr>
        <p:spPr/>
        <p:txBody>
          <a:bodyPr/>
          <a:lstStyle/>
          <a:p>
            <a:fld id="{BD986248-06F7-A441-A47A-264EBD310E11}" type="datetimeFigureOut">
              <a:rPr lang="es-CO" smtClean="0"/>
              <a:t>3/04/2024</a:t>
            </a:fld>
            <a:endParaRPr lang="es-CO"/>
          </a:p>
        </p:txBody>
      </p:sp>
      <p:sp>
        <p:nvSpPr>
          <p:cNvPr id="8" name="Marcador de pie de página 7">
            <a:extLst>
              <a:ext uri="{FF2B5EF4-FFF2-40B4-BE49-F238E27FC236}">
                <a16:creationId xmlns:a16="http://schemas.microsoft.com/office/drawing/2014/main" id="{299C46BF-4920-E443-B109-668969C5EB8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9C417FDA-D0D0-AD4C-9F49-6FFEC4BC64C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695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92FB5-1F0C-DE4B-8A05-DE0792814E4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AF7F14C-AA7D-3049-A400-4AC6EED53745}"/>
              </a:ext>
            </a:extLst>
          </p:cNvPr>
          <p:cNvSpPr>
            <a:spLocks noGrp="1"/>
          </p:cNvSpPr>
          <p:nvPr>
            <p:ph type="dt" sz="half" idx="10"/>
          </p:nvPr>
        </p:nvSpPr>
        <p:spPr/>
        <p:txBody>
          <a:bodyPr/>
          <a:lstStyle/>
          <a:p>
            <a:fld id="{BD986248-06F7-A441-A47A-264EBD310E11}" type="datetimeFigureOut">
              <a:rPr lang="es-CO" smtClean="0"/>
              <a:t>3/04/2024</a:t>
            </a:fld>
            <a:endParaRPr lang="es-CO"/>
          </a:p>
        </p:txBody>
      </p:sp>
      <p:sp>
        <p:nvSpPr>
          <p:cNvPr id="4" name="Marcador de pie de página 3">
            <a:extLst>
              <a:ext uri="{FF2B5EF4-FFF2-40B4-BE49-F238E27FC236}">
                <a16:creationId xmlns:a16="http://schemas.microsoft.com/office/drawing/2014/main" id="{E746EF7E-3912-BF43-BEB6-49819D4EEF2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D767C9-209C-E54C-90E7-5176E4464B89}"/>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82285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E92712-14E7-954C-8C23-33CD3DBD715B}"/>
              </a:ext>
            </a:extLst>
          </p:cNvPr>
          <p:cNvSpPr>
            <a:spLocks noGrp="1"/>
          </p:cNvSpPr>
          <p:nvPr>
            <p:ph type="dt" sz="half" idx="10"/>
          </p:nvPr>
        </p:nvSpPr>
        <p:spPr/>
        <p:txBody>
          <a:bodyPr/>
          <a:lstStyle/>
          <a:p>
            <a:fld id="{BD986248-06F7-A441-A47A-264EBD310E11}" type="datetimeFigureOut">
              <a:rPr lang="es-CO" smtClean="0"/>
              <a:t>3/04/2024</a:t>
            </a:fld>
            <a:endParaRPr lang="es-CO"/>
          </a:p>
        </p:txBody>
      </p:sp>
      <p:sp>
        <p:nvSpPr>
          <p:cNvPr id="3" name="Marcador de pie de página 2">
            <a:extLst>
              <a:ext uri="{FF2B5EF4-FFF2-40B4-BE49-F238E27FC236}">
                <a16:creationId xmlns:a16="http://schemas.microsoft.com/office/drawing/2014/main" id="{FD7BCE5F-F417-1247-9F26-F4B71346851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0B4FC7D-A6BA-0840-87AD-C71B1896B98D}"/>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541620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2BE35-F0B5-DA4A-BE9E-AACFF26FF18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E62C38B-5384-914E-829A-352266F70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79E434B-6E01-8148-AB00-051DDD402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3E8B8D-7A8A-794B-83A8-6920142BBBD1}"/>
              </a:ext>
            </a:extLst>
          </p:cNvPr>
          <p:cNvSpPr>
            <a:spLocks noGrp="1"/>
          </p:cNvSpPr>
          <p:nvPr>
            <p:ph type="dt" sz="half" idx="10"/>
          </p:nvPr>
        </p:nvSpPr>
        <p:spPr/>
        <p:txBody>
          <a:bodyPr/>
          <a:lstStyle/>
          <a:p>
            <a:fld id="{BD986248-06F7-A441-A47A-264EBD310E11}" type="datetimeFigureOut">
              <a:rPr lang="es-CO" smtClean="0"/>
              <a:t>3/04/2024</a:t>
            </a:fld>
            <a:endParaRPr lang="es-CO"/>
          </a:p>
        </p:txBody>
      </p:sp>
      <p:sp>
        <p:nvSpPr>
          <p:cNvPr id="6" name="Marcador de pie de página 5">
            <a:extLst>
              <a:ext uri="{FF2B5EF4-FFF2-40B4-BE49-F238E27FC236}">
                <a16:creationId xmlns:a16="http://schemas.microsoft.com/office/drawing/2014/main" id="{582F34C9-1A26-0B41-8AE3-21E599CC561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82100B2-B969-0340-BEE2-F5FE05353DFA}"/>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6971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DFDE3-8BDA-6F45-A442-3C2913AE52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08B3433-597C-7E43-A088-A50E44343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20DB791-C948-D149-A74A-0C0DFCA0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145138C-C370-6E42-902A-0DD2F4F614AE}"/>
              </a:ext>
            </a:extLst>
          </p:cNvPr>
          <p:cNvSpPr>
            <a:spLocks noGrp="1"/>
          </p:cNvSpPr>
          <p:nvPr>
            <p:ph type="dt" sz="half" idx="10"/>
          </p:nvPr>
        </p:nvSpPr>
        <p:spPr/>
        <p:txBody>
          <a:bodyPr/>
          <a:lstStyle/>
          <a:p>
            <a:fld id="{BD986248-06F7-A441-A47A-264EBD310E11}" type="datetimeFigureOut">
              <a:rPr lang="es-CO" smtClean="0"/>
              <a:t>3/04/2024</a:t>
            </a:fld>
            <a:endParaRPr lang="es-CO"/>
          </a:p>
        </p:txBody>
      </p:sp>
      <p:sp>
        <p:nvSpPr>
          <p:cNvPr id="6" name="Marcador de pie de página 5">
            <a:extLst>
              <a:ext uri="{FF2B5EF4-FFF2-40B4-BE49-F238E27FC236}">
                <a16:creationId xmlns:a16="http://schemas.microsoft.com/office/drawing/2014/main" id="{9A61561C-CA9F-0943-8A3E-60233368C6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7B72CA4-FB9F-FB4B-8159-119C3846C3C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06950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EFFBE1-33C9-1D48-A916-7535B68EC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778E02A-26CF-6C46-A280-67C4AA055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CE7CDF9-2DDE-C04D-A9B9-78F138A1C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6248-06F7-A441-A47A-264EBD310E11}" type="datetimeFigureOut">
              <a:rPr lang="es-CO" smtClean="0"/>
              <a:t>3/04/2024</a:t>
            </a:fld>
            <a:endParaRPr lang="es-CO"/>
          </a:p>
        </p:txBody>
      </p:sp>
      <p:sp>
        <p:nvSpPr>
          <p:cNvPr id="5" name="Marcador de pie de página 4">
            <a:extLst>
              <a:ext uri="{FF2B5EF4-FFF2-40B4-BE49-F238E27FC236}">
                <a16:creationId xmlns:a16="http://schemas.microsoft.com/office/drawing/2014/main" id="{767570B4-267C-034E-B58B-04C03C9E5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041693D-7DB1-1144-97E3-85753EC9A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15DF6-230E-2E43-B847-68755106EC6D}" type="slidenum">
              <a:rPr lang="es-CO" smtClean="0"/>
              <a:t>‹Nº›</a:t>
            </a:fld>
            <a:endParaRPr lang="es-CO"/>
          </a:p>
        </p:txBody>
      </p:sp>
    </p:spTree>
    <p:extLst>
      <p:ext uri="{BB962C8B-B14F-4D97-AF65-F5344CB8AC3E}">
        <p14:creationId xmlns:p14="http://schemas.microsoft.com/office/powerpoint/2010/main" val="306260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EFFBE1-33C9-1D48-A916-7535B68EC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778E02A-26CF-6C46-A280-67C4AA055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CE7CDF9-2DDE-C04D-A9B9-78F138A1C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6248-06F7-A441-A47A-264EBD310E11}" type="datetimeFigureOut">
              <a:rPr lang="es-CO" smtClean="0"/>
              <a:t>3/04/2024</a:t>
            </a:fld>
            <a:endParaRPr lang="es-CO"/>
          </a:p>
        </p:txBody>
      </p:sp>
      <p:sp>
        <p:nvSpPr>
          <p:cNvPr id="5" name="Marcador de pie de página 4">
            <a:extLst>
              <a:ext uri="{FF2B5EF4-FFF2-40B4-BE49-F238E27FC236}">
                <a16:creationId xmlns:a16="http://schemas.microsoft.com/office/drawing/2014/main" id="{767570B4-267C-034E-B58B-04C03C9E5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041693D-7DB1-1144-97E3-85753EC9A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15DF6-230E-2E43-B847-68755106EC6D}" type="slidenum">
              <a:rPr lang="es-CO" smtClean="0"/>
              <a:t>‹Nº›</a:t>
            </a:fld>
            <a:endParaRPr lang="es-CO"/>
          </a:p>
        </p:txBody>
      </p:sp>
    </p:spTree>
    <p:extLst>
      <p:ext uri="{BB962C8B-B14F-4D97-AF65-F5344CB8AC3E}">
        <p14:creationId xmlns:p14="http://schemas.microsoft.com/office/powerpoint/2010/main" val="2227727169"/>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8" r:id="rId11"/>
    <p:sldLayoutId id="2147483689" r:id="rId12"/>
    <p:sldLayoutId id="214748369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jp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15D167A-EE62-EA02-E6F4-53710691F485}"/>
              </a:ext>
            </a:extLst>
          </p:cNvPr>
          <p:cNvSpPr txBox="1"/>
          <p:nvPr/>
        </p:nvSpPr>
        <p:spPr>
          <a:xfrm>
            <a:off x="995422" y="2551837"/>
            <a:ext cx="6453678" cy="1754326"/>
          </a:xfrm>
          <a:prstGeom prst="rect">
            <a:avLst/>
          </a:prstGeom>
          <a:noFill/>
        </p:spPr>
        <p:txBody>
          <a:bodyPr wrap="square" lIns="91440" tIns="45720" rIns="91440" bIns="45720" rtlCol="0" anchor="t">
            <a:spAutoFit/>
          </a:bodyPr>
          <a:lstStyle/>
          <a:p>
            <a:pPr algn="ctr">
              <a:defRPr/>
            </a:pPr>
            <a:r>
              <a:rPr lang="es-ES" sz="5400" b="1" dirty="0">
                <a:solidFill>
                  <a:prstClr val="black">
                    <a:lumMod val="75000"/>
                    <a:lumOff val="25000"/>
                  </a:prstClr>
                </a:solidFill>
                <a:latin typeface="Work Sans Bold Roman"/>
              </a:rPr>
              <a:t>L.D.M </a:t>
            </a:r>
            <a:endParaRPr lang="es-ES">
              <a:solidFill>
                <a:prstClr val="black">
                  <a:lumMod val="75000"/>
                  <a:lumOff val="25000"/>
                </a:prstClr>
              </a:solidFill>
              <a:ea typeface="Calibri" panose="020F0502020204030204"/>
              <a:cs typeface="Calibri" panose="020F0502020204030204"/>
            </a:endParaRPr>
          </a:p>
          <a:p>
            <a:pPr algn="ctr">
              <a:defRPr/>
            </a:pPr>
            <a:r>
              <a:rPr lang="es-ES" sz="5400" b="1">
                <a:solidFill>
                  <a:prstClr val="black">
                    <a:lumMod val="75000"/>
                    <a:lumOff val="25000"/>
                  </a:prstClr>
                </a:solidFill>
                <a:latin typeface="Work Sans Bold Roman"/>
              </a:rPr>
              <a:t>ACADEMY</a:t>
            </a:r>
            <a:endParaRPr lang="es-ES">
              <a:solidFill>
                <a:prstClr val="black">
                  <a:lumMod val="75000"/>
                  <a:lumOff val="25000"/>
                </a:prstClr>
              </a:solidFill>
              <a:ea typeface="Calibri" panose="020F0502020204030204"/>
              <a:cs typeface="Calibri" panose="020F0502020204030204"/>
            </a:endParaRPr>
          </a:p>
        </p:txBody>
      </p:sp>
    </p:spTree>
    <p:extLst>
      <p:ext uri="{BB962C8B-B14F-4D97-AF65-F5344CB8AC3E}">
        <p14:creationId xmlns:p14="http://schemas.microsoft.com/office/powerpoint/2010/main" val="3409726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1149976-59ED-86DE-CAFB-F26E38C394F4}"/>
              </a:ext>
            </a:extLst>
          </p:cNvPr>
          <p:cNvSpPr/>
          <p:nvPr/>
        </p:nvSpPr>
        <p:spPr>
          <a:xfrm>
            <a:off x="1238270" y="2300654"/>
            <a:ext cx="5344743" cy="646331"/>
          </a:xfrm>
          <a:prstGeom prst="rect">
            <a:avLst/>
          </a:prstGeom>
        </p:spPr>
        <p:txBody>
          <a:bodyPr wrap="square" lIns="91440" tIns="45720" rIns="91440" bIns="45720" anchor="t">
            <a:spAutoFit/>
          </a:bodyPr>
          <a:lstStyle/>
          <a:p>
            <a:pPr>
              <a:lnSpc>
                <a:spcPct val="90000"/>
              </a:lnSpc>
              <a:spcBef>
                <a:spcPct val="0"/>
              </a:spcBef>
              <a:defRPr sz="4000"/>
            </a:pPr>
            <a:endParaRPr lang="es-ES_tradnl" sz="2000" b="1" dirty="0">
              <a:solidFill>
                <a:schemeClr val="bg1"/>
              </a:solidFill>
              <a:latin typeface="WORK SANS BOLD ROMAN"/>
              <a:ea typeface="+mj-ea"/>
              <a:cs typeface="+mj-cs"/>
            </a:endParaRPr>
          </a:p>
          <a:p>
            <a:pPr>
              <a:lnSpc>
                <a:spcPct val="90000"/>
              </a:lnSpc>
              <a:spcBef>
                <a:spcPct val="0"/>
              </a:spcBef>
              <a:defRPr sz="4000"/>
            </a:pPr>
            <a:endParaRPr lang="es-ES_tradnl" sz="2000" b="1" dirty="0">
              <a:solidFill>
                <a:schemeClr val="bg1"/>
              </a:solidFill>
              <a:latin typeface="WORK SANS BOLD ROMAN"/>
              <a:ea typeface="+mj-ea"/>
              <a:cs typeface="+mj-cs"/>
            </a:endParaRPr>
          </a:p>
        </p:txBody>
      </p:sp>
      <p:sp>
        <p:nvSpPr>
          <p:cNvPr id="5" name="CuadroTexto 4">
            <a:extLst>
              <a:ext uri="{FF2B5EF4-FFF2-40B4-BE49-F238E27FC236}">
                <a16:creationId xmlns:a16="http://schemas.microsoft.com/office/drawing/2014/main" id="{35BFFB67-C3D4-337D-C327-AB25D270EADA}"/>
              </a:ext>
            </a:extLst>
          </p:cNvPr>
          <p:cNvSpPr txBox="1"/>
          <p:nvPr/>
        </p:nvSpPr>
        <p:spPr>
          <a:xfrm>
            <a:off x="2200873" y="2810841"/>
            <a:ext cx="7100149" cy="1015663"/>
          </a:xfrm>
          <a:prstGeom prst="rect">
            <a:avLst/>
          </a:prstGeom>
          <a:noFill/>
        </p:spPr>
        <p:txBody>
          <a:bodyPr wrap="none" lIns="91440" tIns="45720" rIns="91440" bIns="45720" rtlCol="0" anchor="t">
            <a:spAutoFit/>
          </a:bodyPr>
          <a:lstStyle/>
          <a:p>
            <a:pPr algn="ctr">
              <a:defRPr/>
            </a:pPr>
            <a:r>
              <a:rPr lang="es-CO" sz="6000" b="1" dirty="0">
                <a:solidFill>
                  <a:schemeClr val="bg1"/>
                </a:solidFill>
                <a:latin typeface="WORK SANS BOLD ROMAN"/>
              </a:rPr>
              <a:t>MAPAS DE PROCESOS</a:t>
            </a:r>
            <a:endParaRPr lang="es-CO" sz="6000" b="1" u="none" strike="noStrike" kern="1200" cap="none" spc="0" normalizeH="0" baseline="0" noProof="0" dirty="0">
              <a:ln>
                <a:noFill/>
              </a:ln>
              <a:solidFill>
                <a:schemeClr val="bg1"/>
              </a:solidFill>
              <a:effectLst/>
              <a:uLnTx/>
              <a:uFillTx/>
              <a:latin typeface="WORK SANS BOLD ROMAN" pitchFamily="2" charset="77"/>
            </a:endParaRPr>
          </a:p>
        </p:txBody>
      </p:sp>
    </p:spTree>
    <p:extLst>
      <p:ext uri="{BB962C8B-B14F-4D97-AF65-F5344CB8AC3E}">
        <p14:creationId xmlns:p14="http://schemas.microsoft.com/office/powerpoint/2010/main" val="2562842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416690"/>
            <a:ext cx="9815809" cy="527874"/>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s-CO" sz="3600" b="1" dirty="0">
                <a:solidFill>
                  <a:prstClr val="white"/>
                </a:solidFill>
                <a:latin typeface="WORK SANS BOLD ROMAN"/>
              </a:rPr>
              <a:t>Mapa de asistencia</a:t>
            </a: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pic>
        <p:nvPicPr>
          <p:cNvPr id="6" name="Imagen 5">
            <a:extLst>
              <a:ext uri="{FF2B5EF4-FFF2-40B4-BE49-F238E27FC236}">
                <a16:creationId xmlns:a16="http://schemas.microsoft.com/office/drawing/2014/main" id="{AC9AF282-F2DC-E0D3-B771-2806ACDEDE88}"/>
              </a:ext>
            </a:extLst>
          </p:cNvPr>
          <p:cNvPicPr>
            <a:picLocks noChangeAspect="1"/>
          </p:cNvPicPr>
          <p:nvPr/>
        </p:nvPicPr>
        <p:blipFill>
          <a:blip r:embed="rId3"/>
          <a:stretch>
            <a:fillRect/>
          </a:stretch>
        </p:blipFill>
        <p:spPr>
          <a:xfrm>
            <a:off x="1729673" y="1273873"/>
            <a:ext cx="7129207" cy="5369903"/>
          </a:xfrm>
          <a:prstGeom prst="rect">
            <a:avLst/>
          </a:prstGeom>
        </p:spPr>
      </p:pic>
    </p:spTree>
    <p:extLst>
      <p:ext uri="{BB962C8B-B14F-4D97-AF65-F5344CB8AC3E}">
        <p14:creationId xmlns:p14="http://schemas.microsoft.com/office/powerpoint/2010/main" val="2182060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416690"/>
            <a:ext cx="9815809" cy="527874"/>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s-CO" sz="3600" b="1" dirty="0">
                <a:solidFill>
                  <a:prstClr val="white"/>
                </a:solidFill>
                <a:latin typeface="WORK SANS BOLD ROMAN"/>
              </a:rPr>
              <a:t>Mapa de solicitud de parqueadero</a:t>
            </a: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pic>
        <p:nvPicPr>
          <p:cNvPr id="4" name="Imagen 3">
            <a:extLst>
              <a:ext uri="{FF2B5EF4-FFF2-40B4-BE49-F238E27FC236}">
                <a16:creationId xmlns:a16="http://schemas.microsoft.com/office/drawing/2014/main" id="{B108FA5A-B2E7-03DA-DF99-6B02A28559D6}"/>
              </a:ext>
            </a:extLst>
          </p:cNvPr>
          <p:cNvPicPr>
            <a:picLocks noChangeAspect="1"/>
          </p:cNvPicPr>
          <p:nvPr/>
        </p:nvPicPr>
        <p:blipFill>
          <a:blip r:embed="rId3"/>
          <a:stretch>
            <a:fillRect/>
          </a:stretch>
        </p:blipFill>
        <p:spPr>
          <a:xfrm>
            <a:off x="1366125" y="1353853"/>
            <a:ext cx="8808937" cy="5087457"/>
          </a:xfrm>
          <a:prstGeom prst="rect">
            <a:avLst/>
          </a:prstGeom>
        </p:spPr>
      </p:pic>
    </p:spTree>
    <p:extLst>
      <p:ext uri="{BB962C8B-B14F-4D97-AF65-F5344CB8AC3E}">
        <p14:creationId xmlns:p14="http://schemas.microsoft.com/office/powerpoint/2010/main" val="4024613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416690"/>
            <a:ext cx="9815809" cy="527874"/>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s-CO" sz="3600" b="1" dirty="0">
                <a:solidFill>
                  <a:prstClr val="white"/>
                </a:solidFill>
                <a:latin typeface="WORK SANS BOLD ROMAN"/>
              </a:rPr>
              <a:t>Mapa de solicitud de material institucional</a:t>
            </a: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pic>
        <p:nvPicPr>
          <p:cNvPr id="6" name="Imagen 5">
            <a:extLst>
              <a:ext uri="{FF2B5EF4-FFF2-40B4-BE49-F238E27FC236}">
                <a16:creationId xmlns:a16="http://schemas.microsoft.com/office/drawing/2014/main" id="{F7F57B82-9760-D26B-3F54-344FCAB1A5EC}"/>
              </a:ext>
            </a:extLst>
          </p:cNvPr>
          <p:cNvPicPr>
            <a:picLocks noChangeAspect="1"/>
          </p:cNvPicPr>
          <p:nvPr/>
        </p:nvPicPr>
        <p:blipFill>
          <a:blip r:embed="rId3"/>
          <a:stretch>
            <a:fillRect/>
          </a:stretch>
        </p:blipFill>
        <p:spPr>
          <a:xfrm>
            <a:off x="2330574" y="1680236"/>
            <a:ext cx="7038109" cy="4761074"/>
          </a:xfrm>
          <a:prstGeom prst="rect">
            <a:avLst/>
          </a:prstGeom>
        </p:spPr>
      </p:pic>
    </p:spTree>
    <p:extLst>
      <p:ext uri="{BB962C8B-B14F-4D97-AF65-F5344CB8AC3E}">
        <p14:creationId xmlns:p14="http://schemas.microsoft.com/office/powerpoint/2010/main" val="676642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416690"/>
            <a:ext cx="9815809" cy="527874"/>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s-CO" sz="3600" b="1" dirty="0">
                <a:solidFill>
                  <a:prstClr val="white"/>
                </a:solidFill>
                <a:latin typeface="WORK SANS BOLD ROMAN"/>
              </a:rPr>
              <a:t>Mapa de novedades</a:t>
            </a:r>
            <a:endParaRPr lang="es-CO" sz="3600" b="1" u="none" strike="noStrike" kern="1200" cap="none" spc="0" normalizeH="0" baseline="0" noProof="0" dirty="0">
              <a:ln>
                <a:noFill/>
              </a:ln>
              <a:solidFill>
                <a:prstClr val="white"/>
              </a:solidFill>
              <a:effectLst/>
              <a:uLnTx/>
              <a:uFillTx/>
              <a:latin typeface="WORK SANS BOLD ROMAN" pitchFamily="2" charset="77"/>
            </a:endParaRPr>
          </a:p>
        </p:txBody>
      </p:sp>
      <p:pic>
        <p:nvPicPr>
          <p:cNvPr id="4" name="Imagen 3">
            <a:extLst>
              <a:ext uri="{FF2B5EF4-FFF2-40B4-BE49-F238E27FC236}">
                <a16:creationId xmlns:a16="http://schemas.microsoft.com/office/drawing/2014/main" id="{B5112E5F-8D04-14BE-7DB1-9E04BFF3E391}"/>
              </a:ext>
            </a:extLst>
          </p:cNvPr>
          <p:cNvPicPr>
            <a:picLocks noChangeAspect="1"/>
          </p:cNvPicPr>
          <p:nvPr/>
        </p:nvPicPr>
        <p:blipFill>
          <a:blip r:embed="rId3"/>
          <a:stretch>
            <a:fillRect/>
          </a:stretch>
        </p:blipFill>
        <p:spPr>
          <a:xfrm>
            <a:off x="2072144" y="1233055"/>
            <a:ext cx="7542911" cy="5604163"/>
          </a:xfrm>
          <a:prstGeom prst="rect">
            <a:avLst/>
          </a:prstGeom>
        </p:spPr>
      </p:pic>
    </p:spTree>
    <p:extLst>
      <p:ext uri="{BB962C8B-B14F-4D97-AF65-F5344CB8AC3E}">
        <p14:creationId xmlns:p14="http://schemas.microsoft.com/office/powerpoint/2010/main" val="981527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416690"/>
            <a:ext cx="9815809" cy="527874"/>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s-CO" sz="3600" b="1" dirty="0">
                <a:solidFill>
                  <a:prstClr val="white"/>
                </a:solidFill>
                <a:latin typeface="WORK SANS BOLD ROMAN"/>
              </a:rPr>
              <a:t>Mapa general </a:t>
            </a:r>
            <a:endParaRPr lang="es-CO" sz="3600" b="1" u="none" strike="noStrike" kern="1200" cap="none" spc="0" normalizeH="0" baseline="0" noProof="0" dirty="0">
              <a:ln>
                <a:noFill/>
              </a:ln>
              <a:solidFill>
                <a:prstClr val="white"/>
              </a:solidFill>
              <a:effectLst/>
              <a:uLnTx/>
              <a:uFillTx/>
              <a:latin typeface="WORK SANS BOLD ROMAN" pitchFamily="2" charset="77"/>
            </a:endParaRPr>
          </a:p>
        </p:txBody>
      </p:sp>
      <p:pic>
        <p:nvPicPr>
          <p:cNvPr id="4" name="Imagen 3">
            <a:extLst>
              <a:ext uri="{FF2B5EF4-FFF2-40B4-BE49-F238E27FC236}">
                <a16:creationId xmlns:a16="http://schemas.microsoft.com/office/drawing/2014/main" id="{0D252AE8-D316-A519-1772-425ABB56EAC5}"/>
              </a:ext>
            </a:extLst>
          </p:cNvPr>
          <p:cNvPicPr>
            <a:picLocks noChangeAspect="1"/>
          </p:cNvPicPr>
          <p:nvPr/>
        </p:nvPicPr>
        <p:blipFill>
          <a:blip r:embed="rId3"/>
          <a:stretch>
            <a:fillRect/>
          </a:stretch>
        </p:blipFill>
        <p:spPr>
          <a:xfrm>
            <a:off x="2191701" y="1404436"/>
            <a:ext cx="7808597" cy="5210708"/>
          </a:xfrm>
          <a:prstGeom prst="rect">
            <a:avLst/>
          </a:prstGeom>
        </p:spPr>
      </p:pic>
    </p:spTree>
    <p:extLst>
      <p:ext uri="{BB962C8B-B14F-4D97-AF65-F5344CB8AC3E}">
        <p14:creationId xmlns:p14="http://schemas.microsoft.com/office/powerpoint/2010/main" val="2269292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1149976-59ED-86DE-CAFB-F26E38C394F4}"/>
              </a:ext>
            </a:extLst>
          </p:cNvPr>
          <p:cNvSpPr/>
          <p:nvPr/>
        </p:nvSpPr>
        <p:spPr>
          <a:xfrm>
            <a:off x="-357617" y="2142503"/>
            <a:ext cx="5344743" cy="646331"/>
          </a:xfrm>
          <a:prstGeom prst="rect">
            <a:avLst/>
          </a:prstGeom>
        </p:spPr>
        <p:txBody>
          <a:bodyPr wrap="square" lIns="91440" tIns="45720" rIns="91440" bIns="45720" anchor="t">
            <a:spAutoFit/>
          </a:bodyPr>
          <a:lstStyle/>
          <a:p>
            <a:pPr>
              <a:lnSpc>
                <a:spcPct val="90000"/>
              </a:lnSpc>
              <a:spcBef>
                <a:spcPct val="0"/>
              </a:spcBef>
              <a:defRPr sz="4000"/>
            </a:pPr>
            <a:endParaRPr lang="es-ES_tradnl" sz="2000" b="1" dirty="0">
              <a:solidFill>
                <a:schemeClr val="bg1"/>
              </a:solidFill>
              <a:latin typeface="WORK SANS BOLD ROMAN"/>
              <a:ea typeface="+mj-ea"/>
              <a:cs typeface="+mj-cs"/>
            </a:endParaRPr>
          </a:p>
          <a:p>
            <a:pPr>
              <a:lnSpc>
                <a:spcPct val="90000"/>
              </a:lnSpc>
              <a:spcBef>
                <a:spcPct val="0"/>
              </a:spcBef>
              <a:defRPr sz="4000"/>
            </a:pPr>
            <a:endParaRPr lang="es-ES_tradnl" sz="2000" b="1" dirty="0">
              <a:solidFill>
                <a:schemeClr val="bg1"/>
              </a:solidFill>
              <a:latin typeface="WORK SANS BOLD ROMAN"/>
              <a:ea typeface="+mj-ea"/>
              <a:cs typeface="+mj-cs"/>
            </a:endParaRPr>
          </a:p>
        </p:txBody>
      </p:sp>
      <p:sp>
        <p:nvSpPr>
          <p:cNvPr id="5" name="CuadroTexto 4">
            <a:extLst>
              <a:ext uri="{FF2B5EF4-FFF2-40B4-BE49-F238E27FC236}">
                <a16:creationId xmlns:a16="http://schemas.microsoft.com/office/drawing/2014/main" id="{35BFFB67-C3D4-337D-C327-AB25D270EADA}"/>
              </a:ext>
            </a:extLst>
          </p:cNvPr>
          <p:cNvSpPr txBox="1"/>
          <p:nvPr/>
        </p:nvSpPr>
        <p:spPr>
          <a:xfrm>
            <a:off x="882842" y="2537673"/>
            <a:ext cx="6084365" cy="1569660"/>
          </a:xfrm>
          <a:prstGeom prst="rect">
            <a:avLst/>
          </a:prstGeom>
          <a:noFill/>
        </p:spPr>
        <p:txBody>
          <a:bodyPr wrap="square" lIns="91440" tIns="45720" rIns="91440" bIns="45720" rtlCol="0" anchor="t">
            <a:spAutoFit/>
          </a:bodyPr>
          <a:lstStyle/>
          <a:p>
            <a:pPr algn="ctr">
              <a:defRPr/>
            </a:pPr>
            <a:r>
              <a:rPr lang="es-CO" sz="4800" b="1" dirty="0">
                <a:solidFill>
                  <a:schemeClr val="bg1"/>
                </a:solidFill>
                <a:latin typeface="WORK SANS BOLD ROMAN"/>
              </a:rPr>
              <a:t>RECOLECCIÓN DE INFORMACIÓN</a:t>
            </a:r>
            <a:endParaRPr lang="es-CO" sz="6000" b="1" u="none" strike="noStrike" kern="1200" cap="none" spc="0" normalizeH="0" baseline="0" noProof="0" dirty="0">
              <a:ln>
                <a:noFill/>
              </a:ln>
              <a:solidFill>
                <a:schemeClr val="bg1"/>
              </a:solidFill>
              <a:effectLst/>
              <a:uLnTx/>
              <a:uFillTx/>
              <a:latin typeface="WORK SANS BOLD ROMAN" pitchFamily="2" charset="77"/>
            </a:endParaRPr>
          </a:p>
        </p:txBody>
      </p:sp>
    </p:spTree>
    <p:extLst>
      <p:ext uri="{BB962C8B-B14F-4D97-AF65-F5344CB8AC3E}">
        <p14:creationId xmlns:p14="http://schemas.microsoft.com/office/powerpoint/2010/main" val="3973629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C4DA084-9DD8-9A55-9ABF-1D1CF06434B8}"/>
              </a:ext>
            </a:extLst>
          </p:cNvPr>
          <p:cNvSpPr txBox="1"/>
          <p:nvPr/>
        </p:nvSpPr>
        <p:spPr>
          <a:xfrm>
            <a:off x="6768562" y="3536037"/>
            <a:ext cx="446961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ea typeface="Calibri"/>
                <a:cs typeface="Calibri"/>
              </a:rPr>
              <a:t>Encuesta</a:t>
            </a:r>
            <a:r>
              <a:rPr lang="en-US" dirty="0">
                <a:ea typeface="Calibri"/>
                <a:cs typeface="Calibri"/>
              </a:rPr>
              <a:t>:</a:t>
            </a:r>
            <a:endParaRPr lang="en-US" dirty="0"/>
          </a:p>
          <a:p>
            <a:r>
              <a:rPr lang="en-US" dirty="0"/>
              <a:t>https://docs.google.com/forms/d/e/1FAIpQLSfzhfHI-pgdEkBR-TlctGO2aivUf8mesQjnLRIMdYiVZ7aIJA/viewform?usp=sf_link</a:t>
            </a:r>
          </a:p>
        </p:txBody>
      </p:sp>
      <p:pic>
        <p:nvPicPr>
          <p:cNvPr id="3" name="Imagen 2" descr="Interfaz de usuario gráfica, Texto, Aplicación&#10;&#10;Descripción generada automáticamente">
            <a:extLst>
              <a:ext uri="{FF2B5EF4-FFF2-40B4-BE49-F238E27FC236}">
                <a16:creationId xmlns:a16="http://schemas.microsoft.com/office/drawing/2014/main" id="{4457ABDB-8689-DB41-B477-644F0D33AABA}"/>
              </a:ext>
            </a:extLst>
          </p:cNvPr>
          <p:cNvPicPr>
            <a:picLocks noChangeAspect="1"/>
          </p:cNvPicPr>
          <p:nvPr/>
        </p:nvPicPr>
        <p:blipFill>
          <a:blip r:embed="rId3"/>
          <a:stretch>
            <a:fillRect/>
          </a:stretch>
        </p:blipFill>
        <p:spPr>
          <a:xfrm>
            <a:off x="469000" y="1601164"/>
            <a:ext cx="5823545" cy="4909595"/>
          </a:xfrm>
          <a:prstGeom prst="rect">
            <a:avLst/>
          </a:prstGeom>
        </p:spPr>
      </p:pic>
    </p:spTree>
    <p:extLst>
      <p:ext uri="{BB962C8B-B14F-4D97-AF65-F5344CB8AC3E}">
        <p14:creationId xmlns:p14="http://schemas.microsoft.com/office/powerpoint/2010/main" val="2330444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C4DA084-9DD8-9A55-9ABF-1D1CF06434B8}"/>
              </a:ext>
            </a:extLst>
          </p:cNvPr>
          <p:cNvSpPr txBox="1"/>
          <p:nvPr/>
        </p:nvSpPr>
        <p:spPr>
          <a:xfrm>
            <a:off x="428487" y="1532835"/>
            <a:ext cx="647589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ANALISIS DE RECOLECCIÓN DE INFORMACIÓN:</a:t>
            </a:r>
          </a:p>
          <a:p>
            <a:endParaRPr lang="en-US" dirty="0">
              <a:ea typeface="Calibri"/>
              <a:cs typeface="Calibri"/>
            </a:endParaRPr>
          </a:p>
        </p:txBody>
      </p:sp>
      <p:sp>
        <p:nvSpPr>
          <p:cNvPr id="3" name="CuadroTexto 2">
            <a:extLst>
              <a:ext uri="{FF2B5EF4-FFF2-40B4-BE49-F238E27FC236}">
                <a16:creationId xmlns:a16="http://schemas.microsoft.com/office/drawing/2014/main" id="{84E339A9-3B74-A8C2-15A2-36E0F6640D96}"/>
              </a:ext>
            </a:extLst>
          </p:cNvPr>
          <p:cNvSpPr txBox="1"/>
          <p:nvPr/>
        </p:nvSpPr>
        <p:spPr>
          <a:xfrm>
            <a:off x="1246909" y="2507673"/>
            <a:ext cx="9296400" cy="2554545"/>
          </a:xfrm>
          <a:prstGeom prst="rect">
            <a:avLst/>
          </a:prstGeom>
          <a:noFill/>
        </p:spPr>
        <p:txBody>
          <a:bodyPr wrap="square" rtlCol="0">
            <a:spAutoFit/>
          </a:bodyPr>
          <a:lstStyle/>
          <a:p>
            <a:r>
              <a:rPr lang="es-MX" sz="2000" dirty="0"/>
              <a:t>Tras completar un riguroso estudio mediante encuestas en el colegio, logramos identificar con claridad las necesidades esenciales que requerían atención dentro de la institución. A través de una observación meticulosa, pudimos sumergirnos en la dinámica de los diferentes procesos, comprendiendo a fondo sus fortalezas y áreas de oportunidad. Esta exploración detallada nos permitió detectar los puntos críticos que demandaban mejoras, brindándonos así la oportunidad de diseñar estrategias efectivas para optimizar el funcionamiento y fomentar el crecimiento sostenible en el entorno escolar.</a:t>
            </a:r>
            <a:endParaRPr lang="es-CO" sz="2000" dirty="0"/>
          </a:p>
        </p:txBody>
      </p:sp>
    </p:spTree>
    <p:extLst>
      <p:ext uri="{BB962C8B-B14F-4D97-AF65-F5344CB8AC3E}">
        <p14:creationId xmlns:p14="http://schemas.microsoft.com/office/powerpoint/2010/main" val="769854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1149976-59ED-86DE-CAFB-F26E38C394F4}"/>
              </a:ext>
            </a:extLst>
          </p:cNvPr>
          <p:cNvSpPr/>
          <p:nvPr/>
        </p:nvSpPr>
        <p:spPr>
          <a:xfrm>
            <a:off x="-357617" y="2142503"/>
            <a:ext cx="5344743" cy="646331"/>
          </a:xfrm>
          <a:prstGeom prst="rect">
            <a:avLst/>
          </a:prstGeom>
        </p:spPr>
        <p:txBody>
          <a:bodyPr wrap="square" lIns="91440" tIns="45720" rIns="91440" bIns="45720" anchor="t">
            <a:spAutoFit/>
          </a:bodyPr>
          <a:lstStyle/>
          <a:p>
            <a:pPr>
              <a:lnSpc>
                <a:spcPct val="90000"/>
              </a:lnSpc>
              <a:spcBef>
                <a:spcPct val="0"/>
              </a:spcBef>
              <a:defRPr sz="4000"/>
            </a:pPr>
            <a:endParaRPr lang="es-ES_tradnl" sz="2000" b="1" dirty="0">
              <a:solidFill>
                <a:schemeClr val="bg1"/>
              </a:solidFill>
              <a:latin typeface="WORK SANS BOLD ROMAN"/>
              <a:ea typeface="+mj-ea"/>
              <a:cs typeface="+mj-cs"/>
            </a:endParaRPr>
          </a:p>
          <a:p>
            <a:pPr>
              <a:lnSpc>
                <a:spcPct val="90000"/>
              </a:lnSpc>
              <a:spcBef>
                <a:spcPct val="0"/>
              </a:spcBef>
              <a:defRPr sz="4000"/>
            </a:pPr>
            <a:endParaRPr lang="es-ES_tradnl" sz="2000" b="1" dirty="0">
              <a:solidFill>
                <a:schemeClr val="bg1"/>
              </a:solidFill>
              <a:latin typeface="WORK SANS BOLD ROMAN"/>
              <a:ea typeface="+mj-ea"/>
              <a:cs typeface="+mj-cs"/>
            </a:endParaRPr>
          </a:p>
        </p:txBody>
      </p:sp>
      <p:sp>
        <p:nvSpPr>
          <p:cNvPr id="5" name="CuadroTexto 4">
            <a:extLst>
              <a:ext uri="{FF2B5EF4-FFF2-40B4-BE49-F238E27FC236}">
                <a16:creationId xmlns:a16="http://schemas.microsoft.com/office/drawing/2014/main" id="{35BFFB67-C3D4-337D-C327-AB25D270EADA}"/>
              </a:ext>
            </a:extLst>
          </p:cNvPr>
          <p:cNvSpPr txBox="1"/>
          <p:nvPr/>
        </p:nvSpPr>
        <p:spPr>
          <a:xfrm>
            <a:off x="755842" y="2461473"/>
            <a:ext cx="9056165" cy="1569660"/>
          </a:xfrm>
          <a:prstGeom prst="rect">
            <a:avLst/>
          </a:prstGeom>
          <a:noFill/>
        </p:spPr>
        <p:txBody>
          <a:bodyPr wrap="square" lIns="91440" tIns="45720" rIns="91440" bIns="45720" rtlCol="0" anchor="t">
            <a:spAutoFit/>
          </a:bodyPr>
          <a:lstStyle/>
          <a:p>
            <a:pPr algn="ctr">
              <a:defRPr/>
            </a:pPr>
            <a:r>
              <a:rPr lang="es-CO" sz="4800" b="1" dirty="0">
                <a:solidFill>
                  <a:schemeClr val="bg1"/>
                </a:solidFill>
                <a:latin typeface="WORK SANS BOLD ROMAN"/>
              </a:rPr>
              <a:t>REQUISITOS FUNCIONALES Y NO FUNCIONALES</a:t>
            </a:r>
            <a:endParaRPr lang="es-CO" sz="4800" b="1" u="none" strike="noStrike" kern="1200" cap="none" spc="0" normalizeH="0" baseline="0" noProof="0" dirty="0">
              <a:ln>
                <a:noFill/>
              </a:ln>
              <a:solidFill>
                <a:schemeClr val="bg1"/>
              </a:solidFill>
              <a:effectLst/>
              <a:uLnTx/>
              <a:uFillTx/>
              <a:latin typeface="WORK SANS BOLD ROMAN" pitchFamily="2" charset="77"/>
            </a:endParaRPr>
          </a:p>
        </p:txBody>
      </p:sp>
    </p:spTree>
    <p:extLst>
      <p:ext uri="{BB962C8B-B14F-4D97-AF65-F5344CB8AC3E}">
        <p14:creationId xmlns:p14="http://schemas.microsoft.com/office/powerpoint/2010/main" val="4278200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1FEF253-53C4-B5FA-07C7-0B039B14F52F}"/>
              </a:ext>
            </a:extLst>
          </p:cNvPr>
          <p:cNvSpPr txBox="1"/>
          <p:nvPr/>
        </p:nvSpPr>
        <p:spPr>
          <a:xfrm>
            <a:off x="2982428" y="2238946"/>
            <a:ext cx="6212765" cy="1015663"/>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6000" b="1" dirty="0">
                <a:solidFill>
                  <a:srgbClr val="4D4D4C"/>
                </a:solidFill>
                <a:latin typeface="WORK SANS BOLD ROMAN"/>
              </a:rPr>
              <a:t>INTEGRANTES</a:t>
            </a:r>
            <a:endParaRPr lang="es-CO" sz="6000" b="1" u="none" strike="noStrike" kern="1200" cap="none" spc="0" normalizeH="0" baseline="0" noProof="0" dirty="0">
              <a:ln>
                <a:noFill/>
              </a:ln>
              <a:solidFill>
                <a:srgbClr val="4D4D4C"/>
              </a:solidFill>
              <a:effectLst/>
              <a:uLnTx/>
              <a:uFillTx/>
              <a:latin typeface="WORK SANS BOLD ROMAN" pitchFamily="2" charset="77"/>
            </a:endParaRPr>
          </a:p>
        </p:txBody>
      </p:sp>
      <p:cxnSp>
        <p:nvCxnSpPr>
          <p:cNvPr id="3" name="Conector recto 2">
            <a:extLst>
              <a:ext uri="{FF2B5EF4-FFF2-40B4-BE49-F238E27FC236}">
                <a16:creationId xmlns:a16="http://schemas.microsoft.com/office/drawing/2014/main" id="{AE0C963B-97B4-4F66-1B49-0B47BC7F0F1A}"/>
              </a:ext>
            </a:extLst>
          </p:cNvPr>
          <p:cNvCxnSpPr>
            <a:cxnSpLocks/>
          </p:cNvCxnSpPr>
          <p:nvPr/>
        </p:nvCxnSpPr>
        <p:spPr>
          <a:xfrm>
            <a:off x="4972228" y="3324314"/>
            <a:ext cx="2247544" cy="0"/>
          </a:xfrm>
          <a:prstGeom prst="line">
            <a:avLst/>
          </a:prstGeom>
          <a:ln w="12700">
            <a:solidFill>
              <a:srgbClr val="38AA00"/>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9388A4DF-720D-E501-986E-D50B788D2F61}"/>
              </a:ext>
            </a:extLst>
          </p:cNvPr>
          <p:cNvSpPr txBox="1"/>
          <p:nvPr/>
        </p:nvSpPr>
        <p:spPr>
          <a:xfrm>
            <a:off x="1724665" y="3506857"/>
            <a:ext cx="8757047" cy="1877437"/>
          </a:xfrm>
          <a:prstGeom prst="rect">
            <a:avLst/>
          </a:prstGeom>
          <a:noFill/>
        </p:spPr>
        <p:txBody>
          <a:bodyPr wrap="square" lIns="91440" tIns="45720" rIns="91440" bIns="45720" rtlCol="0" anchor="t">
            <a:spAutoFit/>
          </a:bodyPr>
          <a:lstStyle/>
          <a:p>
            <a:pPr algn="ctr">
              <a:defRPr/>
            </a:pPr>
            <a:r>
              <a:rPr lang="es-419" sz="2000" dirty="0">
                <a:solidFill>
                  <a:srgbClr val="2A1B15"/>
                </a:solidFill>
                <a:latin typeface="Times New Roman"/>
                <a:cs typeface="Times New Roman"/>
              </a:rPr>
              <a:t>Maicol </a:t>
            </a:r>
            <a:r>
              <a:rPr lang="es-419" sz="2000" err="1">
                <a:solidFill>
                  <a:srgbClr val="2A1B15"/>
                </a:solidFill>
                <a:latin typeface="Times New Roman"/>
                <a:cs typeface="Times New Roman"/>
              </a:rPr>
              <a:t>Stiven</a:t>
            </a:r>
            <a:r>
              <a:rPr lang="es-419" sz="2000" dirty="0">
                <a:solidFill>
                  <a:srgbClr val="2A1B15"/>
                </a:solidFill>
                <a:latin typeface="Times New Roman"/>
                <a:cs typeface="Times New Roman"/>
              </a:rPr>
              <a:t> </a:t>
            </a:r>
            <a:r>
              <a:rPr lang="es-419" sz="2000" err="1">
                <a:solidFill>
                  <a:srgbClr val="2A1B15"/>
                </a:solidFill>
                <a:latin typeface="Times New Roman"/>
                <a:cs typeface="Times New Roman"/>
              </a:rPr>
              <a:t>Ramirez</a:t>
            </a:r>
            <a:r>
              <a:rPr lang="es-419" sz="2000" dirty="0">
                <a:solidFill>
                  <a:srgbClr val="2A1B15"/>
                </a:solidFill>
                <a:latin typeface="Times New Roman"/>
                <a:cs typeface="Times New Roman"/>
              </a:rPr>
              <a:t> Estacio</a:t>
            </a:r>
            <a:endParaRPr lang="es-ES" sz="2000">
              <a:ea typeface="Calibri"/>
              <a:cs typeface="Calibri"/>
            </a:endParaRPr>
          </a:p>
          <a:p>
            <a:pPr algn="ctr">
              <a:defRPr/>
            </a:pPr>
            <a:r>
              <a:rPr lang="es-419" sz="2000" dirty="0">
                <a:solidFill>
                  <a:srgbClr val="2A1B15"/>
                </a:solidFill>
                <a:latin typeface="Times New Roman"/>
                <a:cs typeface="Times New Roman"/>
              </a:rPr>
              <a:t>Luna </a:t>
            </a:r>
            <a:r>
              <a:rPr lang="es-419" sz="2000" err="1">
                <a:solidFill>
                  <a:srgbClr val="2A1B15"/>
                </a:solidFill>
                <a:latin typeface="Times New Roman"/>
                <a:cs typeface="Times New Roman"/>
              </a:rPr>
              <a:t>Stefhanny</a:t>
            </a:r>
            <a:r>
              <a:rPr lang="es-419" sz="2000" dirty="0">
                <a:solidFill>
                  <a:srgbClr val="2A1B15"/>
                </a:solidFill>
                <a:latin typeface="Times New Roman"/>
                <a:cs typeface="Times New Roman"/>
              </a:rPr>
              <a:t> </a:t>
            </a:r>
            <a:r>
              <a:rPr lang="es-419" sz="2000" err="1">
                <a:solidFill>
                  <a:srgbClr val="2A1B15"/>
                </a:solidFill>
                <a:latin typeface="Times New Roman"/>
                <a:cs typeface="Times New Roman"/>
              </a:rPr>
              <a:t>Ramirez</a:t>
            </a:r>
            <a:r>
              <a:rPr lang="es-419" sz="2000" dirty="0">
                <a:solidFill>
                  <a:srgbClr val="2A1B15"/>
                </a:solidFill>
                <a:latin typeface="Times New Roman"/>
                <a:cs typeface="Times New Roman"/>
              </a:rPr>
              <a:t> Diaz</a:t>
            </a:r>
            <a:endParaRPr lang="es-CO" sz="2000">
              <a:ea typeface="Calibri"/>
              <a:cs typeface="Calibri"/>
            </a:endParaRPr>
          </a:p>
          <a:p>
            <a:pPr algn="ctr">
              <a:defRPr/>
            </a:pPr>
            <a:r>
              <a:rPr lang="es-419" sz="2000" dirty="0">
                <a:solidFill>
                  <a:srgbClr val="2A1B15"/>
                </a:solidFill>
                <a:latin typeface="Times New Roman"/>
                <a:cs typeface="Times New Roman"/>
              </a:rPr>
              <a:t>Dilan </a:t>
            </a:r>
            <a:r>
              <a:rPr lang="es-419" sz="2000" err="1">
                <a:solidFill>
                  <a:srgbClr val="2A1B15"/>
                </a:solidFill>
                <a:latin typeface="Times New Roman"/>
                <a:cs typeface="Times New Roman"/>
              </a:rPr>
              <a:t>Andres</a:t>
            </a:r>
            <a:r>
              <a:rPr lang="es-419" sz="2000" dirty="0">
                <a:solidFill>
                  <a:srgbClr val="2A1B15"/>
                </a:solidFill>
                <a:latin typeface="Times New Roman"/>
                <a:cs typeface="Times New Roman"/>
              </a:rPr>
              <a:t> </a:t>
            </a:r>
            <a:r>
              <a:rPr lang="es-419" sz="2000" err="1">
                <a:solidFill>
                  <a:srgbClr val="2A1B15"/>
                </a:solidFill>
                <a:latin typeface="Times New Roman"/>
                <a:cs typeface="Times New Roman"/>
              </a:rPr>
              <a:t>Tellez</a:t>
            </a:r>
            <a:r>
              <a:rPr lang="es-419" sz="2000" dirty="0">
                <a:solidFill>
                  <a:srgbClr val="2A1B15"/>
                </a:solidFill>
                <a:latin typeface="Times New Roman"/>
                <a:cs typeface="Times New Roman"/>
              </a:rPr>
              <a:t> Bernal</a:t>
            </a:r>
            <a:endParaRPr lang="es-CO" sz="2000">
              <a:ea typeface="Calibri"/>
              <a:cs typeface="Calibri"/>
            </a:endParaRPr>
          </a:p>
          <a:p>
            <a:pPr algn="ctr">
              <a:defRPr/>
            </a:pPr>
            <a:r>
              <a:rPr lang="es-419" sz="2000" dirty="0">
                <a:solidFill>
                  <a:srgbClr val="2A1B15"/>
                </a:solidFill>
                <a:latin typeface="Times New Roman"/>
                <a:cs typeface="Times New Roman"/>
              </a:rPr>
              <a:t>Loren Camila Triana </a:t>
            </a:r>
            <a:r>
              <a:rPr lang="es-419" sz="2000" err="1">
                <a:solidFill>
                  <a:srgbClr val="2A1B15"/>
                </a:solidFill>
                <a:latin typeface="Times New Roman"/>
                <a:cs typeface="Times New Roman"/>
              </a:rPr>
              <a:t>Suspes</a:t>
            </a:r>
            <a:endParaRPr lang="es-CO" sz="2000">
              <a:ea typeface="Calibri"/>
              <a:cs typeface="Calibri"/>
            </a:endParaRPr>
          </a:p>
          <a:p>
            <a:pPr algn="ctr">
              <a:defRPr/>
            </a:pPr>
            <a:br>
              <a:rPr lang="en-US" dirty="0"/>
            </a:br>
            <a:endParaRPr lang="en-US" dirty="0"/>
          </a:p>
        </p:txBody>
      </p:sp>
      <p:pic>
        <p:nvPicPr>
          <p:cNvPr id="5" name="Imagen 4" descr="Diagrama&#10;&#10;Descripción generada automáticamente">
            <a:extLst>
              <a:ext uri="{FF2B5EF4-FFF2-40B4-BE49-F238E27FC236}">
                <a16:creationId xmlns:a16="http://schemas.microsoft.com/office/drawing/2014/main" id="{AE73C803-140D-B855-6642-31E2D9F9AD07}"/>
              </a:ext>
            </a:extLst>
          </p:cNvPr>
          <p:cNvPicPr>
            <a:picLocks noChangeAspect="1"/>
          </p:cNvPicPr>
          <p:nvPr/>
        </p:nvPicPr>
        <p:blipFill>
          <a:blip r:embed="rId3"/>
          <a:stretch>
            <a:fillRect/>
          </a:stretch>
        </p:blipFill>
        <p:spPr>
          <a:xfrm>
            <a:off x="10084786" y="4445987"/>
            <a:ext cx="1743075" cy="1590675"/>
          </a:xfrm>
          <a:prstGeom prst="rect">
            <a:avLst/>
          </a:prstGeom>
        </p:spPr>
      </p:pic>
    </p:spTree>
    <p:extLst>
      <p:ext uri="{BB962C8B-B14F-4D97-AF65-F5344CB8AC3E}">
        <p14:creationId xmlns:p14="http://schemas.microsoft.com/office/powerpoint/2010/main" val="1971142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Imagen 1" descr="Tabla&#10;&#10;Descripción generada automáticamente">
            <a:extLst>
              <a:ext uri="{FF2B5EF4-FFF2-40B4-BE49-F238E27FC236}">
                <a16:creationId xmlns:a16="http://schemas.microsoft.com/office/drawing/2014/main" id="{FFCFB315-68E8-3E29-F89B-4A545FE13B4F}"/>
              </a:ext>
            </a:extLst>
          </p:cNvPr>
          <p:cNvPicPr>
            <a:picLocks noChangeAspect="1"/>
          </p:cNvPicPr>
          <p:nvPr/>
        </p:nvPicPr>
        <p:blipFill>
          <a:blip r:embed="rId3"/>
          <a:stretch>
            <a:fillRect/>
          </a:stretch>
        </p:blipFill>
        <p:spPr>
          <a:xfrm>
            <a:off x="184210" y="194004"/>
            <a:ext cx="5598183" cy="3220708"/>
          </a:xfrm>
          <a:prstGeom prst="rect">
            <a:avLst/>
          </a:prstGeom>
        </p:spPr>
      </p:pic>
      <p:pic>
        <p:nvPicPr>
          <p:cNvPr id="3" name="Imagen 2" descr="Tabla&#10;&#10;Descripción generada automáticamente">
            <a:extLst>
              <a:ext uri="{FF2B5EF4-FFF2-40B4-BE49-F238E27FC236}">
                <a16:creationId xmlns:a16="http://schemas.microsoft.com/office/drawing/2014/main" id="{EE0C61EF-531D-CC48-E55C-7EF3858F2DEC}"/>
              </a:ext>
            </a:extLst>
          </p:cNvPr>
          <p:cNvPicPr>
            <a:picLocks noChangeAspect="1"/>
          </p:cNvPicPr>
          <p:nvPr/>
        </p:nvPicPr>
        <p:blipFill>
          <a:blip r:embed="rId4"/>
          <a:stretch>
            <a:fillRect/>
          </a:stretch>
        </p:blipFill>
        <p:spPr>
          <a:xfrm>
            <a:off x="5906399" y="3709089"/>
            <a:ext cx="5598183" cy="2703482"/>
          </a:xfrm>
          <a:prstGeom prst="rect">
            <a:avLst/>
          </a:prstGeom>
        </p:spPr>
      </p:pic>
      <p:pic>
        <p:nvPicPr>
          <p:cNvPr id="5" name="Imagen 4" descr="Tabla&#10;&#10;Descripción generada automáticamente">
            <a:extLst>
              <a:ext uri="{FF2B5EF4-FFF2-40B4-BE49-F238E27FC236}">
                <a16:creationId xmlns:a16="http://schemas.microsoft.com/office/drawing/2014/main" id="{26A6A84E-5A44-5311-363D-10030AB33837}"/>
              </a:ext>
            </a:extLst>
          </p:cNvPr>
          <p:cNvPicPr>
            <a:picLocks noChangeAspect="1"/>
          </p:cNvPicPr>
          <p:nvPr/>
        </p:nvPicPr>
        <p:blipFill>
          <a:blip r:embed="rId5"/>
          <a:stretch>
            <a:fillRect/>
          </a:stretch>
        </p:blipFill>
        <p:spPr>
          <a:xfrm>
            <a:off x="179448" y="3671977"/>
            <a:ext cx="5578954" cy="2734573"/>
          </a:xfrm>
          <a:prstGeom prst="rect">
            <a:avLst/>
          </a:prstGeom>
        </p:spPr>
      </p:pic>
      <p:pic>
        <p:nvPicPr>
          <p:cNvPr id="6" name="Imagen 5" descr="Tabla&#10;&#10;Descripción generada automáticamente">
            <a:extLst>
              <a:ext uri="{FF2B5EF4-FFF2-40B4-BE49-F238E27FC236}">
                <a16:creationId xmlns:a16="http://schemas.microsoft.com/office/drawing/2014/main" id="{1DE2770D-5ABD-A04A-E45C-4293E644AFC1}"/>
              </a:ext>
            </a:extLst>
          </p:cNvPr>
          <p:cNvPicPr>
            <a:picLocks noChangeAspect="1"/>
          </p:cNvPicPr>
          <p:nvPr/>
        </p:nvPicPr>
        <p:blipFill>
          <a:blip r:embed="rId6"/>
          <a:stretch>
            <a:fillRect/>
          </a:stretch>
        </p:blipFill>
        <p:spPr>
          <a:xfrm>
            <a:off x="5901636" y="371475"/>
            <a:ext cx="5248275" cy="3067050"/>
          </a:xfrm>
          <a:prstGeom prst="rect">
            <a:avLst/>
          </a:prstGeom>
        </p:spPr>
      </p:pic>
    </p:spTree>
    <p:extLst>
      <p:ext uri="{BB962C8B-B14F-4D97-AF65-F5344CB8AC3E}">
        <p14:creationId xmlns:p14="http://schemas.microsoft.com/office/powerpoint/2010/main" val="135077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A8C3B390-0AA9-C63F-F949-DE6F0744BE7B}"/>
              </a:ext>
            </a:extLst>
          </p:cNvPr>
          <p:cNvGraphicFramePr>
            <a:graphicFrameLocks noGrp="1"/>
          </p:cNvGraphicFramePr>
          <p:nvPr>
            <p:extLst>
              <p:ext uri="{D42A27DB-BD31-4B8C-83A1-F6EECF244321}">
                <p14:modId xmlns:p14="http://schemas.microsoft.com/office/powerpoint/2010/main" val="1852537013"/>
              </p:ext>
            </p:extLst>
          </p:nvPr>
        </p:nvGraphicFramePr>
        <p:xfrm>
          <a:off x="809336" y="740352"/>
          <a:ext cx="10329720" cy="5355648"/>
        </p:xfrm>
        <a:graphic>
          <a:graphicData uri="http://schemas.openxmlformats.org/drawingml/2006/table">
            <a:tbl>
              <a:tblPr>
                <a:tableStyleId>{5C22544A-7EE6-4342-B048-85BDC9FD1C3A}</a:tableStyleId>
              </a:tblPr>
              <a:tblGrid>
                <a:gridCol w="2594906">
                  <a:extLst>
                    <a:ext uri="{9D8B030D-6E8A-4147-A177-3AD203B41FA5}">
                      <a16:colId xmlns:a16="http://schemas.microsoft.com/office/drawing/2014/main" val="1961367355"/>
                    </a:ext>
                  </a:extLst>
                </a:gridCol>
                <a:gridCol w="5971608">
                  <a:extLst>
                    <a:ext uri="{9D8B030D-6E8A-4147-A177-3AD203B41FA5}">
                      <a16:colId xmlns:a16="http://schemas.microsoft.com/office/drawing/2014/main" val="1122615898"/>
                    </a:ext>
                  </a:extLst>
                </a:gridCol>
                <a:gridCol w="1763206">
                  <a:extLst>
                    <a:ext uri="{9D8B030D-6E8A-4147-A177-3AD203B41FA5}">
                      <a16:colId xmlns:a16="http://schemas.microsoft.com/office/drawing/2014/main" val="196009713"/>
                    </a:ext>
                  </a:extLst>
                </a:gridCol>
              </a:tblGrid>
              <a:tr h="465709">
                <a:tc gridSpan="3">
                  <a:txBody>
                    <a:bodyPr/>
                    <a:lstStyle/>
                    <a:p>
                      <a:pPr algn="ctr" fontAlgn="b"/>
                      <a:r>
                        <a:rPr lang="es-CO" sz="1600" u="none" strike="noStrike">
                          <a:effectLst/>
                        </a:rPr>
                        <a:t>Requisitos no funcionales</a:t>
                      </a:r>
                      <a:endParaRPr lang="es-CO" sz="16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217807965"/>
                  </a:ext>
                </a:extLst>
              </a:tr>
              <a:tr h="465709">
                <a:tc>
                  <a:txBody>
                    <a:bodyPr/>
                    <a:lstStyle/>
                    <a:p>
                      <a:pPr algn="l" fontAlgn="ctr"/>
                      <a:r>
                        <a:rPr lang="es-CO" sz="1600" u="none" strike="noStrike">
                          <a:effectLst/>
                        </a:rPr>
                        <a:t>No. De requerimiento </a:t>
                      </a:r>
                      <a:endParaRPr lang="es-CO"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s-CO" sz="1600" u="none" strike="noStrike">
                          <a:effectLst/>
                        </a:rPr>
                        <a:t>Nombre del requisito</a:t>
                      </a:r>
                      <a:endParaRPr lang="es-CO"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s-CO" sz="1600" u="none" strike="noStrike">
                          <a:effectLst/>
                        </a:rPr>
                        <a:t>categotia</a:t>
                      </a:r>
                      <a:endParaRPr lang="es-CO"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90151423"/>
                  </a:ext>
                </a:extLst>
              </a:tr>
              <a:tr h="1629980">
                <a:tc>
                  <a:txBody>
                    <a:bodyPr/>
                    <a:lstStyle/>
                    <a:p>
                      <a:pPr algn="l" fontAlgn="ctr"/>
                      <a:r>
                        <a:rPr lang="es-CO" sz="1600" u="none" strike="noStrike">
                          <a:effectLst/>
                        </a:rPr>
                        <a:t>RNF1</a:t>
                      </a:r>
                      <a:endParaRPr lang="es-CO"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s-MX" sz="1600" u="none" strike="noStrike">
                          <a:effectLst/>
                        </a:rPr>
                        <a:t>La aplicación debe ser fácil de usar y tener una interfaz intuitiva.</a:t>
                      </a:r>
                      <a:endParaRPr lang="es-MX"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s-CO" sz="1600" u="none" strike="noStrike">
                          <a:effectLst/>
                        </a:rPr>
                        <a:t>Compatibilidad</a:t>
                      </a:r>
                      <a:endParaRPr lang="es-CO"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31754189"/>
                  </a:ext>
                </a:extLst>
              </a:tr>
              <a:tr h="884846">
                <a:tc>
                  <a:txBody>
                    <a:bodyPr/>
                    <a:lstStyle/>
                    <a:p>
                      <a:pPr algn="l" fontAlgn="ctr"/>
                      <a:r>
                        <a:rPr lang="es-CO" sz="1600" u="none" strike="noStrike">
                          <a:effectLst/>
                        </a:rPr>
                        <a:t>RNF2</a:t>
                      </a:r>
                      <a:endParaRPr lang="es-CO"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s-MX" sz="1600" u="none" strike="noStrike">
                          <a:effectLst/>
                        </a:rPr>
                        <a:t>La aplicación debe ser segura y proteger la privacidad de los datos de los estudiantes/docentes.</a:t>
                      </a:r>
                      <a:endParaRPr lang="es-MX"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s-CO" sz="1600" u="none" strike="noStrike">
                          <a:effectLst/>
                        </a:rPr>
                        <a:t>Seguridad</a:t>
                      </a:r>
                      <a:endParaRPr lang="es-CO"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7557678"/>
                  </a:ext>
                </a:extLst>
              </a:tr>
              <a:tr h="977987">
                <a:tc>
                  <a:txBody>
                    <a:bodyPr/>
                    <a:lstStyle/>
                    <a:p>
                      <a:pPr algn="l" fontAlgn="ctr"/>
                      <a:r>
                        <a:rPr lang="es-CO" sz="1600" u="none" strike="noStrike">
                          <a:effectLst/>
                        </a:rPr>
                        <a:t>RNF3</a:t>
                      </a:r>
                      <a:endParaRPr lang="es-CO"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s-MX" sz="1600" u="none" strike="noStrike">
                          <a:effectLst/>
                        </a:rPr>
                        <a:t>La aplicación debe estar disponible en diferentes idiomas(ingles).</a:t>
                      </a:r>
                      <a:endParaRPr lang="es-MX"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s-CO" sz="1600" u="none" strike="noStrike">
                          <a:effectLst/>
                        </a:rPr>
                        <a:t>Compatibilidad</a:t>
                      </a:r>
                      <a:endParaRPr lang="es-CO"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58821962"/>
                  </a:ext>
                </a:extLst>
              </a:tr>
              <a:tr h="931417">
                <a:tc>
                  <a:txBody>
                    <a:bodyPr/>
                    <a:lstStyle/>
                    <a:p>
                      <a:pPr algn="l" fontAlgn="ctr"/>
                      <a:r>
                        <a:rPr lang="es-CO" sz="1600" u="none" strike="noStrike">
                          <a:effectLst/>
                        </a:rPr>
                        <a:t>RNF4</a:t>
                      </a:r>
                      <a:endParaRPr lang="es-CO"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s-MX" sz="1600" u="none" strike="noStrike">
                          <a:effectLst/>
                        </a:rPr>
                        <a:t>El sistema debe ser escalable para poder manejar un gran número de estudiantes y registros de asistencia.</a:t>
                      </a:r>
                      <a:endParaRPr lang="es-MX"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s-CO" sz="1600" u="none" strike="noStrike" dirty="0">
                          <a:effectLst/>
                        </a:rPr>
                        <a:t>Escalabilidad</a:t>
                      </a:r>
                      <a:endParaRPr lang="es-CO"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66555739"/>
                  </a:ext>
                </a:extLst>
              </a:tr>
            </a:tbl>
          </a:graphicData>
        </a:graphic>
      </p:graphicFrame>
    </p:spTree>
    <p:extLst>
      <p:ext uri="{BB962C8B-B14F-4D97-AF65-F5344CB8AC3E}">
        <p14:creationId xmlns:p14="http://schemas.microsoft.com/office/powerpoint/2010/main" val="2772263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54951B2-ECFE-4040-48AF-0274EF7F7582}"/>
              </a:ext>
            </a:extLst>
          </p:cNvPr>
          <p:cNvSpPr txBox="1"/>
          <p:nvPr/>
        </p:nvSpPr>
        <p:spPr>
          <a:xfrm>
            <a:off x="263236" y="221672"/>
            <a:ext cx="59020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3600" dirty="0">
                <a:cs typeface="Calibri"/>
              </a:rPr>
              <a:t>Historias de usuario</a:t>
            </a:r>
            <a:endParaRPr lang="es-ES" sz="3600" dirty="0"/>
          </a:p>
        </p:txBody>
      </p:sp>
      <p:graphicFrame>
        <p:nvGraphicFramePr>
          <p:cNvPr id="5" name="Tabla 4">
            <a:extLst>
              <a:ext uri="{FF2B5EF4-FFF2-40B4-BE49-F238E27FC236}">
                <a16:creationId xmlns:a16="http://schemas.microsoft.com/office/drawing/2014/main" id="{EF7BA178-CEA6-DC68-EF7E-FAC5CAD02912}"/>
              </a:ext>
            </a:extLst>
          </p:cNvPr>
          <p:cNvGraphicFramePr>
            <a:graphicFrameLocks noGrp="1"/>
          </p:cNvGraphicFramePr>
          <p:nvPr>
            <p:extLst>
              <p:ext uri="{D42A27DB-BD31-4B8C-83A1-F6EECF244321}">
                <p14:modId xmlns:p14="http://schemas.microsoft.com/office/powerpoint/2010/main" val="3234909208"/>
              </p:ext>
            </p:extLst>
          </p:nvPr>
        </p:nvGraphicFramePr>
        <p:xfrm>
          <a:off x="263236" y="868003"/>
          <a:ext cx="11339945" cy="5570826"/>
        </p:xfrm>
        <a:graphic>
          <a:graphicData uri="http://schemas.openxmlformats.org/drawingml/2006/table">
            <a:tbl>
              <a:tblPr/>
              <a:tblGrid>
                <a:gridCol w="718905">
                  <a:extLst>
                    <a:ext uri="{9D8B030D-6E8A-4147-A177-3AD203B41FA5}">
                      <a16:colId xmlns:a16="http://schemas.microsoft.com/office/drawing/2014/main" val="666800206"/>
                    </a:ext>
                  </a:extLst>
                </a:gridCol>
                <a:gridCol w="766832">
                  <a:extLst>
                    <a:ext uri="{9D8B030D-6E8A-4147-A177-3AD203B41FA5}">
                      <a16:colId xmlns:a16="http://schemas.microsoft.com/office/drawing/2014/main" val="996874959"/>
                    </a:ext>
                  </a:extLst>
                </a:gridCol>
                <a:gridCol w="1725372">
                  <a:extLst>
                    <a:ext uri="{9D8B030D-6E8A-4147-A177-3AD203B41FA5}">
                      <a16:colId xmlns:a16="http://schemas.microsoft.com/office/drawing/2014/main" val="93005495"/>
                    </a:ext>
                  </a:extLst>
                </a:gridCol>
                <a:gridCol w="2592225">
                  <a:extLst>
                    <a:ext uri="{9D8B030D-6E8A-4147-A177-3AD203B41FA5}">
                      <a16:colId xmlns:a16="http://schemas.microsoft.com/office/drawing/2014/main" val="350046948"/>
                    </a:ext>
                  </a:extLst>
                </a:gridCol>
                <a:gridCol w="1992096">
                  <a:extLst>
                    <a:ext uri="{9D8B030D-6E8A-4147-A177-3AD203B41FA5}">
                      <a16:colId xmlns:a16="http://schemas.microsoft.com/office/drawing/2014/main" val="818050780"/>
                    </a:ext>
                  </a:extLst>
                </a:gridCol>
                <a:gridCol w="3544515">
                  <a:extLst>
                    <a:ext uri="{9D8B030D-6E8A-4147-A177-3AD203B41FA5}">
                      <a16:colId xmlns:a16="http://schemas.microsoft.com/office/drawing/2014/main" val="3656935125"/>
                    </a:ext>
                  </a:extLst>
                </a:gridCol>
              </a:tblGrid>
              <a:tr h="552920">
                <a:tc>
                  <a:txBody>
                    <a:bodyPr/>
                    <a:lstStyle/>
                    <a:p>
                      <a:pPr algn="l" fontAlgn="ctr"/>
                      <a:r>
                        <a:rPr lang="es-CO" sz="900" b="1" i="0" u="none" strike="noStrike">
                          <a:solidFill>
                            <a:srgbClr val="000000"/>
                          </a:solidFill>
                          <a:effectLst/>
                          <a:latin typeface="Arial" panose="020B0604020202020204" pitchFamily="34" charset="0"/>
                        </a:rPr>
                        <a:t>ID Historia</a:t>
                      </a:r>
                    </a:p>
                  </a:txBody>
                  <a:tcPr marL="5799" marR="5799" marT="5799" marB="0" anchor="ctr">
                    <a:lnL>
                      <a:noFill/>
                    </a:lnL>
                    <a:lnR>
                      <a:noFill/>
                    </a:lnR>
                    <a:lnT>
                      <a:noFill/>
                    </a:lnT>
                    <a:lnB>
                      <a:noFill/>
                    </a:lnB>
                    <a:solidFill>
                      <a:srgbClr val="7AD694"/>
                    </a:solidFill>
                  </a:tcPr>
                </a:tc>
                <a:tc>
                  <a:txBody>
                    <a:bodyPr/>
                    <a:lstStyle/>
                    <a:p>
                      <a:pPr algn="l" fontAlgn="ctr"/>
                      <a:r>
                        <a:rPr lang="es-CO" sz="900" b="1" i="0" u="none" strike="noStrike">
                          <a:solidFill>
                            <a:srgbClr val="000000"/>
                          </a:solidFill>
                          <a:effectLst/>
                          <a:latin typeface="Arial" panose="020B0604020202020204" pitchFamily="34" charset="0"/>
                        </a:rPr>
                        <a:t>ID Caso de Uso</a:t>
                      </a:r>
                    </a:p>
                  </a:txBody>
                  <a:tcPr marL="5799" marR="5799" marT="5799" marB="0" anchor="ctr">
                    <a:lnL>
                      <a:noFill/>
                    </a:lnL>
                    <a:lnR w="6350" cap="flat" cmpd="sng" algn="ctr">
                      <a:solidFill>
                        <a:srgbClr val="000000"/>
                      </a:solidFill>
                      <a:prstDash val="solid"/>
                      <a:round/>
                      <a:headEnd type="none" w="med" len="med"/>
                      <a:tailEnd type="none" w="med" len="med"/>
                    </a:lnR>
                    <a:lnT>
                      <a:noFill/>
                    </a:lnT>
                    <a:lnB>
                      <a:noFill/>
                    </a:lnB>
                    <a:solidFill>
                      <a:srgbClr val="7AD694"/>
                    </a:solidFill>
                  </a:tcPr>
                </a:tc>
                <a:tc>
                  <a:txBody>
                    <a:bodyPr/>
                    <a:lstStyle/>
                    <a:p>
                      <a:pPr algn="ctr" fontAlgn="ctr"/>
                      <a:r>
                        <a:rPr lang="es-CO" sz="900" b="1" i="0" u="none" strike="noStrike">
                          <a:solidFill>
                            <a:srgbClr val="000000"/>
                          </a:solidFill>
                          <a:effectLst/>
                          <a:latin typeface="Arial" panose="020B0604020202020204" pitchFamily="34" charset="0"/>
                        </a:rPr>
                        <a:t>Historia de Usuario</a:t>
                      </a:r>
                    </a:p>
                  </a:txBody>
                  <a:tcPr marL="5799" marR="5799" marT="5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AD694"/>
                    </a:solidFill>
                  </a:tcPr>
                </a:tc>
                <a:tc>
                  <a:txBody>
                    <a:bodyPr/>
                    <a:lstStyle/>
                    <a:p>
                      <a:pPr algn="ctr" fontAlgn="ctr"/>
                      <a:r>
                        <a:rPr lang="es-CO" sz="900" b="1" i="0" u="none" strike="noStrike">
                          <a:solidFill>
                            <a:srgbClr val="000000"/>
                          </a:solidFill>
                          <a:effectLst/>
                          <a:latin typeface="Arial" panose="020B0604020202020204" pitchFamily="34" charset="0"/>
                        </a:rPr>
                        <a:t>Criterios de Aceptación</a:t>
                      </a:r>
                    </a:p>
                  </a:txBody>
                  <a:tcPr marL="5799" marR="5799" marT="5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AD694"/>
                    </a:solidFill>
                  </a:tcPr>
                </a:tc>
                <a:tc>
                  <a:txBody>
                    <a:bodyPr/>
                    <a:lstStyle/>
                    <a:p>
                      <a:pPr algn="ctr" fontAlgn="ctr"/>
                      <a:r>
                        <a:rPr lang="es-CO" sz="900" b="1" i="0" u="none" strike="noStrike">
                          <a:solidFill>
                            <a:srgbClr val="000000"/>
                          </a:solidFill>
                          <a:effectLst/>
                          <a:latin typeface="Arial" panose="020B0604020202020204" pitchFamily="34" charset="0"/>
                        </a:rPr>
                        <a:t>Escenario</a:t>
                      </a:r>
                    </a:p>
                  </a:txBody>
                  <a:tcPr marL="5799" marR="5799" marT="5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AD694"/>
                    </a:solidFill>
                  </a:tcPr>
                </a:tc>
                <a:tc>
                  <a:txBody>
                    <a:bodyPr/>
                    <a:lstStyle/>
                    <a:p>
                      <a:pPr algn="ctr" fontAlgn="ctr"/>
                      <a:r>
                        <a:rPr lang="es-CO" sz="900" b="1" i="0" u="none" strike="noStrike">
                          <a:solidFill>
                            <a:srgbClr val="000000"/>
                          </a:solidFill>
                          <a:effectLst/>
                          <a:latin typeface="Arial" panose="020B0604020202020204" pitchFamily="34" charset="0"/>
                        </a:rPr>
                        <a:t>Lo que se necesita</a:t>
                      </a:r>
                    </a:p>
                  </a:txBody>
                  <a:tcPr marL="5799" marR="5799" marT="5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AD694"/>
                    </a:solidFill>
                  </a:tcPr>
                </a:tc>
                <a:extLst>
                  <a:ext uri="{0D108BD9-81ED-4DB2-BD59-A6C34878D82A}">
                    <a16:rowId xmlns:a16="http://schemas.microsoft.com/office/drawing/2014/main" val="470400629"/>
                  </a:ext>
                </a:extLst>
              </a:tr>
              <a:tr h="946667">
                <a:tc>
                  <a:txBody>
                    <a:bodyPr/>
                    <a:lstStyle/>
                    <a:p>
                      <a:pPr algn="l" fontAlgn="b"/>
                      <a:r>
                        <a:rPr lang="es-CO" sz="900" b="1" i="0" u="none" strike="noStrike">
                          <a:solidFill>
                            <a:srgbClr val="000000"/>
                          </a:solidFill>
                          <a:effectLst/>
                          <a:latin typeface="Arial" panose="020B0604020202020204" pitchFamily="34" charset="0"/>
                        </a:rPr>
                        <a:t>US001</a:t>
                      </a:r>
                    </a:p>
                  </a:txBody>
                  <a:tcPr marL="5799" marR="5799" marT="5799" marB="0" anchor="b">
                    <a:lnL>
                      <a:noFill/>
                    </a:lnL>
                    <a:lnR>
                      <a:noFill/>
                    </a:lnR>
                    <a:lnT>
                      <a:noFill/>
                    </a:lnT>
                    <a:lnB>
                      <a:noFill/>
                    </a:lnB>
                    <a:noFill/>
                  </a:tcPr>
                </a:tc>
                <a:tc>
                  <a:txBody>
                    <a:bodyPr/>
                    <a:lstStyle/>
                    <a:p>
                      <a:pPr algn="l" fontAlgn="b"/>
                      <a:r>
                        <a:rPr lang="es-CO" sz="900" b="1" i="0" u="none" strike="noStrike">
                          <a:solidFill>
                            <a:srgbClr val="000000"/>
                          </a:solidFill>
                          <a:effectLst/>
                          <a:latin typeface="Arial" panose="020B0604020202020204" pitchFamily="34" charset="0"/>
                        </a:rPr>
                        <a:t>CU001</a:t>
                      </a:r>
                    </a:p>
                  </a:txBody>
                  <a:tcPr marL="5799" marR="5799" marT="5799" marB="0" anchor="b">
                    <a:lnL>
                      <a:noFill/>
                    </a:lnL>
                    <a:lnR w="6350" cap="flat" cmpd="sng" algn="ctr">
                      <a:solidFill>
                        <a:srgbClr val="000000"/>
                      </a:solidFill>
                      <a:prstDash val="solid"/>
                      <a:round/>
                      <a:headEnd type="none" w="med" len="med"/>
                      <a:tailEnd type="none" w="med" len="med"/>
                    </a:lnR>
                    <a:lnT>
                      <a:noFill/>
                    </a:lnT>
                    <a:lnB>
                      <a:noFill/>
                    </a:lnB>
                    <a:noFill/>
                  </a:tcPr>
                </a:tc>
                <a:tc>
                  <a:txBody>
                    <a:bodyPr/>
                    <a:lstStyle/>
                    <a:p>
                      <a:pPr algn="ctr" fontAlgn="ctr"/>
                      <a:r>
                        <a:rPr lang="es-CO" sz="900" b="0" i="0" u="none" strike="noStrike">
                          <a:solidFill>
                            <a:srgbClr val="000000"/>
                          </a:solidFill>
                          <a:effectLst/>
                          <a:latin typeface="Arial" panose="020B0604020202020204" pitchFamily="34" charset="0"/>
                        </a:rPr>
                        <a:t>SS</a:t>
                      </a:r>
                    </a:p>
                  </a:txBody>
                  <a:tcPr marL="5799" marR="5799" marT="5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MX" sz="900" b="0" i="0" u="none" strike="noStrike">
                          <a:solidFill>
                            <a:srgbClr val="000000"/>
                          </a:solidFill>
                          <a:effectLst/>
                          <a:latin typeface="Arial" panose="020B0604020202020204" pitchFamily="34" charset="0"/>
                        </a:rPr>
                        <a:t> El estudiante puede registrar su asistencia a clase mediante un código QR o un dispositivo biométrico.  Se registra la fecha y hora de la asistencia.  El estudiante puede ver su historial de asistencias.</a:t>
                      </a:r>
                    </a:p>
                  </a:txBody>
                  <a:tcPr marL="5799" marR="5799" marT="5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MX" sz="900" b="0" i="0" u="none" strike="noStrike">
                          <a:solidFill>
                            <a:srgbClr val="000000"/>
                          </a:solidFill>
                          <a:effectLst/>
                          <a:latin typeface="Arial" panose="020B0604020202020204" pitchFamily="34" charset="0"/>
                        </a:rPr>
                        <a:t>El estudiante llega a clase y necesita registrar su asistencia.</a:t>
                      </a:r>
                    </a:p>
                  </a:txBody>
                  <a:tcPr marL="5799" marR="5799" marT="5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MX" sz="900" b="0" i="0" u="none" strike="noStrike">
                          <a:solidFill>
                            <a:srgbClr val="000000"/>
                          </a:solidFill>
                          <a:effectLst/>
                          <a:latin typeface="Arial" panose="020B0604020202020204" pitchFamily="34" charset="0"/>
                        </a:rPr>
                        <a:t> La aplicación debe tener un módulo para registrar la asistencia.  El módulo debe permitir al estudiante registrar su asistencia mediante un código QR o un dispositivo biométrico.  El sistema debe registrar la fecha y hora de la asistencia.  El sistema debe permitir al estudiante ver su historial de asistencias.</a:t>
                      </a:r>
                    </a:p>
                  </a:txBody>
                  <a:tcPr marL="5799" marR="5799" marT="5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31087485"/>
                  </a:ext>
                </a:extLst>
              </a:tr>
              <a:tr h="996932">
                <a:tc>
                  <a:txBody>
                    <a:bodyPr/>
                    <a:lstStyle/>
                    <a:p>
                      <a:pPr algn="l" fontAlgn="b"/>
                      <a:r>
                        <a:rPr lang="es-CO" sz="900" b="1" i="0" u="none" strike="noStrike">
                          <a:solidFill>
                            <a:srgbClr val="000000"/>
                          </a:solidFill>
                          <a:effectLst/>
                          <a:latin typeface="Arial" panose="020B0604020202020204" pitchFamily="34" charset="0"/>
                        </a:rPr>
                        <a:t>US002</a:t>
                      </a:r>
                    </a:p>
                  </a:txBody>
                  <a:tcPr marL="5799" marR="5799" marT="5799" marB="0" anchor="b">
                    <a:lnL>
                      <a:noFill/>
                    </a:lnL>
                    <a:lnR>
                      <a:noFill/>
                    </a:lnR>
                    <a:lnT>
                      <a:noFill/>
                    </a:lnT>
                    <a:lnB>
                      <a:noFill/>
                    </a:lnB>
                    <a:noFill/>
                  </a:tcPr>
                </a:tc>
                <a:tc>
                  <a:txBody>
                    <a:bodyPr/>
                    <a:lstStyle/>
                    <a:p>
                      <a:pPr algn="l" fontAlgn="b"/>
                      <a:r>
                        <a:rPr lang="es-CO" sz="900" b="1" i="0" u="none" strike="noStrike">
                          <a:solidFill>
                            <a:srgbClr val="000000"/>
                          </a:solidFill>
                          <a:effectLst/>
                          <a:latin typeface="Arial" panose="020B0604020202020204" pitchFamily="34" charset="0"/>
                        </a:rPr>
                        <a:t>CU002</a:t>
                      </a:r>
                    </a:p>
                  </a:txBody>
                  <a:tcPr marL="5799" marR="5799" marT="5799" marB="0" anchor="b">
                    <a:lnL>
                      <a:noFill/>
                    </a:lnL>
                    <a:lnR w="6350" cap="flat" cmpd="sng" algn="ctr">
                      <a:solidFill>
                        <a:srgbClr val="000000"/>
                      </a:solidFill>
                      <a:prstDash val="solid"/>
                      <a:round/>
                      <a:headEnd type="none" w="med" len="med"/>
                      <a:tailEnd type="none" w="med" len="med"/>
                    </a:lnR>
                    <a:lnT>
                      <a:noFill/>
                    </a:lnT>
                    <a:lnB>
                      <a:noFill/>
                    </a:lnB>
                    <a:noFill/>
                  </a:tcPr>
                </a:tc>
                <a:tc>
                  <a:txBody>
                    <a:bodyPr/>
                    <a:lstStyle/>
                    <a:p>
                      <a:pPr algn="ctr" fontAlgn="ctr"/>
                      <a:r>
                        <a:rPr lang="es-MX" sz="900" b="0" i="0" u="none" strike="noStrike">
                          <a:solidFill>
                            <a:srgbClr val="000000"/>
                          </a:solidFill>
                          <a:effectLst/>
                          <a:latin typeface="Arial" panose="020B0604020202020204" pitchFamily="34" charset="0"/>
                        </a:rPr>
                        <a:t>Como docente necesito ver la asistencia de mis estudiantes para poder conocer la asistencia de cada estudiante y tomar medidas si es necesario.</a:t>
                      </a:r>
                    </a:p>
                  </a:txBody>
                  <a:tcPr marL="5799" marR="5799" marT="5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MX" sz="900" b="0" i="0" u="none" strike="noStrike">
                          <a:solidFill>
                            <a:srgbClr val="000000"/>
                          </a:solidFill>
                          <a:effectLst/>
                          <a:latin typeface="Arial" panose="020B0604020202020204" pitchFamily="34" charset="0"/>
                        </a:rPr>
                        <a:t> El docente puede ver la asistencia de sus estudiantes en tiempo real.  El docente puede ver el historial de asistencias de cada estudiante.  El docente puede descargar un informe de asistencias.</a:t>
                      </a:r>
                    </a:p>
                  </a:txBody>
                  <a:tcPr marL="5799" marR="5799" marT="5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MX" sz="900" b="0" i="0" u="none" strike="noStrike">
                          <a:solidFill>
                            <a:srgbClr val="000000"/>
                          </a:solidFill>
                          <a:effectLst/>
                          <a:latin typeface="Arial" panose="020B0604020202020204" pitchFamily="34" charset="0"/>
                        </a:rPr>
                        <a:t>El docente está en clase y quiere ver la asistencia de sus estudiantes.</a:t>
                      </a:r>
                    </a:p>
                  </a:txBody>
                  <a:tcPr marL="5799" marR="5799" marT="5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MX" sz="900" b="0" i="0" u="none" strike="noStrike">
                          <a:solidFill>
                            <a:srgbClr val="000000"/>
                          </a:solidFill>
                          <a:effectLst/>
                          <a:latin typeface="Arial" panose="020B0604020202020204" pitchFamily="34" charset="0"/>
                        </a:rPr>
                        <a:t> La aplicación debe tener un módulo para que el docente pueda ver la asistencia de sus estudiantes.  El módulo debe mostrar la asistencia de los estudiantes en tiempo real. * El módulo debe permitir al docente ver el historial de asistencias de cada estudiante. * El módulo debe permitir al docente descargar un informe de asistencias.</a:t>
                      </a:r>
                    </a:p>
                  </a:txBody>
                  <a:tcPr marL="5799" marR="5799" marT="5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47883924"/>
                  </a:ext>
                </a:extLst>
              </a:tr>
              <a:tr h="703717">
                <a:tc>
                  <a:txBody>
                    <a:bodyPr/>
                    <a:lstStyle/>
                    <a:p>
                      <a:pPr algn="l" fontAlgn="b"/>
                      <a:r>
                        <a:rPr lang="es-CO" sz="900" b="1" i="0" u="none" strike="noStrike">
                          <a:solidFill>
                            <a:srgbClr val="000000"/>
                          </a:solidFill>
                          <a:effectLst/>
                          <a:latin typeface="Arial" panose="020B0604020202020204" pitchFamily="34" charset="0"/>
                        </a:rPr>
                        <a:t>US003</a:t>
                      </a:r>
                    </a:p>
                  </a:txBody>
                  <a:tcPr marL="5799" marR="5799" marT="5799" marB="0" anchor="b">
                    <a:lnL>
                      <a:noFill/>
                    </a:lnL>
                    <a:lnR>
                      <a:noFill/>
                    </a:lnR>
                    <a:lnT>
                      <a:noFill/>
                    </a:lnT>
                    <a:lnB>
                      <a:noFill/>
                    </a:lnB>
                    <a:noFill/>
                  </a:tcPr>
                </a:tc>
                <a:tc>
                  <a:txBody>
                    <a:bodyPr/>
                    <a:lstStyle/>
                    <a:p>
                      <a:pPr algn="l" fontAlgn="b"/>
                      <a:r>
                        <a:rPr lang="es-CO" sz="900" b="1" i="0" u="none" strike="noStrike">
                          <a:solidFill>
                            <a:srgbClr val="000000"/>
                          </a:solidFill>
                          <a:effectLst/>
                          <a:latin typeface="Arial" panose="020B0604020202020204" pitchFamily="34" charset="0"/>
                        </a:rPr>
                        <a:t>CU003</a:t>
                      </a:r>
                    </a:p>
                  </a:txBody>
                  <a:tcPr marL="5799" marR="5799" marT="5799" marB="0" anchor="b">
                    <a:lnL>
                      <a:noFill/>
                    </a:lnL>
                    <a:lnR w="6350" cap="flat" cmpd="sng" algn="ctr">
                      <a:solidFill>
                        <a:srgbClr val="000000"/>
                      </a:solidFill>
                      <a:prstDash val="solid"/>
                      <a:round/>
                      <a:headEnd type="none" w="med" len="med"/>
                      <a:tailEnd type="none" w="med" len="med"/>
                    </a:lnR>
                    <a:lnT>
                      <a:noFill/>
                    </a:lnT>
                    <a:lnB>
                      <a:noFill/>
                    </a:lnB>
                    <a:noFill/>
                  </a:tcPr>
                </a:tc>
                <a:tc>
                  <a:txBody>
                    <a:bodyPr/>
                    <a:lstStyle/>
                    <a:p>
                      <a:pPr algn="ctr" fontAlgn="ctr"/>
                      <a:r>
                        <a:rPr lang="es-MX" sz="900" b="0" i="0" u="none" strike="noStrike">
                          <a:solidFill>
                            <a:srgbClr val="000000"/>
                          </a:solidFill>
                          <a:effectLst/>
                          <a:latin typeface="Arial" panose="020B0604020202020204" pitchFamily="34" charset="0"/>
                        </a:rPr>
                        <a:t>Como estudiante necesito solicitar materiales institucionales para poder acceder a los recursos necesarios para mis estudios.</a:t>
                      </a:r>
                    </a:p>
                  </a:txBody>
                  <a:tcPr marL="5799" marR="5799" marT="5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MX" sz="900" b="0" i="0" u="none" strike="noStrike">
                          <a:solidFill>
                            <a:srgbClr val="000000"/>
                          </a:solidFill>
                          <a:effectLst/>
                          <a:latin typeface="Arial" panose="020B0604020202020204" pitchFamily="34" charset="0"/>
                        </a:rPr>
                        <a:t> El estudiante puede solicitar materiales institucionales a través de un portal web o una aplicación móvil.  El estudiante puede seleccionar el material que necesita de un catálogo. El estudiante puede indicar la cantidad de material que necesita.  El estudiante puede indicar la fecha en la que necesita el material.</a:t>
                      </a:r>
                    </a:p>
                  </a:txBody>
                  <a:tcPr marL="5799" marR="5799" marT="5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MX" sz="900" b="0" i="0" u="none" strike="noStrike">
                          <a:solidFill>
                            <a:srgbClr val="000000"/>
                          </a:solidFill>
                          <a:effectLst/>
                          <a:latin typeface="Arial" panose="020B0604020202020204" pitchFamily="34" charset="0"/>
                        </a:rPr>
                        <a:t> El estudiante necesita un libro de texto para una clase, pero no lo tiene.</a:t>
                      </a:r>
                    </a:p>
                  </a:txBody>
                  <a:tcPr marL="5799" marR="5799" marT="5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MX" sz="900" b="0" i="0" u="none" strike="noStrike">
                          <a:solidFill>
                            <a:srgbClr val="000000"/>
                          </a:solidFill>
                          <a:effectLst/>
                          <a:latin typeface="Arial" panose="020B0604020202020204" pitchFamily="34" charset="0"/>
                        </a:rPr>
                        <a:t>El portal web o la aplicación móvil debe tener un módulo para solicitar materiales institucionales. El módulo debe permitir al estudiante seleccionar el material que necesita de un catálogo.  El módulo debe permitir al estudiante indicar la cantidad de material que necesita.  El módulo debe permitir al estudiante indicar la fecha en la que necesita el material.</a:t>
                      </a:r>
                    </a:p>
                  </a:txBody>
                  <a:tcPr marL="5799" marR="5799" marT="5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25087791"/>
                  </a:ext>
                </a:extLst>
              </a:tr>
              <a:tr h="1005309">
                <a:tc>
                  <a:txBody>
                    <a:bodyPr/>
                    <a:lstStyle/>
                    <a:p>
                      <a:pPr algn="l" fontAlgn="b"/>
                      <a:r>
                        <a:rPr lang="es-CO" sz="900" b="1" i="0" u="none" strike="noStrike">
                          <a:solidFill>
                            <a:srgbClr val="000000"/>
                          </a:solidFill>
                          <a:effectLst/>
                          <a:latin typeface="Arial" panose="020B0604020202020204" pitchFamily="34" charset="0"/>
                        </a:rPr>
                        <a:t>US004</a:t>
                      </a:r>
                    </a:p>
                  </a:txBody>
                  <a:tcPr marL="5799" marR="5799" marT="5799" marB="0" anchor="b">
                    <a:lnL>
                      <a:noFill/>
                    </a:lnL>
                    <a:lnR>
                      <a:noFill/>
                    </a:lnR>
                    <a:lnT>
                      <a:noFill/>
                    </a:lnT>
                    <a:lnB>
                      <a:noFill/>
                    </a:lnB>
                    <a:noFill/>
                  </a:tcPr>
                </a:tc>
                <a:tc>
                  <a:txBody>
                    <a:bodyPr/>
                    <a:lstStyle/>
                    <a:p>
                      <a:pPr algn="l" fontAlgn="b"/>
                      <a:r>
                        <a:rPr lang="es-CO" sz="900" b="1" i="0" u="none" strike="noStrike">
                          <a:solidFill>
                            <a:srgbClr val="000000"/>
                          </a:solidFill>
                          <a:effectLst/>
                          <a:latin typeface="Arial" panose="020B0604020202020204" pitchFamily="34" charset="0"/>
                        </a:rPr>
                        <a:t>CU004</a:t>
                      </a:r>
                    </a:p>
                  </a:txBody>
                  <a:tcPr marL="5799" marR="5799" marT="5799" marB="0" anchor="b">
                    <a:lnL>
                      <a:noFill/>
                    </a:lnL>
                    <a:lnR w="6350" cap="flat" cmpd="sng" algn="ctr">
                      <a:solidFill>
                        <a:srgbClr val="000000"/>
                      </a:solidFill>
                      <a:prstDash val="solid"/>
                      <a:round/>
                      <a:headEnd type="none" w="med" len="med"/>
                      <a:tailEnd type="none" w="med" len="med"/>
                    </a:lnR>
                    <a:lnT>
                      <a:noFill/>
                    </a:lnT>
                    <a:lnB>
                      <a:noFill/>
                    </a:lnB>
                    <a:noFill/>
                  </a:tcPr>
                </a:tc>
                <a:tc>
                  <a:txBody>
                    <a:bodyPr/>
                    <a:lstStyle/>
                    <a:p>
                      <a:pPr algn="ctr" fontAlgn="ctr"/>
                      <a:r>
                        <a:rPr lang="es-MX" sz="900" b="0" i="0" u="none" strike="noStrike">
                          <a:solidFill>
                            <a:srgbClr val="000000"/>
                          </a:solidFill>
                          <a:effectLst/>
                          <a:latin typeface="Arial" panose="020B0604020202020204" pitchFamily="34" charset="0"/>
                        </a:rPr>
                        <a:t>Como administrador del parqueadero necesito gestionar la disponibilidad de lugares de estacionamiento para poder asegurar que haya espacio disponible para los usuarios.</a:t>
                      </a:r>
                    </a:p>
                  </a:txBody>
                  <a:tcPr marL="5799" marR="5799" marT="5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MX" sz="900" b="0" i="0" u="none" strike="noStrike">
                          <a:solidFill>
                            <a:srgbClr val="000000"/>
                          </a:solidFill>
                          <a:effectLst/>
                          <a:latin typeface="Arial" panose="020B0604020202020204" pitchFamily="34" charset="0"/>
                        </a:rPr>
                        <a:t> El administrador del parqueadero puede ver la disponibilidad de lugares de estacionamiento en tiempo real. * El administrador del parqueadero puede gestionar las reservas de lugares de estacionamiento.  El administrador del parqueadero puede generar informes sobre la ocupación del parqueadero.</a:t>
                      </a:r>
                    </a:p>
                  </a:txBody>
                  <a:tcPr marL="5799" marR="5799" marT="5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MX" sz="900" b="0" i="0" u="none" strike="noStrike">
                          <a:solidFill>
                            <a:srgbClr val="000000"/>
                          </a:solidFill>
                          <a:effectLst/>
                          <a:latin typeface="Arial" panose="020B0604020202020204" pitchFamily="34" charset="0"/>
                        </a:rPr>
                        <a:t> El administrador del parqueadero necesita saber cuántos lugares de estacionamiento están disponibles y cuánto dinero se ha recaudado por las reservas.</a:t>
                      </a:r>
                    </a:p>
                  </a:txBody>
                  <a:tcPr marL="5799" marR="5799" marT="5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MX" sz="900" b="0" i="0" u="none" strike="noStrike">
                          <a:solidFill>
                            <a:srgbClr val="000000"/>
                          </a:solidFill>
                          <a:effectLst/>
                          <a:latin typeface="Arial" panose="020B0604020202020204" pitchFamily="34" charset="0"/>
                        </a:rPr>
                        <a:t> La aplicación web debe tener un módulo para que el administrador del parqueadero pueda ver la disponibilidad de lugares de estacionamiento en tiempo real.  El módulo debe permitir al administrador del parqueadero gestionar las reservas de lugares de estacionamiento.  El módulo debe permitir al administrador del parqueadero generar informes sobre la ocupación del parqueadero.</a:t>
                      </a:r>
                    </a:p>
                  </a:txBody>
                  <a:tcPr marL="5799" marR="5799" marT="5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85729222"/>
                  </a:ext>
                </a:extLst>
              </a:tr>
              <a:tr h="904779">
                <a:tc>
                  <a:txBody>
                    <a:bodyPr/>
                    <a:lstStyle/>
                    <a:p>
                      <a:pPr algn="l" fontAlgn="b"/>
                      <a:r>
                        <a:rPr lang="es-CO" sz="900" b="1" i="0" u="none" strike="noStrike">
                          <a:solidFill>
                            <a:srgbClr val="000000"/>
                          </a:solidFill>
                          <a:effectLst/>
                          <a:latin typeface="Arial" panose="020B0604020202020204" pitchFamily="34" charset="0"/>
                        </a:rPr>
                        <a:t>US005</a:t>
                      </a:r>
                    </a:p>
                  </a:txBody>
                  <a:tcPr marL="5799" marR="5799" marT="5799" marB="0" anchor="b">
                    <a:lnL>
                      <a:noFill/>
                    </a:lnL>
                    <a:lnR>
                      <a:noFill/>
                    </a:lnR>
                    <a:lnT>
                      <a:noFill/>
                    </a:lnT>
                    <a:lnB>
                      <a:noFill/>
                    </a:lnB>
                    <a:noFill/>
                  </a:tcPr>
                </a:tc>
                <a:tc>
                  <a:txBody>
                    <a:bodyPr/>
                    <a:lstStyle/>
                    <a:p>
                      <a:pPr algn="l" fontAlgn="b"/>
                      <a:r>
                        <a:rPr lang="es-CO" sz="900" b="1" i="0" u="none" strike="noStrike">
                          <a:solidFill>
                            <a:srgbClr val="000000"/>
                          </a:solidFill>
                          <a:effectLst/>
                          <a:latin typeface="Arial" panose="020B0604020202020204" pitchFamily="34" charset="0"/>
                        </a:rPr>
                        <a:t>CU005</a:t>
                      </a:r>
                    </a:p>
                  </a:txBody>
                  <a:tcPr marL="5799" marR="5799" marT="5799" marB="0" anchor="b">
                    <a:lnL>
                      <a:noFill/>
                    </a:lnL>
                    <a:lnR w="6350" cap="flat" cmpd="sng" algn="ctr">
                      <a:solidFill>
                        <a:srgbClr val="000000"/>
                      </a:solidFill>
                      <a:prstDash val="solid"/>
                      <a:round/>
                      <a:headEnd type="none" w="med" len="med"/>
                      <a:tailEnd type="none" w="med" len="med"/>
                    </a:lnR>
                    <a:lnT>
                      <a:noFill/>
                    </a:lnT>
                    <a:lnB>
                      <a:noFill/>
                    </a:lnB>
                    <a:noFill/>
                  </a:tcPr>
                </a:tc>
                <a:tc>
                  <a:txBody>
                    <a:bodyPr/>
                    <a:lstStyle/>
                    <a:p>
                      <a:pPr algn="ctr" fontAlgn="ctr"/>
                      <a:r>
                        <a:rPr lang="es-MX" sz="900" b="0" i="0" u="none" strike="noStrike">
                          <a:solidFill>
                            <a:srgbClr val="000000"/>
                          </a:solidFill>
                          <a:effectLst/>
                          <a:latin typeface="Arial" panose="020B0604020202020204" pitchFamily="34" charset="0"/>
                        </a:rPr>
                        <a:t>Como usuario necesito reservar un lugar de estacionamiento para poder asegurar un lugar para mi vehículo.</a:t>
                      </a:r>
                    </a:p>
                  </a:txBody>
                  <a:tcPr marL="5799" marR="5799" marT="5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MX" sz="900" b="0" i="0" u="none" strike="noStrike">
                          <a:solidFill>
                            <a:srgbClr val="000000"/>
                          </a:solidFill>
                          <a:effectLst/>
                          <a:latin typeface="Arial" panose="020B0604020202020204" pitchFamily="34" charset="0"/>
                        </a:rPr>
                        <a:t> El usuario puede buscar y reservar un lugar de estacionamiento en un parqueadero.  El usuario puede ver la disponibilidad de lugares de estacionamiento en tiempo real.  El usuario puede reservar un lugar de estacionamiento con antelación.  El usuario puede pagar la reserva de un lugar de estacionamiento a través de la aplicación móvil.</a:t>
                      </a:r>
                    </a:p>
                  </a:txBody>
                  <a:tcPr marL="5799" marR="5799" marT="5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MX" sz="900" b="0" i="0" u="none" strike="noStrike">
                          <a:solidFill>
                            <a:srgbClr val="000000"/>
                          </a:solidFill>
                          <a:effectLst/>
                          <a:latin typeface="Arial" panose="020B0604020202020204" pitchFamily="34" charset="0"/>
                        </a:rPr>
                        <a:t> El usuario llega a una zona con alta demanda de estacionamiento y no encuentra lugar para estacionar su vehículo.</a:t>
                      </a:r>
                    </a:p>
                  </a:txBody>
                  <a:tcPr marL="5799" marR="5799" marT="5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MX" sz="900" b="0" i="0" u="none" strike="noStrike" dirty="0">
                          <a:solidFill>
                            <a:srgbClr val="000000"/>
                          </a:solidFill>
                          <a:effectLst/>
                          <a:latin typeface="Arial" panose="020B0604020202020204" pitchFamily="34" charset="0"/>
                        </a:rPr>
                        <a:t> La aplicación móvil debe tener un módulo para que el usuario pueda buscar y reservar un lugar de estacionamiento.  El módulo debe mostrar la disponibilidad de lugares de estacionamiento en tiempo real.  El módulo debe permitir al usuario reservar un lugar de estacionamiento con antelación.  El módulo debe permitir al usuario pagar la reserva de un lugar de estacionamiento a través de la aplicación móvil.</a:t>
                      </a:r>
                    </a:p>
                  </a:txBody>
                  <a:tcPr marL="5799" marR="5799" marT="5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17654452"/>
                  </a:ext>
                </a:extLst>
              </a:tr>
            </a:tbl>
          </a:graphicData>
        </a:graphic>
      </p:graphicFrame>
    </p:spTree>
    <p:extLst>
      <p:ext uri="{BB962C8B-B14F-4D97-AF65-F5344CB8AC3E}">
        <p14:creationId xmlns:p14="http://schemas.microsoft.com/office/powerpoint/2010/main" val="3076403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1149976-59ED-86DE-CAFB-F26E38C394F4}"/>
              </a:ext>
            </a:extLst>
          </p:cNvPr>
          <p:cNvSpPr/>
          <p:nvPr/>
        </p:nvSpPr>
        <p:spPr>
          <a:xfrm>
            <a:off x="-357617" y="2142503"/>
            <a:ext cx="5344743" cy="646331"/>
          </a:xfrm>
          <a:prstGeom prst="rect">
            <a:avLst/>
          </a:prstGeom>
        </p:spPr>
        <p:txBody>
          <a:bodyPr wrap="square" lIns="91440" tIns="45720" rIns="91440" bIns="45720" anchor="t">
            <a:spAutoFit/>
          </a:bodyPr>
          <a:lstStyle/>
          <a:p>
            <a:pPr>
              <a:lnSpc>
                <a:spcPct val="90000"/>
              </a:lnSpc>
              <a:spcBef>
                <a:spcPct val="0"/>
              </a:spcBef>
              <a:defRPr sz="4000"/>
            </a:pPr>
            <a:endParaRPr lang="es-ES_tradnl" sz="2000" b="1" dirty="0">
              <a:solidFill>
                <a:schemeClr val="bg1"/>
              </a:solidFill>
              <a:latin typeface="WORK SANS BOLD ROMAN"/>
              <a:ea typeface="+mj-ea"/>
              <a:cs typeface="+mj-cs"/>
            </a:endParaRPr>
          </a:p>
          <a:p>
            <a:pPr>
              <a:lnSpc>
                <a:spcPct val="90000"/>
              </a:lnSpc>
              <a:spcBef>
                <a:spcPct val="0"/>
              </a:spcBef>
              <a:defRPr sz="4000"/>
            </a:pPr>
            <a:endParaRPr lang="es-ES_tradnl" sz="2000" b="1" dirty="0">
              <a:solidFill>
                <a:schemeClr val="bg1"/>
              </a:solidFill>
              <a:latin typeface="WORK SANS BOLD ROMAN"/>
              <a:ea typeface="+mj-ea"/>
              <a:cs typeface="+mj-cs"/>
            </a:endParaRPr>
          </a:p>
        </p:txBody>
      </p:sp>
      <p:sp>
        <p:nvSpPr>
          <p:cNvPr id="5" name="CuadroTexto 4">
            <a:extLst>
              <a:ext uri="{FF2B5EF4-FFF2-40B4-BE49-F238E27FC236}">
                <a16:creationId xmlns:a16="http://schemas.microsoft.com/office/drawing/2014/main" id="{35BFFB67-C3D4-337D-C327-AB25D270EADA}"/>
              </a:ext>
            </a:extLst>
          </p:cNvPr>
          <p:cNvSpPr txBox="1"/>
          <p:nvPr/>
        </p:nvSpPr>
        <p:spPr>
          <a:xfrm>
            <a:off x="412942" y="3096473"/>
            <a:ext cx="9056165" cy="830997"/>
          </a:xfrm>
          <a:prstGeom prst="rect">
            <a:avLst/>
          </a:prstGeom>
          <a:noFill/>
        </p:spPr>
        <p:txBody>
          <a:bodyPr wrap="square" lIns="91440" tIns="45720" rIns="91440" bIns="45720" rtlCol="0" anchor="t">
            <a:spAutoFit/>
          </a:bodyPr>
          <a:lstStyle/>
          <a:p>
            <a:pPr algn="ctr">
              <a:defRPr/>
            </a:pPr>
            <a:r>
              <a:rPr lang="es-CO" sz="4800" b="1" dirty="0">
                <a:solidFill>
                  <a:schemeClr val="bg1"/>
                </a:solidFill>
                <a:latin typeface="WORK SANS BOLD ROMAN"/>
              </a:rPr>
              <a:t>MOCKUPS</a:t>
            </a:r>
            <a:endParaRPr lang="es-CO" sz="4800" b="1" u="none" strike="noStrike" kern="1200" cap="none" spc="0" normalizeH="0" baseline="0" noProof="0" dirty="0">
              <a:ln>
                <a:noFill/>
              </a:ln>
              <a:solidFill>
                <a:schemeClr val="bg1"/>
              </a:solidFill>
              <a:effectLst/>
              <a:uLnTx/>
              <a:uFillTx/>
              <a:latin typeface="WORK SANS BOLD ROMAN" pitchFamily="2" charset="77"/>
            </a:endParaRPr>
          </a:p>
        </p:txBody>
      </p:sp>
    </p:spTree>
    <p:extLst>
      <p:ext uri="{BB962C8B-B14F-4D97-AF65-F5344CB8AC3E}">
        <p14:creationId xmlns:p14="http://schemas.microsoft.com/office/powerpoint/2010/main" val="1912695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E9FC909E-7A49-033B-FCA0-D15AB0086E2A}"/>
              </a:ext>
            </a:extLst>
          </p:cNvPr>
          <p:cNvPicPr>
            <a:picLocks noChangeAspect="1"/>
          </p:cNvPicPr>
          <p:nvPr/>
        </p:nvPicPr>
        <p:blipFill>
          <a:blip r:embed="rId3"/>
          <a:stretch>
            <a:fillRect/>
          </a:stretch>
        </p:blipFill>
        <p:spPr>
          <a:xfrm>
            <a:off x="2147336" y="574602"/>
            <a:ext cx="7897327" cy="5182323"/>
          </a:xfrm>
          <a:prstGeom prst="rect">
            <a:avLst/>
          </a:prstGeom>
        </p:spPr>
      </p:pic>
    </p:spTree>
    <p:extLst>
      <p:ext uri="{BB962C8B-B14F-4D97-AF65-F5344CB8AC3E}">
        <p14:creationId xmlns:p14="http://schemas.microsoft.com/office/powerpoint/2010/main" val="1990523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1149976-59ED-86DE-CAFB-F26E38C394F4}"/>
              </a:ext>
            </a:extLst>
          </p:cNvPr>
          <p:cNvSpPr/>
          <p:nvPr/>
        </p:nvSpPr>
        <p:spPr>
          <a:xfrm>
            <a:off x="-357617" y="2142503"/>
            <a:ext cx="5344743" cy="646331"/>
          </a:xfrm>
          <a:prstGeom prst="rect">
            <a:avLst/>
          </a:prstGeom>
        </p:spPr>
        <p:txBody>
          <a:bodyPr wrap="square" lIns="91440" tIns="45720" rIns="91440" bIns="45720" anchor="t">
            <a:spAutoFit/>
          </a:bodyPr>
          <a:lstStyle/>
          <a:p>
            <a:pPr>
              <a:lnSpc>
                <a:spcPct val="90000"/>
              </a:lnSpc>
              <a:spcBef>
                <a:spcPct val="0"/>
              </a:spcBef>
              <a:defRPr sz="4000"/>
            </a:pPr>
            <a:endParaRPr lang="es-ES_tradnl" sz="2000" b="1" dirty="0">
              <a:solidFill>
                <a:schemeClr val="bg1"/>
              </a:solidFill>
              <a:latin typeface="WORK SANS BOLD ROMAN"/>
              <a:ea typeface="+mj-ea"/>
              <a:cs typeface="+mj-cs"/>
            </a:endParaRPr>
          </a:p>
          <a:p>
            <a:pPr>
              <a:lnSpc>
                <a:spcPct val="90000"/>
              </a:lnSpc>
              <a:spcBef>
                <a:spcPct val="0"/>
              </a:spcBef>
              <a:defRPr sz="4000"/>
            </a:pPr>
            <a:endParaRPr lang="es-ES_tradnl" sz="2000" b="1" dirty="0">
              <a:solidFill>
                <a:schemeClr val="bg1"/>
              </a:solidFill>
              <a:latin typeface="WORK SANS BOLD ROMAN"/>
              <a:ea typeface="+mj-ea"/>
              <a:cs typeface="+mj-cs"/>
            </a:endParaRPr>
          </a:p>
        </p:txBody>
      </p:sp>
      <p:sp>
        <p:nvSpPr>
          <p:cNvPr id="5" name="CuadroTexto 4">
            <a:extLst>
              <a:ext uri="{FF2B5EF4-FFF2-40B4-BE49-F238E27FC236}">
                <a16:creationId xmlns:a16="http://schemas.microsoft.com/office/drawing/2014/main" id="{35BFFB67-C3D4-337D-C327-AB25D270EADA}"/>
              </a:ext>
            </a:extLst>
          </p:cNvPr>
          <p:cNvSpPr txBox="1"/>
          <p:nvPr/>
        </p:nvSpPr>
        <p:spPr>
          <a:xfrm>
            <a:off x="412942" y="3096473"/>
            <a:ext cx="9056165" cy="830997"/>
          </a:xfrm>
          <a:prstGeom prst="rect">
            <a:avLst/>
          </a:prstGeom>
          <a:noFill/>
        </p:spPr>
        <p:txBody>
          <a:bodyPr wrap="square" lIns="91440" tIns="45720" rIns="91440" bIns="45720" rtlCol="0" anchor="t">
            <a:spAutoFit/>
          </a:bodyPr>
          <a:lstStyle/>
          <a:p>
            <a:pPr algn="ctr">
              <a:defRPr/>
            </a:pPr>
            <a:r>
              <a:rPr lang="es-CO" sz="4800" b="1" dirty="0">
                <a:solidFill>
                  <a:schemeClr val="bg1"/>
                </a:solidFill>
                <a:latin typeface="WORK SANS BOLD ROMAN"/>
              </a:rPr>
              <a:t>SISTEMAS DE CONTROL</a:t>
            </a:r>
            <a:endParaRPr lang="es-CO" sz="4800" b="1" u="none" strike="noStrike" kern="1200" cap="none" spc="0" normalizeH="0" baseline="0" noProof="0" dirty="0">
              <a:ln>
                <a:noFill/>
              </a:ln>
              <a:solidFill>
                <a:schemeClr val="bg1"/>
              </a:solidFill>
              <a:effectLst/>
              <a:uLnTx/>
              <a:uFillTx/>
              <a:latin typeface="WORK SANS BOLD ROMAN" pitchFamily="2" charset="77"/>
            </a:endParaRPr>
          </a:p>
        </p:txBody>
      </p:sp>
    </p:spTree>
    <p:extLst>
      <p:ext uri="{BB962C8B-B14F-4D97-AF65-F5344CB8AC3E}">
        <p14:creationId xmlns:p14="http://schemas.microsoft.com/office/powerpoint/2010/main" val="13820571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6C31FC2-6C63-0CB9-C78D-1723D5E9DD66}"/>
              </a:ext>
            </a:extLst>
          </p:cNvPr>
          <p:cNvSpPr txBox="1"/>
          <p:nvPr/>
        </p:nvSpPr>
        <p:spPr>
          <a:xfrm>
            <a:off x="577563" y="5425561"/>
            <a:ext cx="5518437" cy="338554"/>
          </a:xfrm>
          <a:prstGeom prst="rect">
            <a:avLst/>
          </a:prstGeom>
          <a:noFill/>
        </p:spPr>
        <p:txBody>
          <a:bodyPr wrap="square" rtlCol="0">
            <a:spAutoFit/>
          </a:bodyPr>
          <a:lstStyle/>
          <a:p>
            <a:r>
              <a:rPr lang="es-CO" sz="1600" dirty="0">
                <a:latin typeface="Work Sans Light Roman" pitchFamily="2" charset="77"/>
              </a:rPr>
              <a:t>https://github.com/Lunaa9/LDM_ACADEMY.git</a:t>
            </a:r>
          </a:p>
        </p:txBody>
      </p:sp>
      <p:pic>
        <p:nvPicPr>
          <p:cNvPr id="2" name="Imagen 1">
            <a:extLst>
              <a:ext uri="{FF2B5EF4-FFF2-40B4-BE49-F238E27FC236}">
                <a16:creationId xmlns:a16="http://schemas.microsoft.com/office/drawing/2014/main" id="{B3798C91-87DD-BD44-DE41-5F80978BF75B}"/>
              </a:ext>
            </a:extLst>
          </p:cNvPr>
          <p:cNvPicPr>
            <a:picLocks noChangeAspect="1"/>
          </p:cNvPicPr>
          <p:nvPr/>
        </p:nvPicPr>
        <p:blipFill>
          <a:blip r:embed="rId3"/>
          <a:stretch>
            <a:fillRect/>
          </a:stretch>
        </p:blipFill>
        <p:spPr>
          <a:xfrm>
            <a:off x="1066799" y="592053"/>
            <a:ext cx="9268691" cy="4923563"/>
          </a:xfrm>
          <a:prstGeom prst="rect">
            <a:avLst/>
          </a:prstGeom>
        </p:spPr>
      </p:pic>
    </p:spTree>
    <p:extLst>
      <p:ext uri="{BB962C8B-B14F-4D97-AF65-F5344CB8AC3E}">
        <p14:creationId xmlns:p14="http://schemas.microsoft.com/office/powerpoint/2010/main" val="1882993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7015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1149976-59ED-86DE-CAFB-F26E38C394F4}"/>
              </a:ext>
            </a:extLst>
          </p:cNvPr>
          <p:cNvSpPr/>
          <p:nvPr/>
        </p:nvSpPr>
        <p:spPr>
          <a:xfrm>
            <a:off x="1238270" y="2300654"/>
            <a:ext cx="5344743" cy="2862322"/>
          </a:xfrm>
          <a:prstGeom prst="rect">
            <a:avLst/>
          </a:prstGeom>
        </p:spPr>
        <p:txBody>
          <a:bodyPr wrap="square" lIns="91440" tIns="45720" rIns="91440" bIns="45720" anchor="t">
            <a:spAutoFit/>
          </a:bodyPr>
          <a:lstStyle/>
          <a:p>
            <a:pPr>
              <a:lnSpc>
                <a:spcPct val="90000"/>
              </a:lnSpc>
              <a:spcBef>
                <a:spcPct val="0"/>
              </a:spcBef>
              <a:defRPr sz="4000"/>
            </a:pPr>
            <a:r>
              <a:rPr lang="es-ES_tradnl" sz="2000" b="1" dirty="0">
                <a:solidFill>
                  <a:schemeClr val="bg1"/>
                </a:solidFill>
                <a:latin typeface="WORK SANS BOLD ROMAN"/>
                <a:ea typeface="+mj-ea"/>
                <a:cs typeface="+mj-cs"/>
              </a:rPr>
              <a:t>-Objetivo general</a:t>
            </a:r>
          </a:p>
          <a:p>
            <a:pPr>
              <a:lnSpc>
                <a:spcPct val="90000"/>
              </a:lnSpc>
              <a:spcBef>
                <a:spcPct val="0"/>
              </a:spcBef>
              <a:defRPr sz="4000"/>
            </a:pPr>
            <a:r>
              <a:rPr lang="es-ES_tradnl" sz="2000" b="1" dirty="0">
                <a:solidFill>
                  <a:schemeClr val="bg1"/>
                </a:solidFill>
                <a:latin typeface="WORK SANS BOLD ROMAN"/>
                <a:ea typeface="+mj-ea"/>
                <a:cs typeface="+mj-cs"/>
              </a:rPr>
              <a:t>-Objetivos específicos</a:t>
            </a:r>
          </a:p>
          <a:p>
            <a:pPr>
              <a:lnSpc>
                <a:spcPct val="90000"/>
              </a:lnSpc>
              <a:spcBef>
                <a:spcPct val="0"/>
              </a:spcBef>
              <a:defRPr sz="4000"/>
            </a:pPr>
            <a:r>
              <a:rPr lang="es-ES_tradnl" sz="2000" b="1" dirty="0">
                <a:solidFill>
                  <a:schemeClr val="bg1"/>
                </a:solidFill>
                <a:latin typeface="WORK SANS BOLD ROMAN"/>
                <a:ea typeface="+mj-ea"/>
                <a:cs typeface="+mj-cs"/>
              </a:rPr>
              <a:t>-Planteamiento del problema</a:t>
            </a:r>
          </a:p>
          <a:p>
            <a:pPr>
              <a:lnSpc>
                <a:spcPct val="90000"/>
              </a:lnSpc>
              <a:spcBef>
                <a:spcPct val="0"/>
              </a:spcBef>
              <a:defRPr sz="4000"/>
            </a:pPr>
            <a:r>
              <a:rPr lang="es-ES_tradnl" sz="2000" b="1" dirty="0">
                <a:solidFill>
                  <a:schemeClr val="bg1"/>
                </a:solidFill>
                <a:latin typeface="WORK SANS BOLD ROMAN"/>
                <a:ea typeface="+mj-ea"/>
                <a:cs typeface="+mj-cs"/>
              </a:rPr>
              <a:t>-Pregunta problema</a:t>
            </a:r>
          </a:p>
          <a:p>
            <a:pPr>
              <a:lnSpc>
                <a:spcPct val="90000"/>
              </a:lnSpc>
              <a:spcBef>
                <a:spcPct val="0"/>
              </a:spcBef>
              <a:defRPr sz="4000"/>
            </a:pPr>
            <a:r>
              <a:rPr lang="es-ES_tradnl" sz="2000" b="1" dirty="0">
                <a:solidFill>
                  <a:schemeClr val="bg1"/>
                </a:solidFill>
                <a:latin typeface="WORK SANS BOLD ROMAN"/>
                <a:ea typeface="+mj-ea"/>
                <a:cs typeface="+mj-cs"/>
              </a:rPr>
              <a:t>-Alcance del proyecto</a:t>
            </a:r>
          </a:p>
          <a:p>
            <a:pPr>
              <a:lnSpc>
                <a:spcPct val="90000"/>
              </a:lnSpc>
              <a:spcBef>
                <a:spcPct val="0"/>
              </a:spcBef>
              <a:defRPr sz="4000"/>
            </a:pPr>
            <a:r>
              <a:rPr lang="es-ES_tradnl" sz="2000" b="1" dirty="0">
                <a:solidFill>
                  <a:schemeClr val="bg1"/>
                </a:solidFill>
                <a:latin typeface="WORK SANS BOLD ROMAN"/>
                <a:ea typeface="+mj-ea"/>
                <a:cs typeface="+mj-cs"/>
              </a:rPr>
              <a:t>-Justificación</a:t>
            </a:r>
          </a:p>
          <a:p>
            <a:pPr>
              <a:lnSpc>
                <a:spcPct val="90000"/>
              </a:lnSpc>
              <a:spcBef>
                <a:spcPct val="0"/>
              </a:spcBef>
              <a:defRPr sz="4000"/>
            </a:pPr>
            <a:r>
              <a:rPr lang="es-ES_tradnl" sz="2000" b="1" dirty="0">
                <a:solidFill>
                  <a:schemeClr val="bg1"/>
                </a:solidFill>
                <a:latin typeface="WORK SANS BOLD ROMAN"/>
                <a:ea typeface="+mj-ea"/>
                <a:cs typeface="+mj-cs"/>
              </a:rPr>
              <a:t>-Mapa de proceso</a:t>
            </a:r>
          </a:p>
          <a:p>
            <a:pPr>
              <a:lnSpc>
                <a:spcPct val="90000"/>
              </a:lnSpc>
              <a:spcBef>
                <a:spcPct val="0"/>
              </a:spcBef>
              <a:defRPr sz="4000"/>
            </a:pPr>
            <a:r>
              <a:rPr lang="es-ES_tradnl" sz="2000" b="1" dirty="0">
                <a:solidFill>
                  <a:schemeClr val="bg1"/>
                </a:solidFill>
                <a:latin typeface="WORK SANS BOLD ROMAN"/>
                <a:ea typeface="+mj-ea"/>
                <a:cs typeface="+mj-cs"/>
              </a:rPr>
              <a:t>-Técnicas de recolección de información </a:t>
            </a:r>
          </a:p>
          <a:p>
            <a:pPr>
              <a:lnSpc>
                <a:spcPct val="90000"/>
              </a:lnSpc>
              <a:spcBef>
                <a:spcPct val="0"/>
              </a:spcBef>
              <a:defRPr sz="4000"/>
            </a:pPr>
            <a:r>
              <a:rPr lang="es-ES_tradnl" sz="2000" b="1" dirty="0">
                <a:solidFill>
                  <a:schemeClr val="bg1"/>
                </a:solidFill>
                <a:latin typeface="WORK SANS BOLD ROMAN"/>
                <a:ea typeface="+mj-ea"/>
                <a:cs typeface="+mj-cs"/>
              </a:rPr>
              <a:t>-Requerimientos funcionales y no funcionales</a:t>
            </a:r>
          </a:p>
          <a:p>
            <a:pPr>
              <a:lnSpc>
                <a:spcPct val="90000"/>
              </a:lnSpc>
              <a:spcBef>
                <a:spcPct val="0"/>
              </a:spcBef>
              <a:defRPr sz="4000"/>
            </a:pPr>
            <a:r>
              <a:rPr lang="es-ES_tradnl" sz="2000" b="1" dirty="0">
                <a:solidFill>
                  <a:schemeClr val="bg1"/>
                </a:solidFill>
                <a:latin typeface="WORK SANS BOLD ROMAN"/>
                <a:ea typeface="+mj-ea"/>
                <a:cs typeface="+mj-cs"/>
              </a:rPr>
              <a:t>-</a:t>
            </a:r>
          </a:p>
        </p:txBody>
      </p:sp>
      <p:sp>
        <p:nvSpPr>
          <p:cNvPr id="5" name="CuadroTexto 4">
            <a:extLst>
              <a:ext uri="{FF2B5EF4-FFF2-40B4-BE49-F238E27FC236}">
                <a16:creationId xmlns:a16="http://schemas.microsoft.com/office/drawing/2014/main" id="{35BFFB67-C3D4-337D-C327-AB25D270EADA}"/>
              </a:ext>
            </a:extLst>
          </p:cNvPr>
          <p:cNvSpPr txBox="1"/>
          <p:nvPr/>
        </p:nvSpPr>
        <p:spPr>
          <a:xfrm>
            <a:off x="1161601" y="1028048"/>
            <a:ext cx="7309630" cy="1015663"/>
          </a:xfrm>
          <a:prstGeom prst="rect">
            <a:avLst/>
          </a:prstGeom>
          <a:noFill/>
        </p:spPr>
        <p:txBody>
          <a:bodyPr wrap="none" lIns="91440" tIns="45720" rIns="91440" bIns="45720" rtlCol="0" anchor="t">
            <a:spAutoFit/>
          </a:bodyPr>
          <a:lstStyle/>
          <a:p>
            <a:pPr algn="ctr">
              <a:defRPr/>
            </a:pPr>
            <a:r>
              <a:rPr lang="es-CO" sz="6000" b="1" dirty="0">
                <a:solidFill>
                  <a:schemeClr val="bg1"/>
                </a:solidFill>
                <a:latin typeface="WORK SANS BOLD ROMAN"/>
              </a:rPr>
              <a:t>TABLA DE CONTENIDO</a:t>
            </a:r>
            <a:endParaRPr lang="es-CO" sz="6000" b="1" u="none" strike="noStrike" kern="1200" cap="none" spc="0" normalizeH="0" baseline="0" noProof="0" dirty="0">
              <a:ln>
                <a:noFill/>
              </a:ln>
              <a:solidFill>
                <a:schemeClr val="bg1"/>
              </a:solidFill>
              <a:effectLst/>
              <a:uLnTx/>
              <a:uFillTx/>
              <a:latin typeface="WORK SANS BOLD ROMAN" pitchFamily="2" charset="77"/>
            </a:endParaRPr>
          </a:p>
        </p:txBody>
      </p:sp>
      <p:cxnSp>
        <p:nvCxnSpPr>
          <p:cNvPr id="6" name="Conector recto 5">
            <a:extLst>
              <a:ext uri="{FF2B5EF4-FFF2-40B4-BE49-F238E27FC236}">
                <a16:creationId xmlns:a16="http://schemas.microsoft.com/office/drawing/2014/main" id="{38CE8666-1D2A-4D01-34E5-54FD74A39FC0}"/>
              </a:ext>
            </a:extLst>
          </p:cNvPr>
          <p:cNvCxnSpPr>
            <a:cxnSpLocks/>
          </p:cNvCxnSpPr>
          <p:nvPr/>
        </p:nvCxnSpPr>
        <p:spPr>
          <a:xfrm>
            <a:off x="1304272" y="2031133"/>
            <a:ext cx="22475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9184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51D1C-ACAB-30A9-933A-FC96DF28A2F0}"/>
              </a:ext>
            </a:extLst>
          </p:cNvPr>
          <p:cNvSpPr txBox="1">
            <a:spLocks/>
          </p:cNvSpPr>
          <p:nvPr/>
        </p:nvSpPr>
        <p:spPr>
          <a:xfrm>
            <a:off x="1074876" y="2027497"/>
            <a:ext cx="3643700" cy="67659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dirty="0">
                <a:solidFill>
                  <a:srgbClr val="38AA00"/>
                </a:solidFill>
                <a:latin typeface="WORK SANS BOLD ROMAN"/>
              </a:rPr>
              <a:t>Objetivo general</a:t>
            </a:r>
            <a:endParaRPr lang="es-CO" sz="3600" b="1" dirty="0">
              <a:solidFill>
                <a:srgbClr val="38AA00"/>
              </a:solidFill>
              <a:latin typeface="WORK SANS BOLD ROMAN" pitchFamily="2" charset="77"/>
            </a:endParaRPr>
          </a:p>
        </p:txBody>
      </p:sp>
      <p:sp>
        <p:nvSpPr>
          <p:cNvPr id="3" name="CuadroTexto 2">
            <a:extLst>
              <a:ext uri="{FF2B5EF4-FFF2-40B4-BE49-F238E27FC236}">
                <a16:creationId xmlns:a16="http://schemas.microsoft.com/office/drawing/2014/main" id="{CF6697F3-B1A3-FADB-1243-D89866428CB1}"/>
              </a:ext>
            </a:extLst>
          </p:cNvPr>
          <p:cNvSpPr txBox="1"/>
          <p:nvPr/>
        </p:nvSpPr>
        <p:spPr>
          <a:xfrm>
            <a:off x="2013154" y="3229088"/>
            <a:ext cx="9213787" cy="1846659"/>
          </a:xfrm>
          <a:prstGeom prst="rect">
            <a:avLst/>
          </a:prstGeom>
          <a:noFill/>
        </p:spPr>
        <p:txBody>
          <a:bodyPr wrap="square" lIns="91440" tIns="45720" rIns="91440" bIns="45720" rtlCol="0" anchor="t">
            <a:spAutoFit/>
          </a:bodyPr>
          <a:lstStyle/>
          <a:p>
            <a:pPr algn="just"/>
            <a:r>
              <a:rPr lang="es-CO" sz="2000" dirty="0">
                <a:ea typeface="+mn-lt"/>
                <a:cs typeface="+mn-lt"/>
              </a:rPr>
              <a:t>Desarrollar un sistema de información web para el colegio Fernando González Ochoa para gestionar los procesos administrativos como control de asistencia, asignación parqueadero, gestión de novedades y solicitud de materiales institucionales con la finalidad de agilizar todos estos procesos y mejorar eficientemente el rendimiento de la  operación en el colegio.</a:t>
            </a:r>
            <a:endParaRPr lang="es-MX" dirty="0"/>
          </a:p>
          <a:p>
            <a:endParaRPr lang="es-CO" sz="1400" dirty="0">
              <a:latin typeface="Work Sans Light Roman" pitchFamily="2" charset="77"/>
            </a:endParaRPr>
          </a:p>
        </p:txBody>
      </p:sp>
      <p:cxnSp>
        <p:nvCxnSpPr>
          <p:cNvPr id="4" name="Conector recto 3">
            <a:extLst>
              <a:ext uri="{FF2B5EF4-FFF2-40B4-BE49-F238E27FC236}">
                <a16:creationId xmlns:a16="http://schemas.microsoft.com/office/drawing/2014/main" id="{669DD18A-AB54-34AC-A662-0BDC60B050FF}"/>
              </a:ext>
            </a:extLst>
          </p:cNvPr>
          <p:cNvCxnSpPr>
            <a:cxnSpLocks/>
          </p:cNvCxnSpPr>
          <p:nvPr/>
        </p:nvCxnSpPr>
        <p:spPr>
          <a:xfrm>
            <a:off x="1301242" y="2847869"/>
            <a:ext cx="1425934" cy="0"/>
          </a:xfrm>
          <a:prstGeom prst="line">
            <a:avLst/>
          </a:prstGeom>
          <a:ln w="12700">
            <a:solidFill>
              <a:srgbClr val="4D4D4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8000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51D1C-ACAB-30A9-933A-FC96DF28A2F0}"/>
              </a:ext>
            </a:extLst>
          </p:cNvPr>
          <p:cNvSpPr txBox="1">
            <a:spLocks/>
          </p:cNvSpPr>
          <p:nvPr/>
        </p:nvSpPr>
        <p:spPr>
          <a:xfrm>
            <a:off x="1074876" y="2027497"/>
            <a:ext cx="4578228" cy="67659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dirty="0">
                <a:solidFill>
                  <a:srgbClr val="38AA00"/>
                </a:solidFill>
                <a:latin typeface="WORK SANS BOLD ROMAN"/>
              </a:rPr>
              <a:t>Objetivos específicos</a:t>
            </a:r>
            <a:endParaRPr lang="es-CO" sz="3600" b="1" dirty="0">
              <a:solidFill>
                <a:srgbClr val="38AA00"/>
              </a:solidFill>
              <a:latin typeface="WORK SANS BOLD ROMAN" pitchFamily="2" charset="77"/>
            </a:endParaRPr>
          </a:p>
        </p:txBody>
      </p:sp>
      <p:sp>
        <p:nvSpPr>
          <p:cNvPr id="3" name="CuadroTexto 2">
            <a:extLst>
              <a:ext uri="{FF2B5EF4-FFF2-40B4-BE49-F238E27FC236}">
                <a16:creationId xmlns:a16="http://schemas.microsoft.com/office/drawing/2014/main" id="{CF6697F3-B1A3-FADB-1243-D89866428CB1}"/>
              </a:ext>
            </a:extLst>
          </p:cNvPr>
          <p:cNvSpPr txBox="1"/>
          <p:nvPr/>
        </p:nvSpPr>
        <p:spPr>
          <a:xfrm>
            <a:off x="1074875" y="2853402"/>
            <a:ext cx="5479009" cy="2246769"/>
          </a:xfrm>
          <a:prstGeom prst="rect">
            <a:avLst/>
          </a:prstGeom>
          <a:noFill/>
        </p:spPr>
        <p:txBody>
          <a:bodyPr wrap="square" lIns="91440" tIns="45720" rIns="91440" bIns="45720" rtlCol="0" anchor="t">
            <a:spAutoFit/>
          </a:bodyPr>
          <a:lstStyle/>
          <a:p>
            <a:r>
              <a:rPr lang="es-CO" sz="2000" dirty="0">
                <a:solidFill>
                  <a:srgbClr val="2A1B15"/>
                </a:solidFill>
                <a:latin typeface="Work Sans Light Roman"/>
                <a:ea typeface="+mn-lt"/>
                <a:cs typeface="+mn-lt"/>
              </a:rPr>
              <a:t>1)Gestionar la asistencia de estudiantes de la</a:t>
            </a:r>
            <a:endParaRPr lang="es-ES" sz="2000" dirty="0">
              <a:latin typeface="Work Sans Light Roman"/>
              <a:ea typeface="Calibri" panose="020F0502020204030204"/>
              <a:cs typeface="Calibri" panose="020F0502020204030204"/>
            </a:endParaRPr>
          </a:p>
          <a:p>
            <a:r>
              <a:rPr lang="es-CO" sz="2000" dirty="0">
                <a:solidFill>
                  <a:srgbClr val="2A1B15"/>
                </a:solidFill>
                <a:latin typeface="Work Sans Light Roman"/>
                <a:ea typeface="+mn-lt"/>
                <a:cs typeface="+mn-lt"/>
              </a:rPr>
              <a:t>institución para poder llevar un registro</a:t>
            </a:r>
            <a:endParaRPr lang="es-CO" sz="2000">
              <a:latin typeface="Work Sans Light Roman"/>
              <a:ea typeface="Calibri" panose="020F0502020204030204"/>
              <a:cs typeface="Calibri" panose="020F0502020204030204"/>
            </a:endParaRPr>
          </a:p>
          <a:p>
            <a:r>
              <a:rPr lang="es-CO" sz="2000" dirty="0">
                <a:solidFill>
                  <a:srgbClr val="2A1B15"/>
                </a:solidFill>
                <a:latin typeface="Work Sans Light Roman"/>
                <a:ea typeface="+mn-lt"/>
                <a:cs typeface="+mn-lt"/>
              </a:rPr>
              <a:t>digital.</a:t>
            </a:r>
            <a:endParaRPr lang="es-CO" sz="2000">
              <a:latin typeface="Work Sans Light Roman"/>
              <a:ea typeface="Calibri" panose="020F0502020204030204"/>
              <a:cs typeface="Calibri" panose="020F0502020204030204"/>
            </a:endParaRPr>
          </a:p>
          <a:p>
            <a:r>
              <a:rPr lang="es-CO" sz="2000" dirty="0">
                <a:solidFill>
                  <a:srgbClr val="2A1B15"/>
                </a:solidFill>
                <a:latin typeface="Work Sans Light Roman"/>
                <a:ea typeface="+mn-lt"/>
                <a:cs typeface="+mn-lt"/>
              </a:rPr>
              <a:t>2)Facilitar la entrada y salida de vehículos con</a:t>
            </a:r>
            <a:endParaRPr lang="es-CO" sz="2000" dirty="0">
              <a:latin typeface="Work Sans Light Roman"/>
              <a:ea typeface="Calibri" panose="020F0502020204030204"/>
              <a:cs typeface="Calibri" panose="020F0502020204030204"/>
            </a:endParaRPr>
          </a:p>
          <a:p>
            <a:r>
              <a:rPr lang="es-CO" sz="2000" dirty="0">
                <a:solidFill>
                  <a:srgbClr val="2A1B15"/>
                </a:solidFill>
                <a:latin typeface="Work Sans Light Roman"/>
                <a:ea typeface="+mn-lt"/>
                <a:cs typeface="+mn-lt"/>
              </a:rPr>
              <a:t>el objetivo de saber la utilidad del</a:t>
            </a:r>
            <a:endParaRPr lang="es-CO" sz="2000">
              <a:latin typeface="Work Sans Light Roman"/>
              <a:ea typeface="Calibri" panose="020F0502020204030204"/>
              <a:cs typeface="Calibri" panose="020F0502020204030204"/>
            </a:endParaRPr>
          </a:p>
          <a:p>
            <a:r>
              <a:rPr lang="es-CO" sz="2000" dirty="0">
                <a:solidFill>
                  <a:srgbClr val="2A1B15"/>
                </a:solidFill>
                <a:latin typeface="Work Sans Light Roman"/>
                <a:ea typeface="+mn-lt"/>
                <a:cs typeface="+mn-lt"/>
              </a:rPr>
              <a:t>parqueadero, mejorar su eficacia y orden.</a:t>
            </a:r>
            <a:endParaRPr lang="es-CO" sz="2000">
              <a:latin typeface="Work Sans Light Roman"/>
              <a:ea typeface="Calibri" panose="020F0502020204030204"/>
              <a:cs typeface="Calibri" panose="020F0502020204030204"/>
            </a:endParaRPr>
          </a:p>
          <a:p>
            <a:endParaRPr lang="es-CO" sz="2000" dirty="0">
              <a:latin typeface="Work Sans Light Roman" pitchFamily="2" charset="77"/>
            </a:endParaRPr>
          </a:p>
        </p:txBody>
      </p:sp>
      <p:cxnSp>
        <p:nvCxnSpPr>
          <p:cNvPr id="4" name="Conector recto 3">
            <a:extLst>
              <a:ext uri="{FF2B5EF4-FFF2-40B4-BE49-F238E27FC236}">
                <a16:creationId xmlns:a16="http://schemas.microsoft.com/office/drawing/2014/main" id="{669DD18A-AB54-34AC-A662-0BDC60B050FF}"/>
              </a:ext>
            </a:extLst>
          </p:cNvPr>
          <p:cNvCxnSpPr>
            <a:cxnSpLocks/>
          </p:cNvCxnSpPr>
          <p:nvPr/>
        </p:nvCxnSpPr>
        <p:spPr>
          <a:xfrm>
            <a:off x="1157468" y="2704095"/>
            <a:ext cx="1425934" cy="0"/>
          </a:xfrm>
          <a:prstGeom prst="line">
            <a:avLst/>
          </a:prstGeom>
          <a:ln w="12700">
            <a:solidFill>
              <a:srgbClr val="4D4D4C"/>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71E981AA-6F02-30D6-FDD4-381992F8A6C5}"/>
              </a:ext>
            </a:extLst>
          </p:cNvPr>
          <p:cNvSpPr txBox="1"/>
          <p:nvPr/>
        </p:nvSpPr>
        <p:spPr>
          <a:xfrm>
            <a:off x="4570840" y="2836280"/>
            <a:ext cx="6970143" cy="22159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s-ES" sz="2000" dirty="0">
                <a:solidFill>
                  <a:srgbClr val="2A1B15"/>
                </a:solidFill>
                <a:latin typeface="Work Sans Light Roman"/>
                <a:ea typeface="+mn-lt"/>
                <a:cs typeface="+mn-lt"/>
              </a:rPr>
              <a:t>3) Administrar novedades estudiantiles con la</a:t>
            </a:r>
            <a:endParaRPr lang="es-ES" sz="2000">
              <a:latin typeface="Work Sans Light Roman"/>
              <a:ea typeface="Calibri" panose="020F0502020204030204"/>
              <a:cs typeface="Calibri" panose="020F0502020204030204"/>
            </a:endParaRPr>
          </a:p>
          <a:p>
            <a:pPr algn="r"/>
            <a:r>
              <a:rPr lang="es-ES" sz="2000" dirty="0">
                <a:solidFill>
                  <a:srgbClr val="2A1B15"/>
                </a:solidFill>
                <a:latin typeface="Work Sans Light Roman"/>
                <a:ea typeface="+mn-lt"/>
                <a:cs typeface="+mn-lt"/>
              </a:rPr>
              <a:t>finalidad de comprender e interactuar con los</a:t>
            </a:r>
            <a:endParaRPr lang="es-ES" sz="2000">
              <a:latin typeface="Work Sans Light Roman"/>
              <a:ea typeface="Calibri" panose="020F0502020204030204"/>
              <a:cs typeface="Calibri" panose="020F0502020204030204"/>
            </a:endParaRPr>
          </a:p>
          <a:p>
            <a:pPr algn="r"/>
            <a:r>
              <a:rPr lang="es-ES" sz="2000" dirty="0">
                <a:solidFill>
                  <a:srgbClr val="2A1B15"/>
                </a:solidFill>
                <a:latin typeface="Work Sans Light Roman"/>
                <a:ea typeface="+mn-lt"/>
                <a:cs typeface="+mn-lt"/>
              </a:rPr>
              <a:t>estudiantes.</a:t>
            </a:r>
            <a:endParaRPr lang="es-ES" sz="2000">
              <a:latin typeface="Work Sans Light Roman"/>
              <a:ea typeface="Calibri" panose="020F0502020204030204"/>
              <a:cs typeface="Calibri" panose="020F0502020204030204"/>
            </a:endParaRPr>
          </a:p>
          <a:p>
            <a:pPr algn="r"/>
            <a:r>
              <a:rPr lang="es-ES" sz="2000" dirty="0">
                <a:solidFill>
                  <a:srgbClr val="2A1B15"/>
                </a:solidFill>
                <a:latin typeface="Work Sans Light Roman"/>
                <a:ea typeface="+mn-lt"/>
                <a:cs typeface="+mn-lt"/>
              </a:rPr>
              <a:t>4) Facilitar la solicitud de materiales</a:t>
            </a:r>
            <a:endParaRPr lang="es-ES" sz="2000">
              <a:latin typeface="Work Sans Light Roman"/>
              <a:ea typeface="Calibri" panose="020F0502020204030204"/>
              <a:cs typeface="Calibri" panose="020F0502020204030204"/>
            </a:endParaRPr>
          </a:p>
          <a:p>
            <a:pPr algn="r"/>
            <a:r>
              <a:rPr lang="es-ES" sz="2000" dirty="0">
                <a:solidFill>
                  <a:srgbClr val="2A1B15"/>
                </a:solidFill>
                <a:latin typeface="Work Sans Light Roman"/>
                <a:ea typeface="+mn-lt"/>
                <a:cs typeface="+mn-lt"/>
              </a:rPr>
              <a:t>institucionales para generar rapidez y eficacia</a:t>
            </a:r>
            <a:endParaRPr lang="es-ES" sz="2000">
              <a:latin typeface="Work Sans Light Roman"/>
              <a:ea typeface="Calibri" panose="020F0502020204030204"/>
              <a:cs typeface="Calibri" panose="020F0502020204030204"/>
            </a:endParaRPr>
          </a:p>
          <a:p>
            <a:pPr algn="r"/>
            <a:r>
              <a:rPr lang="es-ES" sz="2000" dirty="0">
                <a:solidFill>
                  <a:srgbClr val="2A1B15"/>
                </a:solidFill>
                <a:latin typeface="Work Sans Light Roman"/>
                <a:ea typeface="+mn-lt"/>
                <a:cs typeface="+mn-lt"/>
              </a:rPr>
              <a:t>al momento de la entrega</a:t>
            </a:r>
            <a:endParaRPr lang="es-ES" sz="2000" dirty="0">
              <a:latin typeface="Work Sans Light Roman"/>
              <a:ea typeface="Calibri"/>
              <a:cs typeface="Calibri"/>
            </a:endParaRPr>
          </a:p>
          <a:p>
            <a:pPr algn="l"/>
            <a:endParaRPr lang="es-ES" dirty="0">
              <a:ea typeface="Calibri"/>
              <a:cs typeface="Calibri"/>
            </a:endParaRPr>
          </a:p>
        </p:txBody>
      </p:sp>
    </p:spTree>
    <p:extLst>
      <p:ext uri="{BB962C8B-B14F-4D97-AF65-F5344CB8AC3E}">
        <p14:creationId xmlns:p14="http://schemas.microsoft.com/office/powerpoint/2010/main" val="1142681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51D1C-ACAB-30A9-933A-FC96DF28A2F0}"/>
              </a:ext>
            </a:extLst>
          </p:cNvPr>
          <p:cNvSpPr txBox="1">
            <a:spLocks/>
          </p:cNvSpPr>
          <p:nvPr/>
        </p:nvSpPr>
        <p:spPr>
          <a:xfrm>
            <a:off x="1161140" y="193447"/>
            <a:ext cx="5987210" cy="67659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dirty="0">
                <a:solidFill>
                  <a:srgbClr val="38AA00"/>
                </a:solidFill>
                <a:latin typeface="WORK SANS BOLD ROMAN"/>
              </a:rPr>
              <a:t>Planteamiento del problema</a:t>
            </a:r>
            <a:endParaRPr lang="es-CO" sz="3600" b="1" dirty="0">
              <a:solidFill>
                <a:srgbClr val="38AA00"/>
              </a:solidFill>
              <a:latin typeface="WORK SANS BOLD ROMAN" pitchFamily="2" charset="77"/>
            </a:endParaRPr>
          </a:p>
        </p:txBody>
      </p:sp>
      <p:sp>
        <p:nvSpPr>
          <p:cNvPr id="3" name="CuadroTexto 2">
            <a:extLst>
              <a:ext uri="{FF2B5EF4-FFF2-40B4-BE49-F238E27FC236}">
                <a16:creationId xmlns:a16="http://schemas.microsoft.com/office/drawing/2014/main" id="{CF6697F3-B1A3-FADB-1243-D89866428CB1}"/>
              </a:ext>
            </a:extLst>
          </p:cNvPr>
          <p:cNvSpPr txBox="1"/>
          <p:nvPr/>
        </p:nvSpPr>
        <p:spPr>
          <a:xfrm>
            <a:off x="1161139" y="990533"/>
            <a:ext cx="7578103" cy="5078313"/>
          </a:xfrm>
          <a:prstGeom prst="rect">
            <a:avLst/>
          </a:prstGeom>
          <a:noFill/>
        </p:spPr>
        <p:txBody>
          <a:bodyPr wrap="square" lIns="91440" tIns="45720" rIns="91440" bIns="45720" rtlCol="0" anchor="t">
            <a:spAutoFit/>
          </a:bodyPr>
          <a:lstStyle/>
          <a:p>
            <a:r>
              <a:rPr lang="es-CO" sz="1600" dirty="0">
                <a:solidFill>
                  <a:srgbClr val="2A1B15"/>
                </a:solidFill>
                <a:ea typeface="+mn-lt"/>
                <a:cs typeface="+mn-lt"/>
              </a:rPr>
              <a:t>El Colegio Fernando González Ochoa es una institución ubicada en Bogotá en la localidad de Usme, ofrece educación desde básica primaria hasta bachillerato siendo destaca por su convenio con el SENA para lograr una doble titulación. Ofrece instalaciones modernas con enfoque pedagógico integral y promueve valores como la responsabilidad y el compromiso social.</a:t>
            </a:r>
            <a:r>
              <a:rPr lang="es-CO" sz="1600" dirty="0">
                <a:solidFill>
                  <a:srgbClr val="2A1B15"/>
                </a:solidFill>
                <a:latin typeface="Calibri"/>
                <a:ea typeface="+mn-lt"/>
                <a:cs typeface="+mn-lt"/>
              </a:rPr>
              <a:t> </a:t>
            </a:r>
            <a:endParaRPr lang="es-CO" sz="1600" dirty="0">
              <a:solidFill>
                <a:srgbClr val="2A1B15"/>
              </a:solidFill>
              <a:latin typeface="Work Sans Light Roman"/>
              <a:ea typeface="+mn-lt"/>
              <a:cs typeface="+mn-lt"/>
            </a:endParaRPr>
          </a:p>
          <a:p>
            <a:endParaRPr lang="es-CO" sz="1600" dirty="0">
              <a:solidFill>
                <a:srgbClr val="2A1B15"/>
              </a:solidFill>
              <a:latin typeface="Work Sans Light Roman"/>
              <a:ea typeface="+mn-lt"/>
              <a:cs typeface="+mn-lt"/>
            </a:endParaRPr>
          </a:p>
          <a:p>
            <a:r>
              <a:rPr lang="es-CO" sz="1600" dirty="0">
                <a:solidFill>
                  <a:srgbClr val="2A1B15"/>
                </a:solidFill>
                <a:latin typeface="Work Sans Light Roman"/>
                <a:ea typeface="+mn-lt"/>
                <a:cs typeface="+mn-lt"/>
              </a:rPr>
              <a:t>En la recolección de información se pudo observar  las siguientes necesidades asociadas a procesos administrativos como: </a:t>
            </a:r>
          </a:p>
          <a:p>
            <a:r>
              <a:rPr lang="es-CO" sz="1600" dirty="0">
                <a:solidFill>
                  <a:srgbClr val="2A1B15"/>
                </a:solidFill>
                <a:latin typeface="Work Sans Light Roman"/>
                <a:ea typeface="Calibri" panose="020F0502020204030204"/>
                <a:cs typeface="Calibri"/>
              </a:rPr>
              <a:t>Solicitud de parqueadero para maestros, el cual se realiza a través de un registro aunque este tiende a ser demorado y un poco extenso ya que se lleva de manera manual(lápiz y papel) y generalmente no se lleva una organización adecuada; La solicitud de material institucional al igual al llevarse de manera manual generalmente no es muy claro, el material que se encuentra disponible o en uso. Por otra parte para ser solicitados por los maestros el proceso se demora y cuando se acepta la solicitud el docente ya no requiere el material; por otro lado el registro de asistencia se lleva de manera física el cual tiende a ser fácil de manipular a conveniencia de los estudiantes, por ende no permite un registro seguro, para finalizar la administración de novedades  el mecanismo para estar en contacto docente y estudiante muy pocos lo tienen por ende la comunicación no es la mejor en casos de inasistencia.</a:t>
            </a:r>
          </a:p>
          <a:p>
            <a:endParaRPr lang="es-CO" sz="2000" dirty="0">
              <a:solidFill>
                <a:srgbClr val="2A1B15"/>
              </a:solidFill>
              <a:latin typeface="Work Sans Light Roman"/>
              <a:ea typeface="Calibri" panose="020F0502020204030204"/>
              <a:cs typeface="Calibri"/>
            </a:endParaRPr>
          </a:p>
        </p:txBody>
      </p:sp>
      <p:cxnSp>
        <p:nvCxnSpPr>
          <p:cNvPr id="4" name="Conector recto 3">
            <a:extLst>
              <a:ext uri="{FF2B5EF4-FFF2-40B4-BE49-F238E27FC236}">
                <a16:creationId xmlns:a16="http://schemas.microsoft.com/office/drawing/2014/main" id="{669DD18A-AB54-34AC-A662-0BDC60B050FF}"/>
              </a:ext>
            </a:extLst>
          </p:cNvPr>
          <p:cNvCxnSpPr>
            <a:cxnSpLocks/>
          </p:cNvCxnSpPr>
          <p:nvPr/>
        </p:nvCxnSpPr>
        <p:spPr>
          <a:xfrm>
            <a:off x="1157468" y="710018"/>
            <a:ext cx="1425934" cy="0"/>
          </a:xfrm>
          <a:prstGeom prst="line">
            <a:avLst/>
          </a:prstGeom>
          <a:ln w="12700">
            <a:solidFill>
              <a:srgbClr val="4D4D4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1084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51D1C-ACAB-30A9-933A-FC96DF28A2F0}"/>
              </a:ext>
            </a:extLst>
          </p:cNvPr>
          <p:cNvSpPr txBox="1">
            <a:spLocks/>
          </p:cNvSpPr>
          <p:nvPr/>
        </p:nvSpPr>
        <p:spPr>
          <a:xfrm>
            <a:off x="1074876" y="2027497"/>
            <a:ext cx="4448833" cy="67659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dirty="0">
                <a:solidFill>
                  <a:srgbClr val="38AA00"/>
                </a:solidFill>
                <a:latin typeface="WORK SANS BOLD ROMAN"/>
              </a:rPr>
              <a:t>Pregunta problema</a:t>
            </a:r>
            <a:endParaRPr lang="es-CO" sz="3600" b="1" dirty="0">
              <a:solidFill>
                <a:srgbClr val="38AA00"/>
              </a:solidFill>
              <a:latin typeface="WORK SANS BOLD ROMAN" pitchFamily="2" charset="77"/>
            </a:endParaRPr>
          </a:p>
        </p:txBody>
      </p:sp>
      <p:sp>
        <p:nvSpPr>
          <p:cNvPr id="3" name="CuadroTexto 2">
            <a:extLst>
              <a:ext uri="{FF2B5EF4-FFF2-40B4-BE49-F238E27FC236}">
                <a16:creationId xmlns:a16="http://schemas.microsoft.com/office/drawing/2014/main" id="{CF6697F3-B1A3-FADB-1243-D89866428CB1}"/>
              </a:ext>
            </a:extLst>
          </p:cNvPr>
          <p:cNvSpPr txBox="1"/>
          <p:nvPr/>
        </p:nvSpPr>
        <p:spPr>
          <a:xfrm>
            <a:off x="1870005" y="3120946"/>
            <a:ext cx="4726802" cy="1938992"/>
          </a:xfrm>
          <a:prstGeom prst="rect">
            <a:avLst/>
          </a:prstGeom>
          <a:noFill/>
        </p:spPr>
        <p:txBody>
          <a:bodyPr wrap="square" lIns="91440" tIns="45720" rIns="91440" bIns="45720" rtlCol="0" anchor="t">
            <a:spAutoFit/>
          </a:bodyPr>
          <a:lstStyle/>
          <a:p>
            <a:r>
              <a:rPr lang="es-CO" sz="2000" dirty="0">
                <a:latin typeface="Work Sans Light Roman"/>
              </a:rPr>
              <a:t>¿</a:t>
            </a:r>
            <a:r>
              <a:rPr lang="es-CO" sz="2000" dirty="0">
                <a:latin typeface="Work Sans Bold Roman"/>
              </a:rPr>
              <a:t>Cree usted que los procesos</a:t>
            </a:r>
            <a:r>
              <a:rPr lang="es-CO" sz="1600" dirty="0">
                <a:latin typeface="Work Sans Bold Roman"/>
              </a:rPr>
              <a:t> de </a:t>
            </a:r>
            <a:r>
              <a:rPr lang="es-CO" sz="2000" dirty="0">
                <a:latin typeface="Work Sans Bold Roman"/>
              </a:rPr>
              <a:t>asistencia, parqueadero, novedades y material institucional podrían, ser mejorados para satisfacer las necesidades específicas del colegio y contribuir </a:t>
            </a:r>
            <a:r>
              <a:rPr lang="es-CO" sz="2000">
                <a:latin typeface="Work Sans Bold Roman"/>
              </a:rPr>
              <a:t>así</a:t>
            </a:r>
            <a:r>
              <a:rPr lang="es-CO" sz="2000" dirty="0">
                <a:latin typeface="Work Sans Bold Roman"/>
              </a:rPr>
              <a:t> a un ambiente escolar más eficiente funcional?</a:t>
            </a:r>
          </a:p>
        </p:txBody>
      </p:sp>
      <p:cxnSp>
        <p:nvCxnSpPr>
          <p:cNvPr id="4" name="Conector recto 3">
            <a:extLst>
              <a:ext uri="{FF2B5EF4-FFF2-40B4-BE49-F238E27FC236}">
                <a16:creationId xmlns:a16="http://schemas.microsoft.com/office/drawing/2014/main" id="{669DD18A-AB54-34AC-A662-0BDC60B050FF}"/>
              </a:ext>
            </a:extLst>
          </p:cNvPr>
          <p:cNvCxnSpPr>
            <a:cxnSpLocks/>
          </p:cNvCxnSpPr>
          <p:nvPr/>
        </p:nvCxnSpPr>
        <p:spPr>
          <a:xfrm>
            <a:off x="1157468" y="2704095"/>
            <a:ext cx="1425934" cy="0"/>
          </a:xfrm>
          <a:prstGeom prst="line">
            <a:avLst/>
          </a:prstGeom>
          <a:ln w="12700">
            <a:solidFill>
              <a:srgbClr val="4D4D4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759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51D1C-ACAB-30A9-933A-FC96DF28A2F0}"/>
              </a:ext>
            </a:extLst>
          </p:cNvPr>
          <p:cNvSpPr txBox="1">
            <a:spLocks/>
          </p:cNvSpPr>
          <p:nvPr/>
        </p:nvSpPr>
        <p:spPr>
          <a:xfrm>
            <a:off x="1074876" y="2027497"/>
            <a:ext cx="4693248" cy="67659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dirty="0">
                <a:solidFill>
                  <a:srgbClr val="38AA00"/>
                </a:solidFill>
                <a:latin typeface="WORK SANS BOLD ROMAN"/>
              </a:rPr>
              <a:t>Alcance del proyecto</a:t>
            </a:r>
            <a:endParaRPr lang="es-CO" sz="3600" b="1" dirty="0">
              <a:solidFill>
                <a:srgbClr val="38AA00"/>
              </a:solidFill>
              <a:latin typeface="WORK SANS BOLD ROMAN" pitchFamily="2" charset="77"/>
            </a:endParaRPr>
          </a:p>
        </p:txBody>
      </p:sp>
      <p:sp>
        <p:nvSpPr>
          <p:cNvPr id="3" name="CuadroTexto 2">
            <a:extLst>
              <a:ext uri="{FF2B5EF4-FFF2-40B4-BE49-F238E27FC236}">
                <a16:creationId xmlns:a16="http://schemas.microsoft.com/office/drawing/2014/main" id="{CF6697F3-B1A3-FADB-1243-D89866428CB1}"/>
              </a:ext>
            </a:extLst>
          </p:cNvPr>
          <p:cNvSpPr txBox="1"/>
          <p:nvPr/>
        </p:nvSpPr>
        <p:spPr>
          <a:xfrm>
            <a:off x="1161139" y="2824647"/>
            <a:ext cx="10094142" cy="1938992"/>
          </a:xfrm>
          <a:prstGeom prst="rect">
            <a:avLst/>
          </a:prstGeom>
          <a:noFill/>
        </p:spPr>
        <p:txBody>
          <a:bodyPr wrap="square" lIns="91440" tIns="45720" rIns="91440" bIns="45720" rtlCol="0" anchor="t">
            <a:spAutoFit/>
          </a:bodyPr>
          <a:lstStyle/>
          <a:p>
            <a:r>
              <a:rPr lang="es-CO" sz="2000" dirty="0">
                <a:solidFill>
                  <a:srgbClr val="2A1B15"/>
                </a:solidFill>
                <a:latin typeface="Work Sans Light Roman"/>
                <a:ea typeface="+mn-lt"/>
                <a:cs typeface="+mn-lt"/>
              </a:rPr>
              <a:t>El proyecto se enfocará en la digitalización de procesos clave, incluyendo el registro de asistencias, asignación de parqueadero, solicitud de material y reportes de novedades. Se implementará un sistema centralizado que permitirá la entrada de datos de manera eficiente, con acceso remoto para el personal autorizado. La fase inicial abordará la solicitud de materiales, dejando espacio para futuras expansiones. La capacitación del personal y la evaluación continua serán parte integral del proceso de implementación.</a:t>
            </a:r>
            <a:endParaRPr lang="es-ES" sz="2000" dirty="0">
              <a:latin typeface="Work Sans Light Roman"/>
            </a:endParaRPr>
          </a:p>
        </p:txBody>
      </p:sp>
      <p:cxnSp>
        <p:nvCxnSpPr>
          <p:cNvPr id="4" name="Conector recto 3">
            <a:extLst>
              <a:ext uri="{FF2B5EF4-FFF2-40B4-BE49-F238E27FC236}">
                <a16:creationId xmlns:a16="http://schemas.microsoft.com/office/drawing/2014/main" id="{669DD18A-AB54-34AC-A662-0BDC60B050FF}"/>
              </a:ext>
            </a:extLst>
          </p:cNvPr>
          <p:cNvCxnSpPr>
            <a:cxnSpLocks/>
          </p:cNvCxnSpPr>
          <p:nvPr/>
        </p:nvCxnSpPr>
        <p:spPr>
          <a:xfrm>
            <a:off x="1157468" y="2704095"/>
            <a:ext cx="1425934" cy="0"/>
          </a:xfrm>
          <a:prstGeom prst="line">
            <a:avLst/>
          </a:prstGeom>
          <a:ln w="12700">
            <a:solidFill>
              <a:srgbClr val="4D4D4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6550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51D1C-ACAB-30A9-933A-FC96DF28A2F0}"/>
              </a:ext>
            </a:extLst>
          </p:cNvPr>
          <p:cNvSpPr txBox="1">
            <a:spLocks/>
          </p:cNvSpPr>
          <p:nvPr/>
        </p:nvSpPr>
        <p:spPr>
          <a:xfrm>
            <a:off x="1074876" y="2027497"/>
            <a:ext cx="2723550" cy="67659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dirty="0">
                <a:solidFill>
                  <a:srgbClr val="38AA00"/>
                </a:solidFill>
                <a:latin typeface="WORK SANS BOLD ROMAN"/>
              </a:rPr>
              <a:t>Justificación</a:t>
            </a:r>
            <a:endParaRPr lang="es-CO" sz="3600" b="1" dirty="0">
              <a:solidFill>
                <a:srgbClr val="38AA00"/>
              </a:solidFill>
              <a:latin typeface="WORK SANS BOLD ROMAN" pitchFamily="2" charset="77"/>
            </a:endParaRPr>
          </a:p>
        </p:txBody>
      </p:sp>
      <p:sp>
        <p:nvSpPr>
          <p:cNvPr id="3" name="CuadroTexto 2">
            <a:extLst>
              <a:ext uri="{FF2B5EF4-FFF2-40B4-BE49-F238E27FC236}">
                <a16:creationId xmlns:a16="http://schemas.microsoft.com/office/drawing/2014/main" id="{CF6697F3-B1A3-FADB-1243-D89866428CB1}"/>
              </a:ext>
            </a:extLst>
          </p:cNvPr>
          <p:cNvSpPr txBox="1"/>
          <p:nvPr/>
        </p:nvSpPr>
        <p:spPr>
          <a:xfrm>
            <a:off x="988611" y="2882157"/>
            <a:ext cx="9979122" cy="2554545"/>
          </a:xfrm>
          <a:prstGeom prst="rect">
            <a:avLst/>
          </a:prstGeom>
          <a:noFill/>
        </p:spPr>
        <p:txBody>
          <a:bodyPr wrap="square" lIns="91440" tIns="45720" rIns="91440" bIns="45720" rtlCol="0" anchor="t">
            <a:spAutoFit/>
          </a:bodyPr>
          <a:lstStyle/>
          <a:p>
            <a:r>
              <a:rPr lang="es-CO" sz="2000" dirty="0">
                <a:solidFill>
                  <a:srgbClr val="2A1B15"/>
                </a:solidFill>
                <a:latin typeface="Work Sans Light Roman"/>
                <a:ea typeface="+mn-lt"/>
                <a:cs typeface="+mn-lt"/>
              </a:rPr>
              <a:t>Teniendo en cuenta la problemática encontrada en la recolección de información esta es enfocada en los retrasos de algunos procesos administrativos, este proyecto busca ayudar en la eficiencia y las limitaciones con los métodos antiguos de un colegio como lo son el lápiz y papel. La digitalización con la asistencia de los estudiantes, asistencia del parqueadero, novedades y materiales del colegio, todo esto para mejorar la efectividad operativa y la administración del colegio. Nuestro proyecto contara con una interfaz que sea fácil de usar y entendible con este podrán mejorar métodos que en momentos anteriores no eran muy eficaces por su tiempo de desarrollo.</a:t>
            </a:r>
          </a:p>
        </p:txBody>
      </p:sp>
      <p:cxnSp>
        <p:nvCxnSpPr>
          <p:cNvPr id="4" name="Conector recto 3">
            <a:extLst>
              <a:ext uri="{FF2B5EF4-FFF2-40B4-BE49-F238E27FC236}">
                <a16:creationId xmlns:a16="http://schemas.microsoft.com/office/drawing/2014/main" id="{669DD18A-AB54-34AC-A662-0BDC60B050FF}"/>
              </a:ext>
            </a:extLst>
          </p:cNvPr>
          <p:cNvCxnSpPr>
            <a:cxnSpLocks/>
          </p:cNvCxnSpPr>
          <p:nvPr/>
        </p:nvCxnSpPr>
        <p:spPr>
          <a:xfrm>
            <a:off x="1157468" y="2704095"/>
            <a:ext cx="1425934" cy="0"/>
          </a:xfrm>
          <a:prstGeom prst="line">
            <a:avLst/>
          </a:prstGeom>
          <a:ln w="12700">
            <a:solidFill>
              <a:srgbClr val="4D4D4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45850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4506</TotalTime>
  <Words>1651</Words>
  <Application>Microsoft Office PowerPoint</Application>
  <PresentationFormat>Panorámica</PresentationFormat>
  <Paragraphs>113</Paragraphs>
  <Slides>27</Slides>
  <Notes>0</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27</vt:i4>
      </vt:variant>
    </vt:vector>
  </HeadingPairs>
  <TitlesOfParts>
    <vt:vector size="36" baseType="lpstr">
      <vt:lpstr>Arial</vt:lpstr>
      <vt:lpstr>Calibri</vt:lpstr>
      <vt:lpstr>Calibri Light</vt:lpstr>
      <vt:lpstr>Times New Roman</vt:lpstr>
      <vt:lpstr>WORK SANS BOLD ROMAN</vt:lpstr>
      <vt:lpstr>WORK SANS BOLD ROMAN</vt:lpstr>
      <vt:lpstr>Work Sans Light Roman</vt:lpstr>
      <vt:lpstr>Tema de Office</vt:lpstr>
      <vt:lpstr>1_Tema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Enrique Pedraza Sanchez</dc:creator>
  <cp:lastModifiedBy>crewdilan@gmail.com</cp:lastModifiedBy>
  <cp:revision>795</cp:revision>
  <dcterms:created xsi:type="dcterms:W3CDTF">2020-10-01T23:51:28Z</dcterms:created>
  <dcterms:modified xsi:type="dcterms:W3CDTF">2024-04-04T16:11:03Z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Enabled">
    <vt:lpwstr>true</vt:lpwstr>
  </property>
  <property fmtid="{D5CDD505-2E9C-101B-9397-08002B2CF9AE}" pid="3" name="MSIP_Label_1299739c-ad3d-4908-806e-4d91151a6e13_Method">
    <vt:lpwstr>Standard</vt:lpwstr>
  </property>
  <property fmtid="{D5CDD505-2E9C-101B-9397-08002B2CF9AE}" pid="4" name="MSIP_Label_1299739c-ad3d-4908-806e-4d91151a6e13_Name">
    <vt:lpwstr>All Employees (Unrestricted)</vt:lpwstr>
  </property>
  <property fmtid="{D5CDD505-2E9C-101B-9397-08002B2CF9AE}" pid="5" name="MSIP_Label_1299739c-ad3d-4908-806e-4d91151a6e13_SiteId">
    <vt:lpwstr>cbc2c381-2f2e-4d93-91d1-506c9316ace7</vt:lpwstr>
  </property>
  <property fmtid="{D5CDD505-2E9C-101B-9397-08002B2CF9AE}" pid="6" name="MSIP_Label_1299739c-ad3d-4908-806e-4d91151a6e13_ContentBits">
    <vt:lpwstr>0</vt:lpwstr>
  </property>
  <property fmtid="{D5CDD505-2E9C-101B-9397-08002B2CF9AE}" pid="7" name="MSIP_Label_1299739c-ad3d-4908-806e-4d91151a6e13_SetDate">
    <vt:lpwstr>2022-08-12T19:17:55Z</vt:lpwstr>
  </property>
  <property fmtid="{D5CDD505-2E9C-101B-9397-08002B2CF9AE}" pid="8" name="MSIP_Label_1299739c-ad3d-4908-806e-4d91151a6e13_ActionId">
    <vt:lpwstr>8c6bc714-34a9-4b82-914e-50b1377a2da4</vt:lpwstr>
  </property>
</Properties>
</file>