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6" r:id="rId2"/>
  </p:sldMasterIdLst>
  <p:notesMasterIdLst>
    <p:notesMasterId r:id="rId14"/>
  </p:notesMasterIdLst>
  <p:handoutMasterIdLst>
    <p:handoutMasterId r:id="rId15"/>
  </p:handoutMasterIdLst>
  <p:sldIdLst>
    <p:sldId id="538" r:id="rId3"/>
    <p:sldId id="535" r:id="rId4"/>
    <p:sldId id="541" r:id="rId5"/>
    <p:sldId id="582" r:id="rId6"/>
    <p:sldId id="585" r:id="rId7"/>
    <p:sldId id="583" r:id="rId8"/>
    <p:sldId id="537" r:id="rId9"/>
    <p:sldId id="545" r:id="rId10"/>
    <p:sldId id="547" r:id="rId11"/>
    <p:sldId id="576" r:id="rId12"/>
    <p:sldId id="564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A00"/>
    <a:srgbClr val="4D4D4C"/>
    <a:srgbClr val="343433"/>
    <a:srgbClr val="FF6C00"/>
    <a:srgbClr val="766363"/>
    <a:srgbClr val="FFF5EA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B93F4E-1AA0-E407-B9D2-604AC308F47C}" v="13" dt="2024-09-16T16:17:26.982"/>
    <p1510:client id="{76E26D30-0E95-0A51-4B60-74FFF05EE562}" v="1" dt="2024-09-18T15:41:42.308"/>
    <p1510:client id="{864E49CC-5A5D-CC14-105D-A07082E85A68}" v="32" dt="2024-09-17T17:41:46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595"/>
        <p:guide pos="3840"/>
        <p:guide orient="horz" pos="187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18/09/2024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18/09/2024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18/09/2024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18/09/2024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18/09/2024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18/09/2024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18/09/2024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6040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18/09/2024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4901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18/09/2024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2450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18/09/2024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7710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18/09/2024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96909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18/09/2024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61741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18/09/2024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574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18/09/2024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18/09/2024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52728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18/09/2024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955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18/09/2024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47038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18/09/2024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8491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102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18/09/2024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198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18/09/2024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18/09/2024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18/09/2024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18/09/2024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18/09/2024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18/09/2024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18/09/2024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18/09/2024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18/09/2024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772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8" r:id="rId11"/>
    <p:sldLayoutId id="2147483689" r:id="rId12"/>
    <p:sldLayoutId id="214748369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Lunaa9/LDM_ACADEMY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oysena-my.sharepoint.com/:x:/g/personal/loren_triana_soy_sena_edu_co/EVdpPKEROeNAiK87-a4tkZEBVMZsGH-5T2IbjTiXn-DqFQ?e=8dMdD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15D167A-EE62-EA02-E6F4-53710691F485}"/>
              </a:ext>
            </a:extLst>
          </p:cNvPr>
          <p:cNvSpPr txBox="1"/>
          <p:nvPr/>
        </p:nvSpPr>
        <p:spPr>
          <a:xfrm>
            <a:off x="995422" y="2551837"/>
            <a:ext cx="6453678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5400" b="1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/>
              </a:rPr>
              <a:t>L.D.M </a:t>
            </a:r>
            <a:endParaRPr lang="es-ES">
              <a:solidFill>
                <a:prstClr val="black">
                  <a:lumMod val="75000"/>
                  <a:lumOff val="25000"/>
                </a:prstClr>
              </a:solidFill>
              <a:ea typeface="Calibri" panose="020F0502020204030204"/>
              <a:cs typeface="Calibri" panose="020F0502020204030204"/>
            </a:endParaRPr>
          </a:p>
          <a:p>
            <a:pPr algn="ctr">
              <a:defRPr/>
            </a:pPr>
            <a:r>
              <a:rPr lang="es-ES" sz="5400" b="1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/>
              </a:rPr>
              <a:t>ACADEMY</a:t>
            </a:r>
            <a:endParaRPr lang="es-ES">
              <a:solidFill>
                <a:prstClr val="black">
                  <a:lumMod val="75000"/>
                  <a:lumOff val="25000"/>
                </a:prstClr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0972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51D1C-ACAB-30A9-933A-FC96DF28A2F0}"/>
              </a:ext>
            </a:extLst>
          </p:cNvPr>
          <p:cNvSpPr txBox="1">
            <a:spLocks/>
          </p:cNvSpPr>
          <p:nvPr/>
        </p:nvSpPr>
        <p:spPr>
          <a:xfrm>
            <a:off x="3957" y="-1071"/>
            <a:ext cx="7949914" cy="707489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 dirty="0">
                <a:solidFill>
                  <a:srgbClr val="38AA00"/>
                </a:solidFill>
                <a:latin typeface="WORK SANS BOLD ROMAN"/>
              </a:rPr>
              <a:t>Control de versiones</a:t>
            </a:r>
            <a:endParaRPr lang="es-CO" sz="3600" b="1" dirty="0">
              <a:solidFill>
                <a:srgbClr val="38AA00"/>
              </a:solidFill>
              <a:latin typeface="WORK SANS BOLD ROMAN" pitchFamily="2" charset="77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CB68A65-004F-6484-D610-4BB496FA4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" y="452781"/>
            <a:ext cx="9229958" cy="595243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9C456D6-E201-F2FF-6287-A2B35DBE1105}"/>
              </a:ext>
            </a:extLst>
          </p:cNvPr>
          <p:cNvSpPr txBox="1"/>
          <p:nvPr/>
        </p:nvSpPr>
        <p:spPr>
          <a:xfrm>
            <a:off x="9351617" y="3752574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4"/>
              </a:rPr>
              <a:t>Lunaa9/LDM_ACADEMY: Proyecto ADSO 2024 2025 (github.com)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88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7015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2982428" y="2238946"/>
            <a:ext cx="6212765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6000" b="1">
                <a:solidFill>
                  <a:srgbClr val="4D4D4C"/>
                </a:solidFill>
                <a:latin typeface="WORK SANS BOLD ROMAN"/>
              </a:rPr>
              <a:t>INTEGRANTES</a:t>
            </a:r>
            <a:endParaRPr lang="es-CO" sz="6000" b="1" u="none" strike="noStrike" kern="1200" cap="none" spc="0" normalizeH="0" baseline="0" noProof="0">
              <a:ln>
                <a:noFill/>
              </a:ln>
              <a:solidFill>
                <a:srgbClr val="4D4D4C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4972228" y="3324314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388A4DF-720D-E501-986E-D50B788D2F61}"/>
              </a:ext>
            </a:extLst>
          </p:cNvPr>
          <p:cNvSpPr txBox="1"/>
          <p:nvPr/>
        </p:nvSpPr>
        <p:spPr>
          <a:xfrm>
            <a:off x="1724665" y="3506857"/>
            <a:ext cx="8757047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419" sz="2000">
                <a:solidFill>
                  <a:srgbClr val="2A1B15"/>
                </a:solidFill>
                <a:latin typeface="Times New Roman"/>
                <a:cs typeface="Times New Roman"/>
              </a:rPr>
              <a:t>Maicol </a:t>
            </a:r>
            <a:r>
              <a:rPr lang="es-419" sz="2000" err="1">
                <a:solidFill>
                  <a:srgbClr val="2A1B15"/>
                </a:solidFill>
                <a:latin typeface="Times New Roman"/>
                <a:cs typeface="Times New Roman"/>
              </a:rPr>
              <a:t>Stiven</a:t>
            </a:r>
            <a:r>
              <a:rPr lang="es-419" sz="2000">
                <a:solidFill>
                  <a:srgbClr val="2A1B15"/>
                </a:solidFill>
                <a:latin typeface="Times New Roman"/>
                <a:cs typeface="Times New Roman"/>
              </a:rPr>
              <a:t> </a:t>
            </a:r>
            <a:r>
              <a:rPr lang="es-419" sz="2000" err="1">
                <a:solidFill>
                  <a:srgbClr val="2A1B15"/>
                </a:solidFill>
                <a:latin typeface="Times New Roman"/>
                <a:cs typeface="Times New Roman"/>
              </a:rPr>
              <a:t>Ramirez</a:t>
            </a:r>
            <a:r>
              <a:rPr lang="es-419" sz="2000">
                <a:solidFill>
                  <a:srgbClr val="2A1B15"/>
                </a:solidFill>
                <a:latin typeface="Times New Roman"/>
                <a:cs typeface="Times New Roman"/>
              </a:rPr>
              <a:t> Estacio</a:t>
            </a:r>
            <a:endParaRPr lang="es-ES" sz="2000">
              <a:ea typeface="Calibri"/>
              <a:cs typeface="Calibri"/>
            </a:endParaRPr>
          </a:p>
          <a:p>
            <a:pPr algn="ctr">
              <a:defRPr/>
            </a:pPr>
            <a:r>
              <a:rPr lang="es-419" sz="2000">
                <a:solidFill>
                  <a:srgbClr val="2A1B15"/>
                </a:solidFill>
                <a:latin typeface="Times New Roman"/>
                <a:cs typeface="Times New Roman"/>
              </a:rPr>
              <a:t>Luna </a:t>
            </a:r>
            <a:r>
              <a:rPr lang="es-419" sz="2000" err="1">
                <a:solidFill>
                  <a:srgbClr val="2A1B15"/>
                </a:solidFill>
                <a:latin typeface="Times New Roman"/>
                <a:cs typeface="Times New Roman"/>
              </a:rPr>
              <a:t>Stefhanny</a:t>
            </a:r>
            <a:r>
              <a:rPr lang="es-419" sz="2000">
                <a:solidFill>
                  <a:srgbClr val="2A1B15"/>
                </a:solidFill>
                <a:latin typeface="Times New Roman"/>
                <a:cs typeface="Times New Roman"/>
              </a:rPr>
              <a:t> </a:t>
            </a:r>
            <a:r>
              <a:rPr lang="es-419" sz="2000" err="1">
                <a:solidFill>
                  <a:srgbClr val="2A1B15"/>
                </a:solidFill>
                <a:latin typeface="Times New Roman"/>
                <a:cs typeface="Times New Roman"/>
              </a:rPr>
              <a:t>Ramirez</a:t>
            </a:r>
            <a:r>
              <a:rPr lang="es-419" sz="2000">
                <a:solidFill>
                  <a:srgbClr val="2A1B15"/>
                </a:solidFill>
                <a:latin typeface="Times New Roman"/>
                <a:cs typeface="Times New Roman"/>
              </a:rPr>
              <a:t> Diaz</a:t>
            </a:r>
            <a:endParaRPr lang="es-CO" sz="2000">
              <a:ea typeface="Calibri"/>
              <a:cs typeface="Calibri"/>
            </a:endParaRPr>
          </a:p>
          <a:p>
            <a:pPr algn="ctr">
              <a:defRPr/>
            </a:pPr>
            <a:r>
              <a:rPr lang="es-419" sz="2000">
                <a:solidFill>
                  <a:srgbClr val="2A1B15"/>
                </a:solidFill>
                <a:latin typeface="Times New Roman"/>
                <a:cs typeface="Times New Roman"/>
              </a:rPr>
              <a:t>Loren Camila Triana </a:t>
            </a:r>
            <a:r>
              <a:rPr lang="es-419" sz="2000" err="1">
                <a:solidFill>
                  <a:srgbClr val="2A1B15"/>
                </a:solidFill>
                <a:latin typeface="Times New Roman"/>
                <a:cs typeface="Times New Roman"/>
              </a:rPr>
              <a:t>Suspes</a:t>
            </a:r>
            <a:endParaRPr lang="es-CO" sz="2000">
              <a:ea typeface="Calibri"/>
              <a:cs typeface="Calibri"/>
            </a:endParaRPr>
          </a:p>
          <a:p>
            <a:pPr algn="ctr">
              <a:defRPr/>
            </a:pPr>
            <a:br>
              <a:rPr lang="en-US"/>
            </a:br>
            <a:endParaRPr lang="en-US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AE73C803-140D-B855-6642-31E2D9F9A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4786" y="4445987"/>
            <a:ext cx="17430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4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1501341" y="1924140"/>
            <a:ext cx="11740099" cy="369332"/>
          </a:xfrm>
          <a:prstGeom prst="rect">
            <a:avLst/>
          </a:prstGeom>
        </p:spPr>
        <p:txBody>
          <a:bodyPr wrap="square" lIns="91440" tIns="45720" rIns="91440" bIns="45720" anchor="b">
            <a:sp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defRPr sz="4000"/>
            </a:pPr>
            <a:r>
              <a:rPr lang="es-ES_tradnl" sz="2000" b="1">
                <a:solidFill>
                  <a:schemeClr val="bg1"/>
                </a:solidFill>
                <a:latin typeface="WORK SANS BOLD ROMAN"/>
                <a:ea typeface="+mj-ea"/>
                <a:cs typeface="+mj-cs"/>
              </a:rPr>
              <a:t>-</a:t>
            </a:r>
            <a:endParaRPr lang="es-ES_tradnl" sz="20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1497244" y="701477"/>
            <a:ext cx="7309630" cy="101566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CO" sz="6000" b="1">
                <a:solidFill>
                  <a:schemeClr val="bg1"/>
                </a:solidFill>
                <a:latin typeface="WORK SANS BOLD ROMAN"/>
              </a:rPr>
              <a:t>TABLA DE CONTENIDO</a:t>
            </a:r>
            <a:endParaRPr lang="es-CO" sz="6000" b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 flipV="1">
            <a:off x="1240772" y="1758991"/>
            <a:ext cx="2120545" cy="907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BD85B5-CB53-A016-93DC-A425C37FCA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spcBef>
                <a:spcPct val="0"/>
              </a:spcBef>
            </a:pPr>
            <a:r>
              <a:rPr lang="es-ES" sz="2000" b="1" dirty="0">
                <a:solidFill>
                  <a:schemeClr val="bg1"/>
                </a:solidFill>
                <a:latin typeface="Segoe UI"/>
                <a:cs typeface="Segoe UI"/>
              </a:rPr>
              <a:t>-</a:t>
            </a:r>
            <a:r>
              <a:rPr lang="es-ES" sz="2000" dirty="0">
                <a:solidFill>
                  <a:schemeClr val="bg1"/>
                </a:solidFill>
                <a:ea typeface="Calibri"/>
                <a:cs typeface="Calibri"/>
              </a:rPr>
              <a:t>En el proyecto evidencia la construcción de la base de datos usando sentencias DDL (SQL) o </a:t>
            </a:r>
            <a:r>
              <a:rPr lang="es-ES" sz="2000" dirty="0" err="1">
                <a:solidFill>
                  <a:schemeClr val="bg1"/>
                </a:solidFill>
                <a:ea typeface="Calibri"/>
                <a:cs typeface="Calibri"/>
              </a:rPr>
              <a:t>Schema</a:t>
            </a:r>
            <a:r>
              <a:rPr lang="es-ES" sz="2000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s-ES" sz="2000" dirty="0" err="1">
                <a:solidFill>
                  <a:schemeClr val="bg1"/>
                </a:solidFill>
                <a:ea typeface="Calibri"/>
                <a:cs typeface="Calibri"/>
              </a:rPr>
              <a:t>Validation</a:t>
            </a:r>
            <a:r>
              <a:rPr lang="es-ES" sz="2000" dirty="0">
                <a:solidFill>
                  <a:schemeClr val="bg1"/>
                </a:solidFill>
                <a:ea typeface="Calibri"/>
                <a:cs typeface="Calibri"/>
              </a:rPr>
              <a:t> (MongoDB)</a:t>
            </a:r>
          </a:p>
          <a:p>
            <a:pPr algn="just">
              <a:spcBef>
                <a:spcPct val="0"/>
              </a:spcBef>
            </a:pPr>
            <a:endParaRPr lang="es-ES" sz="2000" dirty="0">
              <a:ea typeface="Calibri"/>
              <a:cs typeface="Calibri"/>
            </a:endParaRPr>
          </a:p>
          <a:p>
            <a:pPr algn="just">
              <a:spcBef>
                <a:spcPct val="0"/>
              </a:spcBef>
            </a:pPr>
            <a:r>
              <a:rPr lang="es-ES" sz="2000" b="1" dirty="0">
                <a:solidFill>
                  <a:schemeClr val="bg1"/>
                </a:solidFill>
                <a:latin typeface="Segoe UI"/>
                <a:cs typeface="Segoe UI"/>
              </a:rPr>
              <a:t>-</a:t>
            </a:r>
            <a:r>
              <a:rPr lang="es-ES" sz="2000" dirty="0">
                <a:solidFill>
                  <a:schemeClr val="bg1"/>
                </a:solidFill>
                <a:ea typeface="Calibri"/>
                <a:cs typeface="Calibri"/>
              </a:rPr>
              <a:t>En el proyecto se evidencia el uso de la base de datos a través de sentencias DML (SQL), revisando existencia de datos de prueba insertados, </a:t>
            </a:r>
            <a:r>
              <a:rPr lang="es-ES" sz="2000" dirty="0" err="1">
                <a:solidFill>
                  <a:schemeClr val="bg1"/>
                </a:solidFill>
                <a:ea typeface="Calibri"/>
                <a:cs typeface="Calibri"/>
              </a:rPr>
              <a:t>Joins</a:t>
            </a:r>
            <a:r>
              <a:rPr lang="es-ES" sz="2000" dirty="0">
                <a:solidFill>
                  <a:schemeClr val="bg1"/>
                </a:solidFill>
                <a:ea typeface="Calibri"/>
                <a:cs typeface="Calibri"/>
              </a:rPr>
              <a:t>, consultas y subconsultas o MongoDB CRUD </a:t>
            </a:r>
            <a:r>
              <a:rPr lang="es-ES" sz="2000" dirty="0" err="1">
                <a:solidFill>
                  <a:schemeClr val="bg1"/>
                </a:solidFill>
                <a:ea typeface="Calibri"/>
                <a:cs typeface="Calibri"/>
              </a:rPr>
              <a:t>Operations</a:t>
            </a:r>
            <a:r>
              <a:rPr lang="es-ES" sz="2000" dirty="0">
                <a:solidFill>
                  <a:schemeClr val="bg1"/>
                </a:solidFill>
                <a:ea typeface="Calibri"/>
                <a:cs typeface="Calibri"/>
              </a:rPr>
              <a:t> y </a:t>
            </a:r>
            <a:r>
              <a:rPr lang="es-ES" sz="2000" dirty="0" err="1">
                <a:solidFill>
                  <a:schemeClr val="bg1"/>
                </a:solidFill>
                <a:ea typeface="Calibri"/>
                <a:cs typeface="Calibri"/>
              </a:rPr>
              <a:t>aggregations</a:t>
            </a:r>
            <a:r>
              <a:rPr lang="es-ES" sz="2000" dirty="0">
                <a:solidFill>
                  <a:schemeClr val="bg1"/>
                </a:solidFill>
                <a:ea typeface="Calibri"/>
                <a:cs typeface="Calibri"/>
              </a:rPr>
              <a:t>.</a:t>
            </a:r>
            <a:endParaRPr lang="en-US" sz="2000" dirty="0">
              <a:solidFill>
                <a:schemeClr val="bg1"/>
              </a:solidFill>
              <a:ea typeface="Calibri"/>
              <a:cs typeface="Calibri"/>
            </a:endParaRPr>
          </a:p>
          <a:p>
            <a:pPr algn="just">
              <a:spcBef>
                <a:spcPct val="0"/>
              </a:spcBef>
            </a:pPr>
            <a:endParaRPr lang="es-ES" sz="2000" dirty="0">
              <a:ea typeface="Calibri"/>
              <a:cs typeface="Calibri"/>
            </a:endParaRPr>
          </a:p>
          <a:p>
            <a:pPr algn="just">
              <a:spcBef>
                <a:spcPct val="0"/>
              </a:spcBef>
            </a:pPr>
            <a:r>
              <a:rPr lang="es-ES" sz="2000" dirty="0">
                <a:solidFill>
                  <a:schemeClr val="bg1"/>
                </a:solidFill>
                <a:ea typeface="Calibri"/>
                <a:cs typeface="Calibri"/>
              </a:rPr>
              <a:t>-Dentro del esquema de seguridad de la Base de Datos se observa que el </a:t>
            </a:r>
            <a:r>
              <a:rPr lang="es-ES" sz="2000" dirty="0" err="1">
                <a:solidFill>
                  <a:schemeClr val="bg1"/>
                </a:solidFill>
                <a:ea typeface="Calibri"/>
                <a:cs typeface="Calibri"/>
              </a:rPr>
              <a:t>password</a:t>
            </a:r>
            <a:r>
              <a:rPr lang="es-ES" sz="2000" dirty="0">
                <a:solidFill>
                  <a:schemeClr val="bg1"/>
                </a:solidFill>
                <a:ea typeface="Calibri"/>
                <a:cs typeface="Calibri"/>
              </a:rPr>
              <a:t> o contraseñas contemplan encriptación de datos. Igualmente se evidencia la práctica de seguridad a los datos.</a:t>
            </a:r>
            <a:endParaRPr lang="en-US" sz="2000" dirty="0">
              <a:solidFill>
                <a:schemeClr val="bg1"/>
              </a:solidFill>
              <a:ea typeface="Calibri"/>
              <a:cs typeface="Calibri"/>
            </a:endParaRPr>
          </a:p>
          <a:p>
            <a:pPr algn="just">
              <a:spcBef>
                <a:spcPct val="0"/>
              </a:spcBef>
            </a:pPr>
            <a:endParaRPr lang="es-ES" sz="2000" dirty="0">
              <a:ea typeface="Calibri"/>
              <a:cs typeface="Calibri"/>
            </a:endParaRPr>
          </a:p>
          <a:p>
            <a:pPr algn="just">
              <a:spcBef>
                <a:spcPct val="0"/>
              </a:spcBef>
            </a:pPr>
            <a:endParaRPr lang="es-ES" sz="20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6994181-4DCA-C583-2ADF-44BB89228A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spcBef>
                <a:spcPct val="0"/>
              </a:spcBef>
              <a:buNone/>
            </a:pPr>
            <a:endParaRPr lang="es-ES" sz="2000" dirty="0">
              <a:solidFill>
                <a:schemeClr val="bg1"/>
              </a:solidFill>
              <a:ea typeface="Calibri"/>
              <a:cs typeface="Calibri"/>
            </a:endParaRPr>
          </a:p>
          <a:p>
            <a:pPr algn="just">
              <a:spcBef>
                <a:spcPct val="0"/>
              </a:spcBef>
            </a:pPr>
            <a:endParaRPr lang="es-ES" sz="2000" dirty="0">
              <a:ea typeface="Calibri"/>
              <a:cs typeface="Calibri"/>
            </a:endParaRPr>
          </a:p>
          <a:p>
            <a:pPr algn="just">
              <a:spcBef>
                <a:spcPct val="0"/>
              </a:spcBef>
            </a:pPr>
            <a:r>
              <a:rPr lang="es-ES" sz="2000" dirty="0">
                <a:solidFill>
                  <a:schemeClr val="bg1"/>
                </a:solidFill>
                <a:ea typeface="Calibri"/>
                <a:cs typeface="Calibri"/>
              </a:rPr>
              <a:t>-Elaborar el prototipo navegable del software (</a:t>
            </a:r>
            <a:r>
              <a:rPr lang="es-ES" sz="2000" dirty="0" err="1">
                <a:solidFill>
                  <a:schemeClr val="bg1"/>
                </a:solidFill>
                <a:ea typeface="Calibri"/>
                <a:cs typeface="Calibri"/>
              </a:rPr>
              <a:t>Html</a:t>
            </a:r>
            <a:r>
              <a:rPr lang="es-ES" sz="2000" dirty="0">
                <a:solidFill>
                  <a:schemeClr val="bg1"/>
                </a:solidFill>
                <a:ea typeface="Calibri"/>
                <a:cs typeface="Calibri"/>
              </a:rPr>
              <a:t> - CSS)</a:t>
            </a:r>
            <a:endParaRPr lang="en-US" sz="2000" dirty="0">
              <a:solidFill>
                <a:schemeClr val="bg1"/>
              </a:solidFill>
              <a:ea typeface="Calibri"/>
              <a:cs typeface="Calibri"/>
            </a:endParaRPr>
          </a:p>
          <a:p>
            <a:pPr algn="just">
              <a:spcBef>
                <a:spcPct val="0"/>
              </a:spcBef>
            </a:pPr>
            <a:endParaRPr lang="es-ES" sz="2000" dirty="0">
              <a:ea typeface="Calibri"/>
              <a:cs typeface="Calibri"/>
            </a:endParaRPr>
          </a:p>
          <a:p>
            <a:pPr algn="just">
              <a:spcBef>
                <a:spcPct val="0"/>
              </a:spcBef>
            </a:pPr>
            <a:r>
              <a:rPr lang="es-ES" sz="2000" dirty="0">
                <a:solidFill>
                  <a:schemeClr val="bg1"/>
                </a:solidFill>
                <a:ea typeface="Calibri"/>
                <a:cs typeface="Calibri"/>
              </a:rPr>
              <a:t>-Se evidencia en el proyecto la </a:t>
            </a:r>
            <a:r>
              <a:rPr lang="es-ES" sz="2000" dirty="0" err="1">
                <a:solidFill>
                  <a:schemeClr val="bg1"/>
                </a:solidFill>
                <a:ea typeface="Calibri"/>
                <a:cs typeface="Calibri"/>
              </a:rPr>
              <a:t>realizacian</a:t>
            </a:r>
            <a:r>
              <a:rPr lang="es-ES" sz="2000" dirty="0">
                <a:solidFill>
                  <a:schemeClr val="bg1"/>
                </a:solidFill>
                <a:ea typeface="Calibri"/>
                <a:cs typeface="Calibri"/>
              </a:rPr>
              <a:t> del </a:t>
            </a:r>
            <a:r>
              <a:rPr lang="es-ES" sz="2000" dirty="0" err="1">
                <a:solidFill>
                  <a:schemeClr val="bg1"/>
                </a:solidFill>
                <a:ea typeface="Calibri"/>
                <a:cs typeface="Calibri"/>
              </a:rPr>
              <a:t>FrontEnd</a:t>
            </a:r>
            <a:r>
              <a:rPr lang="es-ES" sz="2000" dirty="0">
                <a:solidFill>
                  <a:schemeClr val="bg1"/>
                </a:solidFill>
                <a:ea typeface="Calibri"/>
                <a:cs typeface="Calibri"/>
              </a:rPr>
              <a:t> Funcional (codificación), utilizando Framework como Bootstrap, </a:t>
            </a:r>
            <a:r>
              <a:rPr lang="es-ES" sz="2000" dirty="0" err="1">
                <a:solidFill>
                  <a:schemeClr val="bg1"/>
                </a:solidFill>
                <a:ea typeface="Calibri"/>
                <a:cs typeface="Calibri"/>
              </a:rPr>
              <a:t>Materialize</a:t>
            </a:r>
            <a:r>
              <a:rPr lang="es-ES" sz="2000" dirty="0">
                <a:solidFill>
                  <a:schemeClr val="bg1"/>
                </a:solidFill>
                <a:ea typeface="Calibri"/>
                <a:cs typeface="Calibri"/>
              </a:rPr>
              <a:t>, </a:t>
            </a:r>
            <a:r>
              <a:rPr lang="es-ES" sz="2000" dirty="0" err="1">
                <a:solidFill>
                  <a:schemeClr val="bg1"/>
                </a:solidFill>
                <a:ea typeface="Calibri"/>
                <a:cs typeface="Calibri"/>
              </a:rPr>
              <a:t>etc</a:t>
            </a:r>
            <a:r>
              <a:rPr lang="es-ES" sz="2000" dirty="0">
                <a:solidFill>
                  <a:schemeClr val="bg1"/>
                </a:solidFill>
                <a:ea typeface="Calibri"/>
                <a:cs typeface="Calibri"/>
              </a:rPr>
              <a:t>, de acuerdo con el diseño establecido en el prototipo y la Base de Datos.</a:t>
            </a:r>
            <a:endParaRPr lang="en-US" sz="2000">
              <a:solidFill>
                <a:schemeClr val="bg1"/>
              </a:solidFill>
              <a:ea typeface="Calibri"/>
              <a:cs typeface="Calibri"/>
            </a:endParaRPr>
          </a:p>
          <a:p>
            <a:pPr algn="just">
              <a:spcBef>
                <a:spcPct val="0"/>
              </a:spcBef>
            </a:pPr>
            <a:endParaRPr lang="es-ES" sz="2000" dirty="0">
              <a:ea typeface="Calibri"/>
              <a:cs typeface="Calibri"/>
            </a:endParaRPr>
          </a:p>
          <a:p>
            <a:pPr algn="just">
              <a:spcBef>
                <a:spcPct val="0"/>
              </a:spcBef>
            </a:pPr>
            <a:r>
              <a:rPr lang="es-ES" sz="2000" dirty="0">
                <a:solidFill>
                  <a:schemeClr val="bg1"/>
                </a:solidFill>
                <a:ea typeface="Calibri"/>
                <a:cs typeface="Calibri"/>
              </a:rPr>
              <a:t>-En el proyecto se evidencia el uso de sistemas de control de versiones.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918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51D1C-ACAB-30A9-933A-FC96DF28A2F0}"/>
              </a:ext>
            </a:extLst>
          </p:cNvPr>
          <p:cNvSpPr txBox="1">
            <a:spLocks/>
          </p:cNvSpPr>
          <p:nvPr/>
        </p:nvSpPr>
        <p:spPr>
          <a:xfrm>
            <a:off x="158417" y="637362"/>
            <a:ext cx="9245429" cy="72808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 dirty="0">
                <a:solidFill>
                  <a:srgbClr val="38AA00"/>
                </a:solidFill>
                <a:latin typeface="WORK SANS BOLD ROMAN"/>
              </a:rPr>
              <a:t>Base de datos</a:t>
            </a:r>
            <a:endParaRPr lang="es-CO" sz="3600" b="1" dirty="0">
              <a:solidFill>
                <a:srgbClr val="38AA00"/>
              </a:solidFill>
              <a:latin typeface="WORK SANS BOLD ROMAN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9DD18A-AB54-34AC-A662-0BDC60B050FF}"/>
              </a:ext>
            </a:extLst>
          </p:cNvPr>
          <p:cNvCxnSpPr>
            <a:cxnSpLocks/>
          </p:cNvCxnSpPr>
          <p:nvPr/>
        </p:nvCxnSpPr>
        <p:spPr>
          <a:xfrm>
            <a:off x="281810" y="1313572"/>
            <a:ext cx="1425934" cy="0"/>
          </a:xfrm>
          <a:prstGeom prst="line">
            <a:avLst/>
          </a:prstGeom>
          <a:ln w="12700">
            <a:solidFill>
              <a:srgbClr val="4D4D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15C8C26B-40F5-AA6A-215D-0F7325A9B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458" y="1369786"/>
            <a:ext cx="8930368" cy="4572000"/>
          </a:xfrm>
          <a:prstGeom prst="rect">
            <a:avLst/>
          </a:prstGeom>
        </p:spPr>
      </p:pic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BC9C051-45CB-A3F1-AB7A-8DAFA961E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57" y="1634428"/>
            <a:ext cx="11112500" cy="430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8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51D1C-ACAB-30A9-933A-FC96DF28A2F0}"/>
              </a:ext>
            </a:extLst>
          </p:cNvPr>
          <p:cNvSpPr txBox="1">
            <a:spLocks/>
          </p:cNvSpPr>
          <p:nvPr/>
        </p:nvSpPr>
        <p:spPr>
          <a:xfrm>
            <a:off x="158417" y="637362"/>
            <a:ext cx="9245429" cy="72808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 dirty="0">
                <a:solidFill>
                  <a:srgbClr val="38AA00"/>
                </a:solidFill>
                <a:latin typeface="WORK SANS BOLD ROMAN"/>
              </a:rPr>
              <a:t>Base de datos</a:t>
            </a:r>
            <a:endParaRPr lang="es-CO" sz="3600" b="1" dirty="0">
              <a:solidFill>
                <a:srgbClr val="38AA00"/>
              </a:solidFill>
              <a:latin typeface="WORK SANS BOLD ROMAN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9DD18A-AB54-34AC-A662-0BDC60B050FF}"/>
              </a:ext>
            </a:extLst>
          </p:cNvPr>
          <p:cNvCxnSpPr>
            <a:cxnSpLocks/>
          </p:cNvCxnSpPr>
          <p:nvPr/>
        </p:nvCxnSpPr>
        <p:spPr>
          <a:xfrm>
            <a:off x="281810" y="1313572"/>
            <a:ext cx="1425934" cy="0"/>
          </a:xfrm>
          <a:prstGeom prst="line">
            <a:avLst/>
          </a:prstGeom>
          <a:ln w="12700">
            <a:solidFill>
              <a:srgbClr val="4D4D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15C8C26B-40F5-AA6A-215D-0F7325A9B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458" y="1369786"/>
            <a:ext cx="893036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18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51D1C-ACAB-30A9-933A-FC96DF28A2F0}"/>
              </a:ext>
            </a:extLst>
          </p:cNvPr>
          <p:cNvSpPr txBox="1">
            <a:spLocks/>
          </p:cNvSpPr>
          <p:nvPr/>
        </p:nvSpPr>
        <p:spPr>
          <a:xfrm>
            <a:off x="158417" y="637362"/>
            <a:ext cx="9245429" cy="72808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 dirty="0">
                <a:solidFill>
                  <a:srgbClr val="38AA00"/>
                </a:solidFill>
                <a:latin typeface="WORK SANS BOLD ROMAN"/>
              </a:rPr>
              <a:t>Base de datos</a:t>
            </a:r>
            <a:endParaRPr lang="es-CO" sz="3600" b="1" dirty="0">
              <a:solidFill>
                <a:srgbClr val="38AA00"/>
              </a:solidFill>
              <a:latin typeface="WORK SANS BOLD ROMAN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9DD18A-AB54-34AC-A662-0BDC60B050FF}"/>
              </a:ext>
            </a:extLst>
          </p:cNvPr>
          <p:cNvCxnSpPr>
            <a:cxnSpLocks/>
          </p:cNvCxnSpPr>
          <p:nvPr/>
        </p:nvCxnSpPr>
        <p:spPr>
          <a:xfrm>
            <a:off x="281810" y="1313572"/>
            <a:ext cx="1425934" cy="0"/>
          </a:xfrm>
          <a:prstGeom prst="line">
            <a:avLst/>
          </a:prstGeom>
          <a:ln w="12700">
            <a:solidFill>
              <a:srgbClr val="4D4D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E8F362AC-E7A2-4D69-BFD1-8CB3FEB2C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368443"/>
            <a:ext cx="8926286" cy="412111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1060EBB-F2F2-BF71-2BDA-381F371E4E17}"/>
              </a:ext>
            </a:extLst>
          </p:cNvPr>
          <p:cNvSpPr txBox="1"/>
          <p:nvPr/>
        </p:nvSpPr>
        <p:spPr>
          <a:xfrm>
            <a:off x="6674757" y="511447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4"/>
              </a:rPr>
              <a:t>diccionario proyecto.xlsx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79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51D1C-ACAB-30A9-933A-FC96DF28A2F0}"/>
              </a:ext>
            </a:extLst>
          </p:cNvPr>
          <p:cNvSpPr txBox="1">
            <a:spLocks/>
          </p:cNvSpPr>
          <p:nvPr/>
        </p:nvSpPr>
        <p:spPr>
          <a:xfrm>
            <a:off x="158417" y="637362"/>
            <a:ext cx="9245429" cy="72808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 dirty="0" err="1">
                <a:solidFill>
                  <a:srgbClr val="38AA00"/>
                </a:solidFill>
                <a:latin typeface="WORK SANS BOLD ROMAN"/>
              </a:rPr>
              <a:t>Crud</a:t>
            </a:r>
            <a:endParaRPr lang="es-CO" sz="3600" b="1" dirty="0" err="1">
              <a:solidFill>
                <a:srgbClr val="38AA00"/>
              </a:solidFill>
              <a:latin typeface="WORK SANS BOLD ROMAN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9DD18A-AB54-34AC-A662-0BDC60B050FF}"/>
              </a:ext>
            </a:extLst>
          </p:cNvPr>
          <p:cNvCxnSpPr>
            <a:cxnSpLocks/>
          </p:cNvCxnSpPr>
          <p:nvPr/>
        </p:nvCxnSpPr>
        <p:spPr>
          <a:xfrm>
            <a:off x="158242" y="1323869"/>
            <a:ext cx="1425934" cy="0"/>
          </a:xfrm>
          <a:prstGeom prst="line">
            <a:avLst/>
          </a:prstGeom>
          <a:ln w="12700">
            <a:solidFill>
              <a:srgbClr val="4D4D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202C41C9-26EA-20B8-67C4-659A15201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14" y="1373354"/>
            <a:ext cx="12192000" cy="556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0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51D1C-ACAB-30A9-933A-FC96DF28A2F0}"/>
              </a:ext>
            </a:extLst>
          </p:cNvPr>
          <p:cNvSpPr txBox="1">
            <a:spLocks/>
          </p:cNvSpPr>
          <p:nvPr/>
        </p:nvSpPr>
        <p:spPr>
          <a:xfrm>
            <a:off x="3957" y="-1071"/>
            <a:ext cx="7949914" cy="707489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 dirty="0">
                <a:solidFill>
                  <a:srgbClr val="38AA00"/>
                </a:solidFill>
                <a:latin typeface="WORK SANS BOLD ROMAN"/>
              </a:rPr>
              <a:t>Encriptación</a:t>
            </a:r>
            <a:endParaRPr lang="es-CO" sz="3600" b="1" dirty="0" err="1">
              <a:solidFill>
                <a:srgbClr val="38AA00"/>
              </a:solidFill>
              <a:latin typeface="WORK SANS BOLD ROMAN" pitchFamily="2" charset="77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D0EBE94-16AE-E956-4748-06CBEB65B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014" y="1366838"/>
            <a:ext cx="4476750" cy="695325"/>
          </a:xfrm>
          <a:prstGeom prst="rect">
            <a:avLst/>
          </a:prstGeom>
        </p:spPr>
      </p:pic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063C1F5-E6C0-D570-5534-A84D353F1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" y="2550205"/>
            <a:ext cx="121158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9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51D1C-ACAB-30A9-933A-FC96DF28A2F0}"/>
              </a:ext>
            </a:extLst>
          </p:cNvPr>
          <p:cNvSpPr txBox="1">
            <a:spLocks/>
          </p:cNvSpPr>
          <p:nvPr/>
        </p:nvSpPr>
        <p:spPr>
          <a:xfrm>
            <a:off x="312875" y="328443"/>
            <a:ext cx="8304685" cy="67659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 dirty="0">
                <a:solidFill>
                  <a:srgbClr val="38AA00"/>
                </a:solidFill>
                <a:latin typeface="WORK SANS BOLD ROMAN"/>
              </a:rPr>
              <a:t>Vistas </a:t>
            </a:r>
            <a:r>
              <a:rPr lang="es-CO" sz="3600" b="1" dirty="0" err="1">
                <a:solidFill>
                  <a:srgbClr val="38AA00"/>
                </a:solidFill>
                <a:latin typeface="WORK SANS BOLD ROMAN"/>
              </a:rPr>
              <a:t>html</a:t>
            </a:r>
            <a:r>
              <a:rPr lang="es-CO" sz="3600" b="1" dirty="0">
                <a:solidFill>
                  <a:srgbClr val="38AA00"/>
                </a:solidFill>
                <a:latin typeface="WORK SANS BOLD ROMAN"/>
              </a:rPr>
              <a:t> y </a:t>
            </a:r>
            <a:r>
              <a:rPr lang="es-CO" sz="3600" b="1" dirty="0" err="1">
                <a:solidFill>
                  <a:srgbClr val="38AA00"/>
                </a:solidFill>
                <a:latin typeface="WORK SANS BOLD ROMAN"/>
              </a:rPr>
              <a:t>css</a:t>
            </a:r>
            <a:endParaRPr lang="es-CO" sz="3600" b="1" dirty="0" err="1">
              <a:solidFill>
                <a:srgbClr val="38AA00"/>
              </a:solidFill>
              <a:latin typeface="WORK SANS BOLD ROMAN" pitchFamily="2" charset="77"/>
            </a:endParaRPr>
          </a:p>
        </p:txBody>
      </p:sp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07E320A-F036-D636-820C-C582FB764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2357" y="2892772"/>
            <a:ext cx="6096000" cy="3975312"/>
          </a:xfrm>
          <a:prstGeom prst="rect">
            <a:avLst/>
          </a:prstGeom>
        </p:spPr>
      </p:pic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8703D74-4DAD-4ADE-7D44-12EDE002C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500" y="930208"/>
            <a:ext cx="6096000" cy="392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85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11</Slides>
  <Notes>0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3" baseType="lpstr">
      <vt:lpstr>Tema de Office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revision>132</cp:revision>
  <dcterms:created xsi:type="dcterms:W3CDTF">2020-10-01T23:51:28Z</dcterms:created>
  <dcterms:modified xsi:type="dcterms:W3CDTF">2024-09-18T15:41:52Z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