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69"/>
  </p:notesMasterIdLst>
  <p:sldIdLst>
    <p:sldId id="256" r:id="rId2"/>
    <p:sldId id="323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58"/>
    <p:restoredTop sz="91382"/>
  </p:normalViewPr>
  <p:slideViewPr>
    <p:cSldViewPr snapToGrid="0" snapToObjects="1">
      <p:cViewPr varScale="1">
        <p:scale>
          <a:sx n="106" d="100"/>
          <a:sy n="106" d="100"/>
        </p:scale>
        <p:origin x="2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5" name="Shape 2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9441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>
            <a:off x="-1" y="6418964"/>
            <a:ext cx="9155743" cy="45774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9" name="Shape 239"/>
          <p:cNvSpPr/>
          <p:nvPr userDrawn="1"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© 2016 | Coding Boot Camp - All Rights Reserved</a:t>
            </a:r>
          </a:p>
        </p:txBody>
      </p:sp>
      <p:sp>
        <p:nvSpPr>
          <p:cNvPr id="240" name="Shape 240"/>
          <p:cNvSpPr/>
          <p:nvPr userDrawn="1"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1" name="Shape 2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7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6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tags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MBinXTCrXI&amp;list=PLgJ8UgkiorCnMLsUevoQRxH8t9bt7ne14&amp;index=2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uci.bootcampcontent.com/UCI-Coding-Bootcamp/UCIRV201804FSF5-FT-Class-Repository-FSF-FT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if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uci.bootcampcontent.com/UCI-Coding-Bootcamp/UCIRV201804FSF5-FT-Class-Repository-FSF-FT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all-about-floats/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0lpxKw6E90Y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Going Pro with HTML/CSS</a:t>
            </a:r>
          </a:p>
        </p:txBody>
      </p:sp>
      <p:sp>
        <p:nvSpPr>
          <p:cNvPr id="259" name="Shape 259"/>
          <p:cNvSpPr/>
          <p:nvPr/>
        </p:nvSpPr>
        <p:spPr>
          <a:xfrm>
            <a:off x="390605" y="3894456"/>
            <a:ext cx="233154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The Coding Bootcamp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HTML Syntax (Basic)</a:t>
            </a:r>
          </a:p>
        </p:txBody>
      </p:sp>
      <p:sp>
        <p:nvSpPr>
          <p:cNvPr id="283" name="Shape 283"/>
          <p:cNvSpPr/>
          <p:nvPr/>
        </p:nvSpPr>
        <p:spPr>
          <a:xfrm>
            <a:off x="897617" y="2974636"/>
            <a:ext cx="1371601" cy="646321"/>
          </a:xfrm>
          <a:prstGeom prst="rect">
            <a:avLst/>
          </a:prstGeom>
          <a:solidFill>
            <a:srgbClr val="ED7D3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&lt;h1&gt;</a:t>
            </a:r>
          </a:p>
        </p:txBody>
      </p:sp>
      <p:sp>
        <p:nvSpPr>
          <p:cNvPr id="284" name="Shape 284"/>
          <p:cNvSpPr/>
          <p:nvPr/>
        </p:nvSpPr>
        <p:spPr>
          <a:xfrm>
            <a:off x="2269218" y="2971799"/>
            <a:ext cx="5372101" cy="646322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This is Mah House</a:t>
            </a:r>
          </a:p>
        </p:txBody>
      </p:sp>
      <p:sp>
        <p:nvSpPr>
          <p:cNvPr id="285" name="Shape 285"/>
          <p:cNvSpPr/>
          <p:nvPr/>
        </p:nvSpPr>
        <p:spPr>
          <a:xfrm>
            <a:off x="6993618" y="2971799"/>
            <a:ext cx="1676401" cy="646322"/>
          </a:xfrm>
          <a:prstGeom prst="rect">
            <a:avLst/>
          </a:prstGeom>
          <a:solidFill>
            <a:srgbClr val="ED7D3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&lt;/h1&gt;</a:t>
            </a:r>
          </a:p>
        </p:txBody>
      </p:sp>
      <p:sp>
        <p:nvSpPr>
          <p:cNvPr id="286" name="Shape 286"/>
          <p:cNvSpPr/>
          <p:nvPr/>
        </p:nvSpPr>
        <p:spPr>
          <a:xfrm>
            <a:off x="716737" y="4497318"/>
            <a:ext cx="163744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Opening Tag</a:t>
            </a:r>
          </a:p>
        </p:txBody>
      </p:sp>
      <p:sp>
        <p:nvSpPr>
          <p:cNvPr id="287" name="Shape 287"/>
          <p:cNvSpPr/>
          <p:nvPr/>
        </p:nvSpPr>
        <p:spPr>
          <a:xfrm>
            <a:off x="7106577" y="4497318"/>
            <a:ext cx="153872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Closing Tag</a:t>
            </a:r>
          </a:p>
        </p:txBody>
      </p:sp>
      <p:sp>
        <p:nvSpPr>
          <p:cNvPr id="288" name="Shape 288"/>
          <p:cNvSpPr/>
          <p:nvPr/>
        </p:nvSpPr>
        <p:spPr>
          <a:xfrm>
            <a:off x="4148834" y="1420479"/>
            <a:ext cx="1134031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Content </a:t>
            </a:r>
          </a:p>
        </p:txBody>
      </p:sp>
      <p:cxnSp>
        <p:nvCxnSpPr>
          <p:cNvPr id="289" name="Connector 289"/>
          <p:cNvCxnSpPr>
            <a:stCxn id="286" idx="0"/>
            <a:endCxn id="283" idx="0"/>
          </p:cNvCxnSpPr>
          <p:nvPr/>
        </p:nvCxnSpPr>
        <p:spPr>
          <a:xfrm flipV="1">
            <a:off x="1535458" y="3297796"/>
            <a:ext cx="47960" cy="1387138"/>
          </a:xfrm>
          <a:prstGeom prst="straightConnector1">
            <a:avLst/>
          </a:prstGeom>
          <a:ln w="63500">
            <a:solidFill>
              <a:srgbClr val="5B9BD5"/>
            </a:solidFill>
            <a:miter/>
            <a:tailEnd type="triangle"/>
          </a:ln>
        </p:spPr>
      </p:cxnSp>
      <p:sp>
        <p:nvSpPr>
          <p:cNvPr id="290" name="Shape 290"/>
          <p:cNvSpPr/>
          <p:nvPr/>
        </p:nvSpPr>
        <p:spPr>
          <a:xfrm flipV="1">
            <a:off x="7923562" y="3682522"/>
            <a:ext cx="1" cy="814797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4761341" y="1982717"/>
            <a:ext cx="1" cy="989083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HTML Syntax (with Attribute)</a:t>
            </a:r>
          </a:p>
        </p:txBody>
      </p:sp>
      <p:pic>
        <p:nvPicPr>
          <p:cNvPr id="294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602" y="1325999"/>
            <a:ext cx="9251751" cy="46823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Tricky Tags (Self-Closing)</a:t>
            </a:r>
          </a:p>
        </p:txBody>
      </p:sp>
      <p:pic>
        <p:nvPicPr>
          <p:cNvPr id="297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9072" y="1439590"/>
            <a:ext cx="7907199" cy="3718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Important Common Tags</a:t>
            </a:r>
          </a:p>
        </p:txBody>
      </p:sp>
      <p:sp>
        <p:nvSpPr>
          <p:cNvPr id="300" name="Shape 300"/>
          <p:cNvSpPr/>
          <p:nvPr/>
        </p:nvSpPr>
        <p:spPr>
          <a:xfrm>
            <a:off x="457199" y="783752"/>
            <a:ext cx="8782009" cy="4725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Headings: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&lt;h1&gt; &lt;/h1&gt; </a:t>
            </a:r>
            <a:r>
              <a:rPr b="0"/>
              <a:t>- Heading 1 (Largest Heading)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&lt;h2&gt; &lt;/h2&gt; </a:t>
            </a:r>
            <a:r>
              <a:rPr b="0"/>
              <a:t>- Heading 2 (Next Largest Heading)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&lt;h3&gt; &lt;/h3&gt; </a:t>
            </a:r>
            <a:r>
              <a:rPr b="0"/>
              <a:t>- Heading 3 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…</a:t>
            </a: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Containers: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&lt;html&gt; &lt;/html&gt; </a:t>
            </a:r>
            <a:r>
              <a:rPr b="0"/>
              <a:t>- Wraps the entire page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&lt;head&gt; &lt;/head&gt;</a:t>
            </a:r>
            <a:r>
              <a:rPr b="0"/>
              <a:t> - Wraps the header of the page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&lt;body&gt; &lt;/body&gt; </a:t>
            </a:r>
            <a:r>
              <a:rPr b="0"/>
              <a:t>- Wraps the main content 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&lt;div&gt; &lt;/div&gt; </a:t>
            </a:r>
            <a:r>
              <a:rPr b="0"/>
              <a:t>- Logical Container *** 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&lt;p&gt; &lt;/p&gt; </a:t>
            </a:r>
            <a:r>
              <a:rPr b="0"/>
              <a:t>- Wraps individual Paragraphs 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Others: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&lt;strong&gt; </a:t>
            </a:r>
            <a:r>
              <a:rPr b="0"/>
              <a:t>(bold), </a:t>
            </a:r>
            <a:r>
              <a:t>&lt;em&gt; </a:t>
            </a:r>
            <a:r>
              <a:rPr b="0"/>
              <a:t>(emphasis)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&lt;img&gt; </a:t>
            </a:r>
            <a:r>
              <a:rPr b="0"/>
              <a:t>(images)</a:t>
            </a:r>
            <a:r>
              <a:t>, &lt;a href&gt; </a:t>
            </a:r>
            <a:r>
              <a:rPr b="0"/>
              <a:t>(links)</a:t>
            </a:r>
            <a:r>
              <a:t>, &lt;li&gt; </a:t>
            </a:r>
            <a:r>
              <a:rPr b="0"/>
              <a:t>(list items)</a:t>
            </a:r>
            <a:r>
              <a:t> , &lt;title&gt;</a:t>
            </a:r>
            <a:r>
              <a:rPr b="0"/>
              <a:t> (title), </a:t>
            </a:r>
            <a:br>
              <a:rPr b="0"/>
            </a:br>
            <a:r>
              <a:t>&lt;br&gt;</a:t>
            </a:r>
            <a:r>
              <a:rPr b="0"/>
              <a:t> (line break), </a:t>
            </a:r>
            <a:r>
              <a:t>&lt;table&gt; </a:t>
            </a:r>
            <a:r>
              <a:rPr b="0"/>
              <a:t>(tables), </a:t>
            </a:r>
            <a:r>
              <a:t>&lt;!-- --&gt;</a:t>
            </a:r>
            <a:r>
              <a:rPr b="0"/>
              <a:t> (comments)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Less Common Tags</a:t>
            </a:r>
          </a:p>
        </p:txBody>
      </p:sp>
      <p:sp>
        <p:nvSpPr>
          <p:cNvPr id="303" name="Shape 303"/>
          <p:cNvSpPr/>
          <p:nvPr/>
        </p:nvSpPr>
        <p:spPr>
          <a:xfrm>
            <a:off x="457199" y="783752"/>
            <a:ext cx="8782009" cy="5296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All HTML Tags are listed here: 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http://www.w3schools.com/tags/</a:t>
            </a:r>
          </a:p>
          <a:p>
            <a:pPr defTabSz="685800">
              <a:spcBef>
                <a:spcPts val="500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  <a:endParaRPr b="0" u="sng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Don’t try to memorize them! Simply refer back to documentation as needed. 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Other tags:</a:t>
            </a:r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&lt;video&gt; for Videos</a:t>
            </a:r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&lt;audio&gt; for Audio files</a:t>
            </a:r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&lt;embed&gt; for Embedded files</a:t>
            </a:r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&lt;code&gt; for including computer code</a:t>
            </a:r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&lt;header&gt; for headers</a:t>
            </a:r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&lt;nav&gt; for navigation bars</a:t>
            </a:r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&lt;footer&gt; for footers </a:t>
            </a:r>
          </a:p>
          <a:p>
            <a:pPr marL="557530" lvl="1" indent="-214629" defTabSz="685800">
              <a:spcBef>
                <a:spcPts val="5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HTML for Forms</a:t>
            </a:r>
          </a:p>
        </p:txBody>
      </p:sp>
      <p:sp>
        <p:nvSpPr>
          <p:cNvPr id="306" name="Shape 306"/>
          <p:cNvSpPr/>
          <p:nvPr/>
        </p:nvSpPr>
        <p:spPr>
          <a:xfrm>
            <a:off x="457199" y="783752"/>
            <a:ext cx="8782009" cy="4818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defTabSz="685800">
              <a:spcBef>
                <a:spcPts val="500"/>
              </a:spcBef>
              <a:defRPr sz="2200" b="1" u="sng">
                <a:latin typeface="Arial"/>
                <a:ea typeface="Arial"/>
                <a:cs typeface="Arial"/>
                <a:sym typeface="Arial"/>
              </a:defRPr>
            </a:pPr>
            <a:r>
              <a:t>Common UI (User Interface) Form Elements:</a:t>
            </a:r>
          </a:p>
          <a:p>
            <a:pPr defTabSz="685800">
              <a:spcBef>
                <a:spcPts val="500"/>
              </a:spcBef>
              <a:defRPr sz="2200" b="1" u="sng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&lt;form&gt; </a:t>
            </a:r>
            <a:r>
              <a:rPr b="0"/>
              <a:t>- Creates a form section in HTML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&lt;input&gt; </a:t>
            </a:r>
            <a:r>
              <a:rPr b="0"/>
              <a:t>- Input boxes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&lt;label&gt; </a:t>
            </a:r>
            <a:r>
              <a:rPr b="0"/>
              <a:t>- Labels for boxes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&lt;button&gt; </a:t>
            </a:r>
            <a:r>
              <a:rPr b="0"/>
              <a:t>- Button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&lt;textarea&gt; </a:t>
            </a:r>
            <a:r>
              <a:rPr b="0"/>
              <a:t>- Large textbox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HTML for Forms</a:t>
            </a:r>
          </a:p>
        </p:txBody>
      </p:sp>
      <p:pic>
        <p:nvPicPr>
          <p:cNvPr id="309" name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7400" y="867716"/>
            <a:ext cx="6429375" cy="3514726"/>
          </a:xfrm>
          <a:prstGeom prst="rect">
            <a:avLst/>
          </a:prstGeom>
          <a:ln>
            <a:solidFill>
              <a:srgbClr val="333F50"/>
            </a:solidFill>
          </a:ln>
        </p:spPr>
      </p:pic>
      <p:pic>
        <p:nvPicPr>
          <p:cNvPr id="310" name="image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57400" y="4615338"/>
            <a:ext cx="4333875" cy="1562101"/>
          </a:xfrm>
          <a:prstGeom prst="rect">
            <a:avLst/>
          </a:prstGeom>
          <a:ln>
            <a:solidFill>
              <a:srgbClr val="2E75B6"/>
            </a:solidFill>
          </a:ln>
        </p:spPr>
      </p:pic>
      <p:sp>
        <p:nvSpPr>
          <p:cNvPr id="312" name="Shape 312"/>
          <p:cNvSpPr/>
          <p:nvPr/>
        </p:nvSpPr>
        <p:spPr>
          <a:xfrm>
            <a:off x="4521426" y="4387220"/>
            <a:ext cx="84452" cy="2233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73025">
            <a:solidFill>
              <a:srgbClr val="5B9BD5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On Ugly HTML</a:t>
            </a:r>
          </a:p>
        </p:txBody>
      </p:sp>
      <p:pic>
        <p:nvPicPr>
          <p:cNvPr id="315" name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036" y="914400"/>
            <a:ext cx="8543926" cy="3181350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Shape 316"/>
          <p:cNvSpPr/>
          <p:nvPr/>
        </p:nvSpPr>
        <p:spPr>
          <a:xfrm>
            <a:off x="304800" y="4343400"/>
            <a:ext cx="8686800" cy="1859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Don’t do this… Use proper indentation and sectioning.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Readable code is easier to maintain.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Invest time to get better about this now. It will pay dividends!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sp>
        <p:nvSpPr>
          <p:cNvPr id="319" name="Shape 319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304800" y="914399"/>
            <a:ext cx="8686800" cy="2926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 this activity, you’ll create a student bio using HTML. You will then add, commit, and push your completed HTML to GitHub for the world to see.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Additional instructions, sent via Slack.</a:t>
            </a:r>
          </a:p>
        </p:txBody>
      </p:sp>
      <p:sp>
        <p:nvSpPr>
          <p:cNvPr id="321" name="Shape 321"/>
          <p:cNvSpPr/>
          <p:nvPr/>
        </p:nvSpPr>
        <p:spPr>
          <a:xfrm>
            <a:off x="3657600" y="124824"/>
            <a:ext cx="53340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1-HTML_Git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sp>
        <p:nvSpPr>
          <p:cNvPr id="324" name="Shape 324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25" name="image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860038"/>
            <a:ext cx="7696200" cy="52857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It’s Okay!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1DFD6A-2330-B14F-BB64-9A2BF5130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22" y="789697"/>
            <a:ext cx="8289453" cy="55372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CB105A-FE6B-B040-867C-CA81A2DC07F9}"/>
              </a:ext>
            </a:extLst>
          </p:cNvPr>
          <p:cNvSpPr txBox="1"/>
          <p:nvPr/>
        </p:nvSpPr>
        <p:spPr>
          <a:xfrm>
            <a:off x="7297575" y="6080704"/>
            <a:ext cx="1374500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Flickr: welcometolearn</a:t>
            </a:r>
          </a:p>
        </p:txBody>
      </p:sp>
      <p:sp>
        <p:nvSpPr>
          <p:cNvPr id="4" name="Cloud Callout 3">
            <a:extLst>
              <a:ext uri="{FF2B5EF4-FFF2-40B4-BE49-F238E27FC236}">
                <a16:creationId xmlns:a16="http://schemas.microsoft.com/office/drawing/2014/main" id="{0D1C409C-03AF-D847-9285-9D37391A2203}"/>
              </a:ext>
            </a:extLst>
          </p:cNvPr>
          <p:cNvSpPr/>
          <p:nvPr/>
        </p:nvSpPr>
        <p:spPr>
          <a:xfrm flipH="1">
            <a:off x="604908" y="1158661"/>
            <a:ext cx="2435155" cy="983867"/>
          </a:xfrm>
          <a:prstGeom prst="cloudCallout">
            <a:avLst>
              <a:gd name="adj1" fmla="val -61179"/>
              <a:gd name="adj2" fmla="val 65466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How do I do this again?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325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CSS Stylin’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HTML / CSS Definitions </a:t>
            </a:r>
            <a:r>
              <a:rPr sz="1000"/>
              <a:t>(*yawn* unimportant)</a:t>
            </a:r>
          </a:p>
        </p:txBody>
      </p:sp>
      <p:sp>
        <p:nvSpPr>
          <p:cNvPr id="330" name="Shape 330"/>
          <p:cNvSpPr/>
          <p:nvPr/>
        </p:nvSpPr>
        <p:spPr>
          <a:xfrm>
            <a:off x="457200" y="1143000"/>
            <a:ext cx="8153400" cy="3004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lnSpcReduction="10000"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HTML:</a:t>
            </a:r>
            <a:r>
              <a:rPr b="0"/>
              <a:t> Hypertext Markup Language – (Content)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CSS: </a:t>
            </a:r>
            <a:r>
              <a:rPr b="0"/>
              <a:t>Cascading Style Sheets – (Appearance)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HTML/CSS are the “languages of the web.” </a:t>
            </a:r>
            <a:r>
              <a:rPr b="0"/>
              <a:t>Together they define both the content and the aesthetics of a webpage – handling everything from the layouts, colors, fonts and  content placement.  </a:t>
            </a:r>
            <a:r>
              <a:rPr sz="1400" b="0"/>
              <a:t>(JavaScript is the third – handling logic, animation, etc.)</a:t>
            </a:r>
          </a:p>
        </p:txBody>
      </p:sp>
      <p:pic>
        <p:nvPicPr>
          <p:cNvPr id="331" name="image1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9285" y="4631587"/>
            <a:ext cx="1873915" cy="1494285"/>
          </a:xfrm>
          <a:prstGeom prst="rect">
            <a:avLst/>
          </a:prstGeom>
          <a:ln w="12700">
            <a:miter lim="400000"/>
          </a:ln>
        </p:spPr>
      </p:pic>
      <p:pic>
        <p:nvPicPr>
          <p:cNvPr id="332" name="image1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3200" y="4648200"/>
            <a:ext cx="2971800" cy="1492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HTML / CSS Analogy</a:t>
            </a:r>
          </a:p>
        </p:txBody>
      </p:sp>
      <p:sp>
        <p:nvSpPr>
          <p:cNvPr id="335" name="Shape 335"/>
          <p:cNvSpPr/>
          <p:nvPr/>
        </p:nvSpPr>
        <p:spPr>
          <a:xfrm>
            <a:off x="457199" y="990600"/>
            <a:ext cx="4100947" cy="2434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lnSpcReduction="10000"/>
          </a:bodyPr>
          <a:lstStyle/>
          <a:p>
            <a:pPr algn="ctr" defTabSz="685800">
              <a:spcBef>
                <a:spcPts val="500"/>
              </a:spcBef>
              <a:defRPr sz="2400" b="1" u="sng">
                <a:latin typeface="Arial"/>
                <a:ea typeface="Arial"/>
                <a:cs typeface="Arial"/>
                <a:sym typeface="Arial"/>
              </a:defRPr>
            </a:pPr>
            <a:r>
              <a:t>HTML Alone</a:t>
            </a:r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Like writing papers in “Notepad.” </a:t>
            </a:r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Can only write unformatted text. </a:t>
            </a:r>
          </a:p>
        </p:txBody>
      </p:sp>
      <p:sp>
        <p:nvSpPr>
          <p:cNvPr id="336" name="Shape 336"/>
          <p:cNvSpPr/>
          <p:nvPr/>
        </p:nvSpPr>
        <p:spPr>
          <a:xfrm>
            <a:off x="4743201" y="990600"/>
            <a:ext cx="4100946" cy="3170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lnSpcReduction="10000"/>
          </a:bodyPr>
          <a:lstStyle/>
          <a:p>
            <a:pPr algn="ctr">
              <a:spcBef>
                <a:spcPts val="500"/>
              </a:spcBef>
              <a:defRPr sz="2400" b="1" u="sng">
                <a:latin typeface="Arial"/>
                <a:ea typeface="Arial"/>
                <a:cs typeface="Arial"/>
                <a:sym typeface="Arial"/>
              </a:defRPr>
            </a:pPr>
            <a:r>
              <a:t>HTML / CSS</a:t>
            </a:r>
          </a:p>
          <a:p>
            <a:pPr marL="342900" indent="-342900" algn="ctr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Like writing papers in Microsoft Word.</a:t>
            </a:r>
          </a:p>
          <a:p>
            <a:pPr marL="342900" indent="-342900" algn="ctr">
              <a:spcBef>
                <a:spcPts val="700"/>
              </a:spcBef>
              <a:buSzPct val="100000"/>
              <a:buFont typeface="Arial"/>
              <a:buChar char="•"/>
              <a:defRPr sz="2400" b="1" u="sng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42900" indent="-342900" algn="ctr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Can format text, page settings, alignment, etc. based on “highlighting” and menu options.</a:t>
            </a:r>
          </a:p>
        </p:txBody>
      </p:sp>
      <p:pic>
        <p:nvPicPr>
          <p:cNvPr id="337" name="image14.png" descr="File:Notepa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3827" y="4449762"/>
            <a:ext cx="1676401" cy="1676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8" name="image15.png" descr="Microsoft Word 2013 logo.sv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94876" y="4602162"/>
            <a:ext cx="1475766" cy="14489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Basic HTML Page</a:t>
            </a:r>
          </a:p>
        </p:txBody>
      </p:sp>
      <p:pic>
        <p:nvPicPr>
          <p:cNvPr id="341" name="snippet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5863" y="848311"/>
            <a:ext cx="7592274" cy="51613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Basic HTML Page - Result</a:t>
            </a:r>
          </a:p>
        </p:txBody>
      </p:sp>
      <p:pic>
        <p:nvPicPr>
          <p:cNvPr id="344" name="image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38200"/>
            <a:ext cx="7324726" cy="5391150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Basic HTML Page - Result</a:t>
            </a:r>
          </a:p>
        </p:txBody>
      </p:sp>
      <p:pic>
        <p:nvPicPr>
          <p:cNvPr id="347" name="image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38200"/>
            <a:ext cx="7324726" cy="5391150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348" name="Shape 348"/>
          <p:cNvSpPr/>
          <p:nvPr/>
        </p:nvSpPr>
        <p:spPr>
          <a:xfrm>
            <a:off x="4267199" y="4571999"/>
            <a:ext cx="4304071" cy="769999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Hella Boring…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Enter CSS</a:t>
            </a:r>
          </a:p>
        </p:txBody>
      </p:sp>
      <p:pic>
        <p:nvPicPr>
          <p:cNvPr id="351" name="image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761998"/>
            <a:ext cx="4724400" cy="4953186"/>
          </a:xfrm>
          <a:prstGeom prst="rect">
            <a:avLst/>
          </a:prstGeom>
          <a:ln w="12700">
            <a:miter lim="400000"/>
          </a:ln>
        </p:spPr>
      </p:pic>
      <p:pic>
        <p:nvPicPr>
          <p:cNvPr id="352" name="image1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76197" y="761998"/>
            <a:ext cx="4855102" cy="4953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Enter CSS - Result</a:t>
            </a:r>
          </a:p>
        </p:txBody>
      </p:sp>
      <p:pic>
        <p:nvPicPr>
          <p:cNvPr id="355" name="image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800" y="762000"/>
            <a:ext cx="6781800" cy="5581014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CSS Syntax</a:t>
            </a:r>
          </a:p>
        </p:txBody>
      </p:sp>
      <p:sp>
        <p:nvSpPr>
          <p:cNvPr id="358" name="Shape 358"/>
          <p:cNvSpPr/>
          <p:nvPr/>
        </p:nvSpPr>
        <p:spPr>
          <a:xfrm>
            <a:off x="457200" y="828114"/>
            <a:ext cx="8153400" cy="2846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CSS works by hooking onto </a:t>
            </a:r>
            <a:r>
              <a:rPr b="1"/>
              <a:t>selectors</a:t>
            </a:r>
            <a:r>
              <a:t> added into HTML using </a:t>
            </a:r>
            <a:r>
              <a:rPr b="1"/>
              <a:t>classes</a:t>
            </a:r>
            <a:r>
              <a:t> and </a:t>
            </a:r>
            <a:r>
              <a:rPr b="1"/>
              <a:t>identifiers.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Once hooked, we apply </a:t>
            </a:r>
            <a:r>
              <a:rPr b="1"/>
              <a:t>styles </a:t>
            </a:r>
            <a:r>
              <a:t>to those HTML elements using CSS.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685800">
              <a:spcBef>
                <a:spcPts val="5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685800">
              <a:spcBef>
                <a:spcPts val="5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59" name="image21.png" descr="http://en.support.files.wordpress.com/2011/09/css-selectors-lr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1281" y="2629937"/>
            <a:ext cx="8409695" cy="2883326"/>
          </a:xfrm>
          <a:prstGeom prst="rect">
            <a:avLst/>
          </a:prstGeom>
          <a:ln>
            <a:solidFill>
              <a:srgbClr val="2E75B6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CSS Example</a:t>
            </a:r>
          </a:p>
        </p:txBody>
      </p:sp>
      <p:sp>
        <p:nvSpPr>
          <p:cNvPr id="362" name="Shape 362"/>
          <p:cNvSpPr/>
          <p:nvPr/>
        </p:nvSpPr>
        <p:spPr>
          <a:xfrm>
            <a:off x="457200" y="862015"/>
            <a:ext cx="8153400" cy="6309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257175" indent="-257175" defTabSz="685800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In the below example the “Header” would be turned blue and MUCH larger because of the CSS.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We can incorporate an element’s class or ID to apply a CSS style to a particular part of the document. </a:t>
            </a:r>
            <a:endParaRPr sz="2200"/>
          </a:p>
          <a:p>
            <a:pPr marL="557530" lvl="1" indent="-214629" defTabSz="685800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–"/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Just remember to include the necessary symbol before the CSS: “.” for class, “#” for ID.</a:t>
            </a:r>
            <a:endParaRPr sz="2000"/>
          </a:p>
          <a:p>
            <a:pPr defTabSz="685800">
              <a:lnSpc>
                <a:spcPct val="80000"/>
              </a:lnSpc>
              <a:spcBef>
                <a:spcPts val="3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000"/>
          </a:p>
          <a:p>
            <a:pPr defTabSz="685800">
              <a:lnSpc>
                <a:spcPct val="80000"/>
              </a:lnSpc>
              <a:spcBef>
                <a:spcPts val="300"/>
              </a:spcBef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000"/>
          </a:p>
          <a:p>
            <a:pPr defTabSz="685800">
              <a:lnSpc>
                <a:spcPct val="80000"/>
              </a:lnSpc>
              <a:spcBef>
                <a:spcPts val="300"/>
              </a:spcBef>
              <a:defRPr sz="1500" b="1" u="sng">
                <a:latin typeface="Arial"/>
                <a:ea typeface="Arial"/>
                <a:cs typeface="Arial"/>
                <a:sym typeface="Arial"/>
              </a:defRPr>
            </a:pPr>
            <a:r>
              <a:t>Example (HTML): </a:t>
            </a:r>
            <a:endParaRPr sz="2200"/>
          </a:p>
          <a:p>
            <a:pPr defTabSz="685800">
              <a:lnSpc>
                <a:spcPct val="80000"/>
              </a:lnSpc>
              <a:spcBef>
                <a:spcPts val="300"/>
              </a:spcBef>
              <a:defRPr sz="2200" b="1" u="sng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sz="2100" b="1">
                <a:latin typeface="Arial"/>
                <a:ea typeface="Arial"/>
                <a:cs typeface="Arial"/>
                <a:sym typeface="Arial"/>
              </a:defRPr>
            </a:pPr>
            <a:r>
              <a:t>&lt;p </a:t>
            </a:r>
            <a:r>
              <a:rPr>
                <a:solidFill>
                  <a:srgbClr val="00B0F0"/>
                </a:solidFill>
              </a:rPr>
              <a:t>class=“bigBlue”</a:t>
            </a:r>
            <a:r>
              <a:t>&gt;Header&lt;/p&gt;</a:t>
            </a:r>
            <a:endParaRPr sz="3100"/>
          </a:p>
          <a:p>
            <a:pPr marL="257175" indent="-257175" defTabSz="685800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3100"/>
          </a:p>
          <a:p>
            <a:pPr defTabSz="685800">
              <a:lnSpc>
                <a:spcPct val="80000"/>
              </a:lnSpc>
              <a:spcBef>
                <a:spcPts val="300"/>
              </a:spcBef>
              <a:defRPr sz="1500" b="1" u="sng">
                <a:latin typeface="Arial"/>
                <a:ea typeface="Arial"/>
                <a:cs typeface="Arial"/>
                <a:sym typeface="Arial"/>
              </a:defRPr>
            </a:pPr>
            <a:r>
              <a:t>Example (CSS):</a:t>
            </a:r>
            <a:endParaRPr sz="2200"/>
          </a:p>
          <a:p>
            <a:pPr defTabSz="685800">
              <a:lnSpc>
                <a:spcPct val="80000"/>
              </a:lnSpc>
              <a:spcBef>
                <a:spcPts val="300"/>
              </a:spcBef>
              <a:defRPr sz="2200" b="1" u="sng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sz="2100" b="1">
                <a:latin typeface="Arial"/>
                <a:ea typeface="Arial"/>
                <a:cs typeface="Arial"/>
                <a:sym typeface="Arial"/>
              </a:defRPr>
            </a:pPr>
            <a:r>
              <a:t>.bigBlue </a:t>
            </a:r>
            <a:endParaRPr sz="3100"/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sz="2100" b="1">
                <a:latin typeface="Arial"/>
                <a:ea typeface="Arial"/>
                <a:cs typeface="Arial"/>
                <a:sym typeface="Arial"/>
              </a:defRPr>
            </a:pPr>
            <a:r>
              <a:t>{</a:t>
            </a:r>
            <a:endParaRPr sz="3100"/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sz="2100" b="1">
                <a:latin typeface="Arial"/>
                <a:ea typeface="Arial"/>
                <a:cs typeface="Arial"/>
                <a:sym typeface="Arial"/>
              </a:defRPr>
            </a:pPr>
            <a:r>
              <a:t>	font-size: 100px;</a:t>
            </a:r>
            <a:endParaRPr sz="3100"/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sz="2100" b="1">
                <a:latin typeface="Arial"/>
                <a:ea typeface="Arial"/>
                <a:cs typeface="Arial"/>
                <a:sym typeface="Arial"/>
              </a:defRPr>
            </a:pPr>
            <a:r>
              <a:t>	color: blue;</a:t>
            </a:r>
            <a:endParaRPr sz="3100"/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sz="2100" b="1"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  <a:endParaRPr sz="3100"/>
          </a:p>
          <a:p>
            <a:pPr lvl="1" indent="400050" defTabSz="685800">
              <a:lnSpc>
                <a:spcPct val="80000"/>
              </a:lnSpc>
              <a:spcBef>
                <a:spcPts val="300"/>
              </a:spcBef>
              <a:defRPr sz="3900" b="1">
                <a:latin typeface="Arial"/>
                <a:ea typeface="Arial"/>
                <a:cs typeface="Arial"/>
                <a:sym typeface="Arial"/>
              </a:defRPr>
            </a:pPr>
            <a:endParaRPr sz="31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Admin Items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Key CSS Attributes</a:t>
            </a:r>
          </a:p>
        </p:txBody>
      </p:sp>
      <p:sp>
        <p:nvSpPr>
          <p:cNvPr id="365" name="Shape 365"/>
          <p:cNvSpPr/>
          <p:nvPr/>
        </p:nvSpPr>
        <p:spPr>
          <a:xfrm>
            <a:off x="457200" y="783752"/>
            <a:ext cx="8153400" cy="6373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Font / Color: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color</a:t>
            </a:r>
            <a:r>
              <a:rPr b="0"/>
              <a:t>: Sets color of text.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font-size</a:t>
            </a:r>
            <a:r>
              <a:rPr b="0"/>
              <a:t>: Sets size of the font.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font-style</a:t>
            </a:r>
            <a:r>
              <a:rPr b="0"/>
              <a:t>: Sets italics.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font-weight</a:t>
            </a:r>
            <a:r>
              <a:rPr b="0"/>
              <a:t>: Sets bold.</a:t>
            </a: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Alignment / Spacing: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padding (top/right/bottom/left): </a:t>
            </a:r>
            <a:r>
              <a:rPr b="0"/>
              <a:t>Adds space between element and its own border.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margin (top/right/bottom/left): </a:t>
            </a:r>
            <a:r>
              <a:rPr b="0"/>
              <a:t>Adds space between element and surrounding elements.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float: </a:t>
            </a:r>
            <a:r>
              <a:rPr b="0"/>
              <a:t>Forces elements to the sides, centers, or tops.</a:t>
            </a: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Background: 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background-color: </a:t>
            </a:r>
            <a:r>
              <a:rPr b="0"/>
              <a:t>sets background color.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background-image: </a:t>
            </a:r>
            <a:r>
              <a:rPr b="0"/>
              <a:t>sets background image.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sz="2200" b="1" u="sng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Powerful Duo</a:t>
            </a:r>
          </a:p>
        </p:txBody>
      </p:sp>
      <p:sp>
        <p:nvSpPr>
          <p:cNvPr id="368" name="Shape 368"/>
          <p:cNvSpPr/>
          <p:nvPr/>
        </p:nvSpPr>
        <p:spPr>
          <a:xfrm>
            <a:off x="443344" y="1981200"/>
            <a:ext cx="8229601" cy="14575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algn="ctr" defTabSz="685800"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Believe it or not, HTML / CSS is all you need </a:t>
            </a:r>
          </a:p>
          <a:p>
            <a:pPr algn="ctr" defTabSz="685800"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to develop a vivid, full-blown website.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INSTRUCTOR DEMO</a:t>
            </a:r>
          </a:p>
        </p:txBody>
      </p:sp>
      <p:sp>
        <p:nvSpPr>
          <p:cNvPr id="371" name="Shape 371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algn="ctr" defTabSz="685800">
              <a:defRPr sz="3600" b="1" i="1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</a:p>
          <a:p>
            <a:pPr algn="ctr" defTabSz="685800">
              <a:defRPr sz="2800" i="1">
                <a:latin typeface="Arial"/>
                <a:ea typeface="Arial"/>
                <a:cs typeface="Arial"/>
                <a:sym typeface="Arial"/>
              </a:defRPr>
            </a:pPr>
            <a:r>
              <a:t>(quick-example-internal-css.html | 05 -BasicCSS)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sp>
        <p:nvSpPr>
          <p:cNvPr id="374" name="Shape 374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304800" y="914399"/>
            <a:ext cx="8686800" cy="2926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 this activity, you’ll upgrade your previous HTML bio-page using CSS style rules. Once you’re done, commit and push up your changes to GitHub.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We’ll send you additional instructions via Slack.</a:t>
            </a:r>
          </a:p>
        </p:txBody>
      </p:sp>
      <p:sp>
        <p:nvSpPr>
          <p:cNvPr id="376" name="Shape 376"/>
          <p:cNvSpPr/>
          <p:nvPr/>
        </p:nvSpPr>
        <p:spPr>
          <a:xfrm>
            <a:off x="2590800" y="124824"/>
            <a:ext cx="64008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3-HTML_CSS_Layout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pic>
        <p:nvPicPr>
          <p:cNvPr id="379" name="image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914400"/>
            <a:ext cx="8455743" cy="3276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Video Walkthrough!!</a:t>
            </a:r>
          </a:p>
        </p:txBody>
      </p:sp>
      <p:pic>
        <p:nvPicPr>
          <p:cNvPr id="382" name="image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838200"/>
            <a:ext cx="8229600" cy="4752975"/>
          </a:xfrm>
          <a:prstGeom prst="rect">
            <a:avLst/>
          </a:prstGeom>
          <a:ln w="12700">
            <a:miter lim="400000"/>
          </a:ln>
        </p:spPr>
      </p:pic>
      <p:sp>
        <p:nvSpPr>
          <p:cNvPr id="383" name="Shape 383"/>
          <p:cNvSpPr/>
          <p:nvPr/>
        </p:nvSpPr>
        <p:spPr>
          <a:xfrm>
            <a:off x="457200" y="5638800"/>
            <a:ext cx="8229600" cy="884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  <a:hlinkClick r:id="rId3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https://www.youtube.com/watch?v=kMBinXTCrXI&amp;list=PLgJ8UgkiorCnMLsUevoQRxH8t9bt7ne14&amp;index=2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Relative File Paths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Relative File Paths</a:t>
            </a:r>
          </a:p>
        </p:txBody>
      </p:sp>
      <p:pic>
        <p:nvPicPr>
          <p:cNvPr id="388" name="image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" y="838200"/>
            <a:ext cx="9128760" cy="4483595"/>
          </a:xfrm>
          <a:prstGeom prst="rect">
            <a:avLst/>
          </a:prstGeom>
          <a:ln w="12700">
            <a:miter lim="400000"/>
          </a:ln>
        </p:spPr>
      </p:pic>
      <p:sp>
        <p:nvSpPr>
          <p:cNvPr id="389" name="Shape 389"/>
          <p:cNvSpPr/>
          <p:nvPr/>
        </p:nvSpPr>
        <p:spPr>
          <a:xfrm>
            <a:off x="457200" y="5522538"/>
            <a:ext cx="8153400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lnSpcReduction="10000"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Relative file paths </a:t>
            </a:r>
            <a:r>
              <a:rPr b="0"/>
              <a:t>connect us with other files in our working directory. In this case, style.css is in the same folder as our html document.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Absolutely No Absolute Paths</a:t>
            </a:r>
          </a:p>
        </p:txBody>
      </p:sp>
      <p:pic>
        <p:nvPicPr>
          <p:cNvPr id="392" name="image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30" y="1447800"/>
            <a:ext cx="9123745" cy="1048707"/>
          </a:xfrm>
          <a:prstGeom prst="rect">
            <a:avLst/>
          </a:prstGeom>
          <a:ln w="12700">
            <a:miter lim="400000"/>
          </a:ln>
        </p:spPr>
      </p:pic>
      <p:sp>
        <p:nvSpPr>
          <p:cNvPr id="393" name="Shape 393"/>
          <p:cNvSpPr/>
          <p:nvPr/>
        </p:nvSpPr>
        <p:spPr>
          <a:xfrm>
            <a:off x="29900" y="2805111"/>
            <a:ext cx="4748516" cy="2946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lnSpcReduction="10000"/>
          </a:bodyPr>
          <a:lstStyle/>
          <a:p>
            <a:pPr defTabSz="685800">
              <a:spcBef>
                <a:spcPts val="4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ALWAYS USE RELATIVE FILE PATHS. 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If you deploy your sites without them, </a:t>
            </a:r>
            <a:r>
              <a:rPr b="1"/>
              <a:t>all of your links will fail</a:t>
            </a:r>
            <a:r>
              <a:t>.</a:t>
            </a:r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The same will happen if you move your project from one folder to another. </a:t>
            </a:r>
          </a:p>
          <a:p>
            <a:pPr marL="557530" lvl="1" indent="-214629" defTabSz="685800">
              <a:spcBef>
                <a:spcPts val="5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Remember, there is no such thing as a “C:” drive on the internet. </a:t>
            </a:r>
          </a:p>
        </p:txBody>
      </p:sp>
      <p:pic>
        <p:nvPicPr>
          <p:cNvPr id="394" name="image26.jpeg" descr="https://possil.files.wordpress.com/2012/01/finger-wagging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30814" y="2667000"/>
            <a:ext cx="3945456" cy="3393091"/>
          </a:xfrm>
          <a:prstGeom prst="rect">
            <a:avLst/>
          </a:prstGeom>
          <a:ln w="12700">
            <a:miter lim="400000"/>
          </a:ln>
        </p:spPr>
      </p:pic>
      <p:sp>
        <p:nvSpPr>
          <p:cNvPr id="395" name="Shape 395"/>
          <p:cNvSpPr/>
          <p:nvPr/>
        </p:nvSpPr>
        <p:spPr>
          <a:xfrm>
            <a:off x="29900" y="816768"/>
            <a:ext cx="4748516" cy="609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defTabSz="685800">
              <a:lnSpc>
                <a:spcPct val="90000"/>
              </a:lnSpc>
              <a:spcBef>
                <a:spcPts val="800"/>
              </a:spcBef>
              <a:defRPr sz="37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VERY </a:t>
            </a:r>
            <a:r>
              <a:rPr u="sng"/>
              <a:t>VERY</a:t>
            </a:r>
            <a:r>
              <a:t> BAD</a:t>
            </a:r>
          </a:p>
        </p:txBody>
      </p:sp>
      <p:sp>
        <p:nvSpPr>
          <p:cNvPr id="396" name="Shape 396"/>
          <p:cNvSpPr/>
          <p:nvPr/>
        </p:nvSpPr>
        <p:spPr>
          <a:xfrm>
            <a:off x="3962400" y="1132283"/>
            <a:ext cx="1600201" cy="620317"/>
          </a:xfrm>
          <a:prstGeom prst="line">
            <a:avLst/>
          </a:prstGeom>
          <a:ln w="73025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Quick Demo</a:t>
            </a:r>
          </a:p>
        </p:txBody>
      </p:sp>
      <p:sp>
        <p:nvSpPr>
          <p:cNvPr id="399" name="Shape 399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algn="ctr" defTabSz="685800">
              <a:defRPr sz="3600" b="1" i="1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</a:p>
          <a:p>
            <a:pPr algn="ctr" defTabSz="685800">
              <a:defRPr sz="2800" i="1">
                <a:latin typeface="Arial"/>
                <a:ea typeface="Arial"/>
                <a:cs typeface="Arial"/>
                <a:sym typeface="Arial"/>
              </a:defRPr>
            </a:pPr>
            <a:r>
              <a:t>(RelativePaths_DEMO | 1-RelativePaths)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Where to Get Help</a:t>
            </a:r>
          </a:p>
        </p:txBody>
      </p:sp>
      <p:sp>
        <p:nvSpPr>
          <p:cNvPr id="267" name="Shape 267"/>
          <p:cNvSpPr/>
          <p:nvPr/>
        </p:nvSpPr>
        <p:spPr>
          <a:xfrm>
            <a:off x="196850" y="838200"/>
            <a:ext cx="8947150" cy="544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Practice, Practice, Practice: </a:t>
            </a:r>
            <a:r>
              <a:rPr b="0" dirty="0"/>
              <a:t>Work Individually or in Groups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1400" b="1">
                <a:latin typeface="Arial"/>
                <a:ea typeface="Arial"/>
                <a:cs typeface="Arial"/>
                <a:sym typeface="Arial"/>
              </a:defRPr>
            </a:pPr>
            <a:endParaRPr b="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Review In Class Material (Exercises and Slides):</a:t>
            </a:r>
            <a:br>
              <a:rPr dirty="0"/>
            </a:br>
            <a:r>
              <a:rPr lang="en-US" sz="2000" dirty="0">
                <a:hlinkClick r:id="rId2"/>
              </a:rPr>
              <a:t>https://uci.bootcampcontent.com/UCI-Coding-Bootcamp/UCIRV201804FSF5-FT-Class-Repository-FSF-FT</a:t>
            </a:r>
            <a:endParaRPr lang="en-US" sz="20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lang="en-US" sz="20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Re-Watch Class Videos: </a:t>
            </a:r>
            <a:br>
              <a:rPr lang="en-US" dirty="0"/>
            </a:br>
            <a:r>
              <a:rPr lang="en-US" dirty="0">
                <a:hlinkClick r:id="rId2"/>
              </a:rPr>
              <a:t>https://uci.bootcampcontent.com/UCI-Coding-Bootcamp/UCIRV201804FSF5-FT-Class-Repository-FSF-FT</a:t>
            </a:r>
            <a:endParaRPr lang="en-US" dirty="0"/>
          </a:p>
          <a:p>
            <a:pPr defTabSz="685800">
              <a:spcBef>
                <a:spcPts val="500"/>
              </a:spcBef>
              <a:buSzPct val="100000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b="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In Class Office Hours: </a:t>
            </a:r>
            <a:r>
              <a:rPr b="0" dirty="0"/>
              <a:t>45 minutes before class, 30 minutes after</a:t>
            </a:r>
          </a:p>
          <a:p>
            <a:pPr defTabSz="685800">
              <a:spcBef>
                <a:spcPts val="5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endParaRPr b="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One-on-One Sessions: </a:t>
            </a:r>
            <a:r>
              <a:rPr b="0" dirty="0"/>
              <a:t>By Announcement through SSM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1400" b="1">
                <a:latin typeface="Arial"/>
                <a:ea typeface="Arial"/>
                <a:cs typeface="Arial"/>
                <a:sym typeface="Arial"/>
              </a:defRPr>
            </a:pPr>
            <a:endParaRPr b="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Contact Student Success: </a:t>
            </a:r>
            <a:r>
              <a:rPr b="0" dirty="0"/>
              <a:t>Anytime!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304800" y="914399"/>
            <a:ext cx="8686800" cy="3637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1. Unzip the folder sent to you via Slack. 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2. Edit the HTML files in all of the “RelativePaths” folders. You need to write relative paths that link the HTML documents with CSS stylesheets.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Tip: Check out the “RelativePaths_WorkingExample” folder. </a:t>
            </a:r>
          </a:p>
        </p:txBody>
      </p:sp>
      <p:sp>
        <p:nvSpPr>
          <p:cNvPr id="403" name="Shape 403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&gt; YOUR TURN!!</a:t>
            </a:r>
          </a:p>
        </p:txBody>
      </p:sp>
      <p:sp>
        <p:nvSpPr>
          <p:cNvPr id="404" name="Shape 404"/>
          <p:cNvSpPr/>
          <p:nvPr/>
        </p:nvSpPr>
        <p:spPr>
          <a:xfrm>
            <a:off x="2971800" y="124824"/>
            <a:ext cx="60198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1-RelativePaths</a:t>
            </a:r>
            <a:r>
              <a:t>|  Suggested Time: </a:t>
            </a:r>
            <a:r>
              <a:rPr b="0"/>
              <a:t>10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LUNCH (30 mins)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Box Model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Boxes Upon Boxes</a:t>
            </a:r>
          </a:p>
        </p:txBody>
      </p:sp>
      <p:pic>
        <p:nvPicPr>
          <p:cNvPr id="411" name="image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9200" y="762000"/>
            <a:ext cx="7000179" cy="4114800"/>
          </a:xfrm>
          <a:prstGeom prst="rect">
            <a:avLst/>
          </a:prstGeom>
          <a:ln w="12700">
            <a:miter lim="400000"/>
          </a:ln>
        </p:spPr>
      </p:pic>
      <p:sp>
        <p:nvSpPr>
          <p:cNvPr id="412" name="Shape 412"/>
          <p:cNvSpPr/>
          <p:nvPr/>
        </p:nvSpPr>
        <p:spPr>
          <a:xfrm>
            <a:off x="76200" y="4648200"/>
            <a:ext cx="9067800" cy="1543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In CSS, every element rests within a series of boxes. </a:t>
            </a:r>
          </a:p>
          <a:p>
            <a:pPr algn="ct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Each box has customizable space properties: </a:t>
            </a:r>
          </a:p>
          <a:p>
            <a:pPr algn="ct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margin, border, and padding.</a:t>
            </a:r>
          </a:p>
          <a:p>
            <a:pPr algn="ctr">
              <a:defRPr sz="2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algn="ct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Typical spacing value: 20px 10px 10px 20px (top, right, bottom, left)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&gt; YOUR TURN!!</a:t>
            </a:r>
          </a:p>
        </p:txBody>
      </p:sp>
      <p:pic>
        <p:nvPicPr>
          <p:cNvPr id="416" name="image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198" y="990600"/>
            <a:ext cx="8229601" cy="4266637"/>
          </a:xfrm>
          <a:prstGeom prst="rect">
            <a:avLst/>
          </a:prstGeom>
          <a:ln w="12700">
            <a:miter lim="400000"/>
          </a:ln>
        </p:spPr>
      </p:pic>
      <p:sp>
        <p:nvSpPr>
          <p:cNvPr id="417" name="Shape 417"/>
          <p:cNvSpPr/>
          <p:nvPr/>
        </p:nvSpPr>
        <p:spPr>
          <a:xfrm>
            <a:off x="3657600" y="124824"/>
            <a:ext cx="53340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Suggested Time: </a:t>
            </a:r>
            <a:r>
              <a:rPr b="0"/>
              <a:t>10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/>
        </p:nvSpPr>
        <p:spPr>
          <a:xfrm>
            <a:off x="-1" y="685800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&gt; YOUR TURN!!</a:t>
            </a:r>
          </a:p>
        </p:txBody>
      </p:sp>
      <p:sp>
        <p:nvSpPr>
          <p:cNvPr id="421" name="Shape 421"/>
          <p:cNvSpPr/>
          <p:nvPr/>
        </p:nvSpPr>
        <p:spPr>
          <a:xfrm>
            <a:off x="76200" y="5170637"/>
            <a:ext cx="9067800" cy="959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 b="1" u="sng">
                <a:latin typeface="Arial"/>
                <a:ea typeface="Arial"/>
                <a:cs typeface="Arial"/>
                <a:sym typeface="Arial"/>
              </a:defRPr>
            </a:pPr>
            <a:r>
              <a:t>Answer</a:t>
            </a:r>
          </a:p>
          <a:p>
            <a:pPr algn="ctr"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Width: </a:t>
            </a:r>
            <a:r>
              <a:rPr b="0"/>
              <a:t>474 px (no margin), 554 px (with margin)</a:t>
            </a:r>
          </a:p>
          <a:p>
            <a:pPr algn="ctr"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Height: </a:t>
            </a:r>
            <a:r>
              <a:rPr b="0"/>
              <a:t>539 px (no margin), 569 px (with margin)</a:t>
            </a:r>
          </a:p>
        </p:txBody>
      </p:sp>
      <p:pic>
        <p:nvPicPr>
          <p:cNvPr id="422" name="image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198" y="990600"/>
            <a:ext cx="8229601" cy="42666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/>
        </p:nvSpPr>
        <p:spPr>
          <a:xfrm>
            <a:off x="-1" y="679938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25" name="Shape 425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&gt; YOUR TURN!!</a:t>
            </a:r>
          </a:p>
        </p:txBody>
      </p:sp>
      <p:pic>
        <p:nvPicPr>
          <p:cNvPr id="426" name="image29.png"/>
          <p:cNvPicPr>
            <a:picLocks noChangeAspect="1"/>
          </p:cNvPicPr>
          <p:nvPr/>
        </p:nvPicPr>
        <p:blipFill>
          <a:blip r:embed="rId2">
            <a:extLst/>
          </a:blip>
          <a:srcRect l="5469" t="6301" r="4291" b="2471"/>
          <a:stretch>
            <a:fillRect/>
          </a:stretch>
        </p:blipFill>
        <p:spPr>
          <a:xfrm>
            <a:off x="1828800" y="787983"/>
            <a:ext cx="5562600" cy="4382655"/>
          </a:xfrm>
          <a:prstGeom prst="rect">
            <a:avLst/>
          </a:prstGeom>
          <a:ln w="12700">
            <a:miter lim="400000"/>
          </a:ln>
        </p:spPr>
      </p:pic>
      <p:sp>
        <p:nvSpPr>
          <p:cNvPr id="427" name="Shape 427"/>
          <p:cNvSpPr/>
          <p:nvPr/>
        </p:nvSpPr>
        <p:spPr>
          <a:xfrm>
            <a:off x="76200" y="5170637"/>
            <a:ext cx="9067800" cy="959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 b="1" u="sng">
                <a:latin typeface="Arial"/>
                <a:ea typeface="Arial"/>
                <a:cs typeface="Arial"/>
                <a:sym typeface="Arial"/>
              </a:defRPr>
            </a:pPr>
            <a:r>
              <a:t>Answer</a:t>
            </a:r>
          </a:p>
          <a:p>
            <a:pPr algn="ctr"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Width: </a:t>
            </a:r>
            <a:r>
              <a:rPr b="0"/>
              <a:t>474 px (no margin), 554 px (with margin)</a:t>
            </a:r>
          </a:p>
          <a:p>
            <a:pPr algn="ctr"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Height: </a:t>
            </a:r>
            <a:r>
              <a:rPr b="0"/>
              <a:t>539 px (no margin), 569 px (with margin)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 Be Floatin’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Take a Facebook Break…</a:t>
            </a:r>
          </a:p>
        </p:txBody>
      </p:sp>
      <p:sp>
        <p:nvSpPr>
          <p:cNvPr id="432" name="Shape 432"/>
          <p:cNvSpPr/>
          <p:nvPr/>
        </p:nvSpPr>
        <p:spPr>
          <a:xfrm>
            <a:off x="-5871" y="783752"/>
            <a:ext cx="9149872" cy="7049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 defTabSz="685800">
              <a:spcBef>
                <a:spcPts val="600"/>
              </a:spcBef>
              <a:defRPr sz="2800" b="1" u="sng">
                <a:latin typeface="Arial"/>
                <a:ea typeface="Arial"/>
                <a:cs typeface="Arial"/>
                <a:sym typeface="Arial"/>
              </a:defRPr>
            </a:pPr>
            <a:r>
              <a:t>Warning!</a:t>
            </a:r>
          </a:p>
          <a:p>
            <a:pPr algn="ctr" defTabSz="6858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These next topics are fairly “tricky”… </a:t>
            </a:r>
            <a:r>
              <a:rPr b="1"/>
              <a:t>but VERY IMPORTANT.</a:t>
            </a:r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5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Time to channel that inner genius.</a:t>
            </a:r>
            <a:r>
              <a:rPr b="1"/>
              <a:t> </a:t>
            </a:r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</p:txBody>
      </p:sp>
      <p:pic>
        <p:nvPicPr>
          <p:cNvPr id="433" name="image1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1600" y="2057400"/>
            <a:ext cx="6430027" cy="3352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The Concept of “Flow”</a:t>
            </a:r>
          </a:p>
        </p:txBody>
      </p:sp>
      <p:pic>
        <p:nvPicPr>
          <p:cNvPr id="436" name="image30.png" descr="https://css-tricks.com/wp-content/csstricks-uploads/web-text-wra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726345"/>
            <a:ext cx="7386508" cy="3693256"/>
          </a:xfrm>
          <a:prstGeom prst="rect">
            <a:avLst/>
          </a:prstGeom>
          <a:ln w="12700">
            <a:miter lim="400000"/>
          </a:ln>
        </p:spPr>
      </p:pic>
      <p:sp>
        <p:nvSpPr>
          <p:cNvPr id="437" name="Shape 437"/>
          <p:cNvSpPr/>
          <p:nvPr/>
        </p:nvSpPr>
        <p:spPr>
          <a:xfrm>
            <a:off x="304799" y="4419600"/>
            <a:ext cx="8610601" cy="1964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By default, every HTML element displayed in the browser is governed by a concept called </a:t>
            </a:r>
            <a:r>
              <a:rPr b="1"/>
              <a:t>flow.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This means that HTML elements force their adjacent elements to </a:t>
            </a:r>
            <a:r>
              <a:rPr b="1"/>
              <a:t>flow around</a:t>
            </a:r>
            <a:r>
              <a:t> </a:t>
            </a:r>
            <a:r>
              <a:rPr b="1"/>
              <a:t>them</a:t>
            </a:r>
            <a:r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Homework #1 - Assignment</a:t>
            </a:r>
          </a:p>
        </p:txBody>
      </p:sp>
      <p:sp>
        <p:nvSpPr>
          <p:cNvPr id="270" name="Shape 270"/>
          <p:cNvSpPr/>
          <p:nvPr/>
        </p:nvSpPr>
        <p:spPr>
          <a:xfrm>
            <a:off x="304799" y="762000"/>
            <a:ext cx="8740776" cy="3785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Also, at this point everyone should have access to the homework repository in GitHub.</a:t>
            </a:r>
            <a:br>
              <a:rPr dirty="0"/>
            </a:br>
            <a:br>
              <a:rPr dirty="0"/>
            </a:br>
            <a:r>
              <a:rPr lang="en-US" dirty="0">
                <a:hlinkClick r:id="rId2"/>
              </a:rPr>
              <a:t>https://uci.bootcampcontent.com/UCI-Coding-Bootcamp/UCIRV201804FSF5-FT-Class-Repository-FSF-FT</a:t>
            </a:r>
            <a:endParaRPr lang="en-US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b="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Homework Assignment #1 this week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 u="sng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1900" b="1" u="sng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Due</a:t>
            </a:r>
            <a:r>
              <a:rPr lang="en-US" dirty="0">
                <a:sym typeface="Wingdings" pitchFamily="2" charset="2"/>
              </a:rPr>
              <a:t>: Friday May 04</a:t>
            </a:r>
            <a:endParaRPr dirty="0"/>
          </a:p>
          <a:p>
            <a:pPr lvl="1" indent="342900" defTabSz="685800">
              <a:spcBef>
                <a:spcPts val="500"/>
              </a:spcBef>
              <a:defRPr sz="1900" u="sng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Flow Analogy to MS Word</a:t>
            </a:r>
          </a:p>
        </p:txBody>
      </p:sp>
      <p:sp>
        <p:nvSpPr>
          <p:cNvPr id="440" name="Shape 440"/>
          <p:cNvSpPr/>
          <p:nvPr/>
        </p:nvSpPr>
        <p:spPr>
          <a:xfrm>
            <a:off x="5714999" y="1118620"/>
            <a:ext cx="3200401" cy="3946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This concept of “flow” is very similar to the </a:t>
            </a:r>
            <a:r>
              <a:rPr b="1"/>
              <a:t>wrap-text options </a:t>
            </a:r>
            <a:r>
              <a:t>you may be familiar with in Microsoft Word. 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Just as in MS Word, you can have images in-line with text, on-top of text, etc.</a:t>
            </a:r>
          </a:p>
        </p:txBody>
      </p:sp>
      <p:pic>
        <p:nvPicPr>
          <p:cNvPr id="441" name="image31.jpeg" descr="https://i-msdn.sec.s-msft.com/dynimg/IC31353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1475" y="1118619"/>
            <a:ext cx="5124450" cy="46386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Block Elements </a:t>
            </a:r>
          </a:p>
        </p:txBody>
      </p:sp>
      <p:sp>
        <p:nvSpPr>
          <p:cNvPr id="444" name="Shape 444"/>
          <p:cNvSpPr/>
          <p:nvPr/>
        </p:nvSpPr>
        <p:spPr>
          <a:xfrm>
            <a:off x="304799" y="4419600"/>
            <a:ext cx="8610601" cy="1769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By default, web clients render many HTML elements as </a:t>
            </a:r>
            <a:r>
              <a:rPr b="1"/>
              <a:t>block elements. </a:t>
            </a:r>
            <a:r>
              <a:t>Paragraphs, headers, divs and more receive this treatment.</a:t>
            </a:r>
            <a:endParaRPr b="1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A block element will take up an entire line of space—unless you intervene with CSS properties.</a:t>
            </a:r>
          </a:p>
        </p:txBody>
      </p:sp>
      <p:pic>
        <p:nvPicPr>
          <p:cNvPr id="445" name="image32.png" descr="https://blog.4psa.com/wp-content/uploads/block-inline1.png"/>
          <p:cNvPicPr>
            <a:picLocks noChangeAspect="1"/>
          </p:cNvPicPr>
          <p:nvPr/>
        </p:nvPicPr>
        <p:blipFill>
          <a:blip r:embed="rId2">
            <a:extLst/>
          </a:blip>
          <a:srcRect r="48628"/>
          <a:stretch>
            <a:fillRect/>
          </a:stretch>
        </p:blipFill>
        <p:spPr>
          <a:xfrm>
            <a:off x="304800" y="703120"/>
            <a:ext cx="3810000" cy="37565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/>
        </p:nvSpPr>
        <p:spPr>
          <a:xfrm>
            <a:off x="304800" y="98052"/>
            <a:ext cx="69342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Block Elements vs. Inline Elements </a:t>
            </a:r>
          </a:p>
        </p:txBody>
      </p:sp>
      <p:sp>
        <p:nvSpPr>
          <p:cNvPr id="448" name="Shape 448"/>
          <p:cNvSpPr/>
          <p:nvPr/>
        </p:nvSpPr>
        <p:spPr>
          <a:xfrm>
            <a:off x="304799" y="4419600"/>
            <a:ext cx="8610601" cy="1634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Now contrast the block elements with </a:t>
            </a:r>
            <a:r>
              <a:rPr b="1"/>
              <a:t>inline elements</a:t>
            </a:r>
            <a:r>
              <a:t>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By using </a:t>
            </a:r>
            <a:r>
              <a:rPr b="1"/>
              <a:t>float CSS </a:t>
            </a:r>
            <a:r>
              <a:t>properties, we can command our website to display multiple HTML elements adjacently. </a:t>
            </a:r>
          </a:p>
        </p:txBody>
      </p:sp>
      <p:pic>
        <p:nvPicPr>
          <p:cNvPr id="449" name="image32.png" descr="https://blog.4psa.com/wp-content/uploads/block-inlin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74" y="703120"/>
            <a:ext cx="7416420" cy="37565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Floating</a:t>
            </a:r>
          </a:p>
        </p:txBody>
      </p:sp>
      <p:sp>
        <p:nvSpPr>
          <p:cNvPr id="452" name="Shape 452"/>
          <p:cNvSpPr/>
          <p:nvPr/>
        </p:nvSpPr>
        <p:spPr>
          <a:xfrm>
            <a:off x="304799" y="4711856"/>
            <a:ext cx="8610601" cy="1634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To transform these block elements into inline elements, we use a CSS property called </a:t>
            </a:r>
            <a:r>
              <a:rPr b="1"/>
              <a:t>float. 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Floats are </a:t>
            </a:r>
            <a:r>
              <a:rPr b="1" u="sng"/>
              <a:t>necessary</a:t>
            </a:r>
            <a:r>
              <a:t> for building web layouts.</a:t>
            </a:r>
          </a:p>
        </p:txBody>
      </p:sp>
      <p:pic>
        <p:nvPicPr>
          <p:cNvPr id="453" name="image33.png" descr="https://css-tricks.com/wp-content/csstricks-uploads/web-layout.png"/>
          <p:cNvPicPr>
            <a:picLocks noChangeAspect="1"/>
          </p:cNvPicPr>
          <p:nvPr/>
        </p:nvPicPr>
        <p:blipFill>
          <a:blip r:embed="rId2">
            <a:extLst/>
          </a:blip>
          <a:srcRect l="15921" r="19179"/>
          <a:stretch>
            <a:fillRect/>
          </a:stretch>
        </p:blipFill>
        <p:spPr>
          <a:xfrm>
            <a:off x="-1" y="747991"/>
            <a:ext cx="5715002" cy="3900209"/>
          </a:xfrm>
          <a:prstGeom prst="rect">
            <a:avLst/>
          </a:prstGeom>
          <a:ln w="12700">
            <a:miter lim="400000"/>
          </a:ln>
        </p:spPr>
      </p:pic>
      <p:pic>
        <p:nvPicPr>
          <p:cNvPr id="454" name="image34.png"/>
          <p:cNvPicPr>
            <a:picLocks noChangeAspect="1"/>
          </p:cNvPicPr>
          <p:nvPr/>
        </p:nvPicPr>
        <p:blipFill>
          <a:blip r:embed="rId3">
            <a:extLst/>
          </a:blip>
          <a:srcRect b="70232"/>
          <a:stretch>
            <a:fillRect/>
          </a:stretch>
        </p:blipFill>
        <p:spPr>
          <a:xfrm>
            <a:off x="5867400" y="1239085"/>
            <a:ext cx="2896043" cy="66993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5" name="image3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67400" y="1905000"/>
            <a:ext cx="2896043" cy="22401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Clearing the Float</a:t>
            </a:r>
          </a:p>
        </p:txBody>
      </p:sp>
      <p:pic>
        <p:nvPicPr>
          <p:cNvPr id="458" name="image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990600"/>
            <a:ext cx="8660619" cy="2819400"/>
          </a:xfrm>
          <a:prstGeom prst="rect">
            <a:avLst/>
          </a:prstGeom>
          <a:ln w="12700">
            <a:miter lim="400000"/>
          </a:ln>
        </p:spPr>
      </p:pic>
      <p:sp>
        <p:nvSpPr>
          <p:cNvPr id="459" name="Shape 459"/>
          <p:cNvSpPr/>
          <p:nvPr/>
        </p:nvSpPr>
        <p:spPr>
          <a:xfrm>
            <a:off x="304799" y="4711856"/>
            <a:ext cx="8610601" cy="123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Floats often get in the way of our layouts</a:t>
            </a:r>
            <a:r>
              <a:rPr b="0"/>
              <a:t>. 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Sometimes we don’t want to give each element the “inline” treatment.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Clearfix Hack</a:t>
            </a:r>
          </a:p>
        </p:txBody>
      </p:sp>
      <p:sp>
        <p:nvSpPr>
          <p:cNvPr id="462" name="Shape 462"/>
          <p:cNvSpPr/>
          <p:nvPr/>
        </p:nvSpPr>
        <p:spPr>
          <a:xfrm>
            <a:off x="304799" y="5094928"/>
            <a:ext cx="8610601" cy="834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Sometimes when elements don’t match up in size, we get situations like the above… </a:t>
            </a:r>
          </a:p>
        </p:txBody>
      </p:sp>
      <p:pic>
        <p:nvPicPr>
          <p:cNvPr id="463" name="image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413" y="732749"/>
            <a:ext cx="8450610" cy="41440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Clearfix Hack</a:t>
            </a:r>
          </a:p>
        </p:txBody>
      </p:sp>
      <p:sp>
        <p:nvSpPr>
          <p:cNvPr id="466" name="Shape 466"/>
          <p:cNvSpPr/>
          <p:nvPr/>
        </p:nvSpPr>
        <p:spPr>
          <a:xfrm>
            <a:off x="420310" y="4824607"/>
            <a:ext cx="8190291" cy="503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We can get around this by using “the clearfix hack.” </a:t>
            </a:r>
          </a:p>
        </p:txBody>
      </p:sp>
      <p:pic>
        <p:nvPicPr>
          <p:cNvPr id="467" name="image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802223"/>
            <a:ext cx="8374137" cy="40440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Clearfix Hack</a:t>
            </a:r>
          </a:p>
        </p:txBody>
      </p:sp>
      <p:sp>
        <p:nvSpPr>
          <p:cNvPr id="470" name="Shape 470"/>
          <p:cNvSpPr/>
          <p:nvPr/>
        </p:nvSpPr>
        <p:spPr>
          <a:xfrm>
            <a:off x="152398" y="3733800"/>
            <a:ext cx="8610601" cy="1883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::after </a:t>
            </a:r>
            <a:r>
              <a:rPr b="0"/>
              <a:t>is what we call a pseudo-element. We use it to style specific parts of an element.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This will add an HTML element, hidden from view, after the content of the </a:t>
            </a:r>
            <a:r>
              <a:rPr b="1"/>
              <a:t>“.clearfix”</a:t>
            </a:r>
            <a:r>
              <a:t> element. This clears the float. </a:t>
            </a:r>
          </a:p>
        </p:txBody>
      </p:sp>
      <p:pic>
        <p:nvPicPr>
          <p:cNvPr id="471" name="image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1748" y="965658"/>
            <a:ext cx="3771901" cy="2362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Quick Demo!</a:t>
            </a:r>
          </a:p>
        </p:txBody>
      </p:sp>
      <p:sp>
        <p:nvSpPr>
          <p:cNvPr id="474" name="Shape 474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75" name="image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7400" y="838200"/>
            <a:ext cx="5402504" cy="5410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Quick Demo!</a:t>
            </a:r>
          </a:p>
        </p:txBody>
      </p:sp>
      <p:sp>
        <p:nvSpPr>
          <p:cNvPr id="478" name="Shape 478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79" name="image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" y="747991"/>
            <a:ext cx="9134475" cy="3505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Today’s Class!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Quick Demo</a:t>
            </a:r>
          </a:p>
        </p:txBody>
      </p:sp>
      <p:sp>
        <p:nvSpPr>
          <p:cNvPr id="482" name="Shape 482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algn="ctr" defTabSz="685800">
              <a:defRPr sz="3600" b="1" i="1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</a:p>
          <a:p>
            <a:pPr algn="ctr" defTabSz="685800">
              <a:defRPr sz="2800" i="1">
                <a:latin typeface="Arial"/>
                <a:ea typeface="Arial"/>
                <a:cs typeface="Arial"/>
                <a:sym typeface="Arial"/>
              </a:defRPr>
            </a:pPr>
            <a:r>
              <a:t>(2-FloatExamples)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Fantastic Guide on Floats ****</a:t>
            </a:r>
          </a:p>
        </p:txBody>
      </p:sp>
      <p:sp>
        <p:nvSpPr>
          <p:cNvPr id="485" name="Shape 485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86" name="image4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727" y="835761"/>
            <a:ext cx="5485673" cy="4625898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487" name="Shape 487"/>
          <p:cNvSpPr/>
          <p:nvPr/>
        </p:nvSpPr>
        <p:spPr>
          <a:xfrm>
            <a:off x="409303" y="5518076"/>
            <a:ext cx="8610601" cy="834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To all serious front-end developers (this is a </a:t>
            </a:r>
            <a:r>
              <a:rPr u="sng"/>
              <a:t>necessary</a:t>
            </a:r>
            <a:r>
              <a:t> read):</a:t>
            </a:r>
            <a:r>
              <a:rPr sz="2200" b="0"/>
              <a:t> </a:t>
            </a:r>
            <a:br>
              <a:rPr sz="2200" b="0"/>
            </a:br>
            <a:r>
              <a:rPr sz="2200"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https://css-tricks.com/all-about-floats/</a:t>
            </a:r>
          </a:p>
        </p:txBody>
      </p:sp>
      <p:pic>
        <p:nvPicPr>
          <p:cNvPr id="488" name="image4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4800" y="766498"/>
            <a:ext cx="2867025" cy="752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91" name="Shape 491"/>
          <p:cNvSpPr/>
          <p:nvPr/>
        </p:nvSpPr>
        <p:spPr>
          <a:xfrm>
            <a:off x="304800" y="914399"/>
            <a:ext cx="8686800" cy="2926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 this activity, you’ll flex your newfound floating skills by creating a conceptual layout. Eyeball the design to your best ability.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Check your Slack for more instructions.</a:t>
            </a:r>
          </a:p>
        </p:txBody>
      </p:sp>
      <p:sp>
        <p:nvSpPr>
          <p:cNvPr id="492" name="Shape 492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&gt; YOUR TURN!!</a:t>
            </a:r>
          </a:p>
        </p:txBody>
      </p:sp>
      <p:sp>
        <p:nvSpPr>
          <p:cNvPr id="493" name="Shape 493"/>
          <p:cNvSpPr/>
          <p:nvPr/>
        </p:nvSpPr>
        <p:spPr>
          <a:xfrm>
            <a:off x="2438400" y="124824"/>
            <a:ext cx="65532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3-FloatLayout-Activity </a:t>
            </a:r>
            <a:r>
              <a:t>|  Suggested Time: </a:t>
            </a:r>
            <a:r>
              <a:rPr b="0"/>
              <a:t>30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96" name="Shape 496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&gt; YOUR TURN!!</a:t>
            </a:r>
          </a:p>
        </p:txBody>
      </p:sp>
      <p:pic>
        <p:nvPicPr>
          <p:cNvPr id="497" name="image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52500"/>
            <a:ext cx="9144000" cy="4953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Good work!</a:t>
            </a:r>
          </a:p>
        </p:txBody>
      </p:sp>
      <p:pic>
        <p:nvPicPr>
          <p:cNvPr id="500" name="image45.jpeg" descr="http://cdn.pophangover.com/wp-content/uploads/2012/06/good-job-good-effort-kid-e133902115788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0749" y="783752"/>
            <a:ext cx="4762501" cy="4762501"/>
          </a:xfrm>
          <a:prstGeom prst="rect">
            <a:avLst/>
          </a:prstGeom>
          <a:ln w="12700">
            <a:miter lim="400000"/>
          </a:ln>
        </p:spPr>
      </p:pic>
      <p:sp>
        <p:nvSpPr>
          <p:cNvPr id="501" name="Shape 501"/>
          <p:cNvSpPr/>
          <p:nvPr/>
        </p:nvSpPr>
        <p:spPr>
          <a:xfrm>
            <a:off x="2286000" y="5807176"/>
            <a:ext cx="4572000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Your brain may rest now…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04" name="Shape 504"/>
          <p:cNvSpPr/>
          <p:nvPr/>
        </p:nvSpPr>
        <p:spPr>
          <a:xfrm>
            <a:off x="304800" y="98052"/>
            <a:ext cx="8684274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Video Walkthrough! (Highly, HIGHLY Recommend!!!)</a:t>
            </a:r>
          </a:p>
        </p:txBody>
      </p:sp>
      <p:pic>
        <p:nvPicPr>
          <p:cNvPr id="505" name="image4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838200"/>
            <a:ext cx="8684274" cy="5025386"/>
          </a:xfrm>
          <a:prstGeom prst="rect">
            <a:avLst/>
          </a:prstGeom>
          <a:ln w="12700">
            <a:miter lim="400000"/>
          </a:ln>
        </p:spPr>
      </p:pic>
      <p:sp>
        <p:nvSpPr>
          <p:cNvPr id="506" name="Shape 506"/>
          <p:cNvSpPr/>
          <p:nvPr/>
        </p:nvSpPr>
        <p:spPr>
          <a:xfrm>
            <a:off x="76200" y="5988403"/>
            <a:ext cx="891287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 b="1">
                <a:latin typeface="Arial"/>
                <a:ea typeface="Arial"/>
                <a:cs typeface="Arial"/>
                <a:sym typeface="Arial"/>
              </a:defRPr>
            </a:pPr>
            <a:r>
              <a:t>Video Link: 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https://youtu.be/0lpxKw6E90Y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Recap + Questions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Still a Bit Confused?</a:t>
            </a:r>
          </a:p>
        </p:txBody>
      </p:sp>
      <p:sp>
        <p:nvSpPr>
          <p:cNvPr id="511" name="Shape 511"/>
          <p:cNvSpPr/>
          <p:nvPr/>
        </p:nvSpPr>
        <p:spPr>
          <a:xfrm>
            <a:off x="381000" y="914400"/>
            <a:ext cx="8001000" cy="489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Remember! We’ve got video guides for key activities like that last one.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t>If you feel like you are EVER falling behind, use those online walkthroughs to help catch back up. They are made to be easy to understand.</a:t>
            </a:r>
          </a:p>
          <a:p>
            <a:endParaRPr/>
          </a:p>
          <a:p>
            <a:r>
              <a:t>Still having trouble? Shoot your instructor or one of your TAs a message!</a:t>
            </a:r>
          </a:p>
          <a:p>
            <a:r>
              <a:t>We are here to help you out in whatever way we can! </a:t>
            </a:r>
          </a:p>
        </p:txBody>
      </p:sp>
      <p:pic>
        <p:nvPicPr>
          <p:cNvPr id="512" name="image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9800" y="1600200"/>
            <a:ext cx="4572000" cy="2571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Today’s Objectives</a:t>
            </a:r>
          </a:p>
        </p:txBody>
      </p:sp>
      <p:sp>
        <p:nvSpPr>
          <p:cNvPr id="275" name="Shape 275"/>
          <p:cNvSpPr/>
          <p:nvPr/>
        </p:nvSpPr>
        <p:spPr>
          <a:xfrm>
            <a:off x="98425" y="1066800"/>
            <a:ext cx="8947150" cy="2086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make more HTML documents.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learn to properly use basic HTML tags.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implement basic CSS styling to HTML documents.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Know Thyself</a:t>
            </a:r>
          </a:p>
        </p:txBody>
      </p:sp>
      <p:sp>
        <p:nvSpPr>
          <p:cNvPr id="278" name="Shape 278"/>
          <p:cNvSpPr/>
          <p:nvPr/>
        </p:nvSpPr>
        <p:spPr>
          <a:xfrm>
            <a:off x="304799" y="1066800"/>
            <a:ext cx="8740776" cy="3758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defTabSz="685800">
              <a:spcBef>
                <a:spcPts val="4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If you are a </a:t>
            </a:r>
            <a:r>
              <a:rPr i="1"/>
              <a:t>complete</a:t>
            </a:r>
            <a:r>
              <a:t> beginner to HTML/CSS and Coding: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Continue getting comfortable with HTML. 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completely write a basic HTML document (like in last class).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Understand what CSS is, what it’s for, and how it works with HTML.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i="1">
                <a:latin typeface="Arial"/>
                <a:ea typeface="Arial"/>
                <a:cs typeface="Arial"/>
                <a:sym typeface="Arial"/>
              </a:defRPr>
            </a:pPr>
            <a:r>
              <a:t>Be able to use Git and GitHub to upload code.</a:t>
            </a:r>
          </a:p>
          <a:p>
            <a:pPr defTabSz="685800">
              <a:spcBef>
                <a:spcPts val="5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685800">
              <a:spcBef>
                <a:spcPts val="4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If you’ve had past exposure and felt comfortable with the last lesson: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Aim to build up your skills. Clear up any questions or confusions about HTML.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Become knowledgeable about a wider range of HTML and CSS tags.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selectively apply CSS to specific HTML elements.  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i="1">
                <a:latin typeface="Arial"/>
                <a:ea typeface="Arial"/>
                <a:cs typeface="Arial"/>
                <a:sym typeface="Arial"/>
              </a:defRPr>
            </a:pPr>
            <a:r>
              <a:t>Be able to use Git and GitHub to upload code.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HTML Round 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1917</Words>
  <Application>Microsoft Macintosh PowerPoint</Application>
  <PresentationFormat>On-screen Show (4:3)</PresentationFormat>
  <Paragraphs>314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Arial</vt:lpstr>
      <vt:lpstr>Calibri</vt:lpstr>
      <vt:lpstr>Calibri Light</vt:lpstr>
      <vt:lpstr>Roboto</vt:lpstr>
      <vt:lpstr>Wingdings</vt:lpstr>
      <vt:lpstr>Unbranded</vt:lpstr>
      <vt:lpstr>Going Pro with HTML/CSS</vt:lpstr>
      <vt:lpstr>It’s Okay! </vt:lpstr>
      <vt:lpstr>Admin Items</vt:lpstr>
      <vt:lpstr>Where to Get Help</vt:lpstr>
      <vt:lpstr>Homework #1 - Assignment</vt:lpstr>
      <vt:lpstr>Today’s Class!</vt:lpstr>
      <vt:lpstr>Today’s Objectives</vt:lpstr>
      <vt:lpstr>Know Thyself</vt:lpstr>
      <vt:lpstr>HTML Round 2</vt:lpstr>
      <vt:lpstr>HTML Syntax (Basic)</vt:lpstr>
      <vt:lpstr>HTML Syntax (with Attribute)</vt:lpstr>
      <vt:lpstr>Tricky Tags (Self-Closing)</vt:lpstr>
      <vt:lpstr>Important Common Tags</vt:lpstr>
      <vt:lpstr>Less Common Tags</vt:lpstr>
      <vt:lpstr>HTML for Forms</vt:lpstr>
      <vt:lpstr>HTML for Forms</vt:lpstr>
      <vt:lpstr>On Ugly HTML</vt:lpstr>
      <vt:lpstr>&gt; YOUR TURN!</vt:lpstr>
      <vt:lpstr>&gt; YOUR TURN!</vt:lpstr>
      <vt:lpstr>CSS Stylin’</vt:lpstr>
      <vt:lpstr>HTML / CSS Definitions (*yawn* unimportant)</vt:lpstr>
      <vt:lpstr>HTML / CSS Analogy</vt:lpstr>
      <vt:lpstr>Basic HTML Page</vt:lpstr>
      <vt:lpstr>Basic HTML Page - Result</vt:lpstr>
      <vt:lpstr>Basic HTML Page - Result</vt:lpstr>
      <vt:lpstr>Enter CSS</vt:lpstr>
      <vt:lpstr>Enter CSS - Result</vt:lpstr>
      <vt:lpstr>CSS Syntax</vt:lpstr>
      <vt:lpstr>CSS Example</vt:lpstr>
      <vt:lpstr>Key CSS Attributes</vt:lpstr>
      <vt:lpstr>Powerful Duo</vt:lpstr>
      <vt:lpstr>INSTRUCTOR DEMO</vt:lpstr>
      <vt:lpstr>&gt; YOUR TURN!</vt:lpstr>
      <vt:lpstr>&gt; YOUR TURN!</vt:lpstr>
      <vt:lpstr>Video Walkthrough!!</vt:lpstr>
      <vt:lpstr>Relative File Paths</vt:lpstr>
      <vt:lpstr>Relative File Paths</vt:lpstr>
      <vt:lpstr>Absolutely No Absolute Paths</vt:lpstr>
      <vt:lpstr>Quick Demo</vt:lpstr>
      <vt:lpstr>PowerPoint Presentation</vt:lpstr>
      <vt:lpstr>LUNCH (30 mins)</vt:lpstr>
      <vt:lpstr>Box Model</vt:lpstr>
      <vt:lpstr>PowerPoint Presentation</vt:lpstr>
      <vt:lpstr>PowerPoint Presentation</vt:lpstr>
      <vt:lpstr>PowerPoint Presentation</vt:lpstr>
      <vt:lpstr>PowerPoint Presentation</vt:lpstr>
      <vt:lpstr>We Be Floatin’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 + Questions</vt:lpstr>
      <vt:lpstr>Still a Bit Confused?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Going Pro with HTML/CSS</dc:title>
  <cp:lastModifiedBy>John Taylor Blanche</cp:lastModifiedBy>
  <cp:revision>4</cp:revision>
  <dcterms:modified xsi:type="dcterms:W3CDTF">2018-05-07T16:23:51Z</dcterms:modified>
</cp:coreProperties>
</file>