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25"/>
  </p:notesMasterIdLst>
  <p:sldIdLst>
    <p:sldId id="256" r:id="rId2"/>
    <p:sldId id="295" r:id="rId3"/>
    <p:sldId id="257" r:id="rId4"/>
    <p:sldId id="261" r:id="rId5"/>
    <p:sldId id="296" r:id="rId6"/>
    <p:sldId id="284" r:id="rId7"/>
    <p:sldId id="263" r:id="rId8"/>
    <p:sldId id="286" r:id="rId9"/>
    <p:sldId id="307" r:id="rId10"/>
    <p:sldId id="313" r:id="rId11"/>
    <p:sldId id="314" r:id="rId12"/>
    <p:sldId id="308" r:id="rId13"/>
    <p:sldId id="310" r:id="rId14"/>
    <p:sldId id="312" r:id="rId15"/>
    <p:sldId id="259" r:id="rId16"/>
    <p:sldId id="300" r:id="rId17"/>
    <p:sldId id="264" r:id="rId18"/>
    <p:sldId id="301" r:id="rId19"/>
    <p:sldId id="303" r:id="rId20"/>
    <p:sldId id="309" r:id="rId21"/>
    <p:sldId id="294" r:id="rId22"/>
    <p:sldId id="262" r:id="rId23"/>
    <p:sldId id="271" r:id="rId24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6"/>
      <p:bold r:id="rId27"/>
      <p:italic r:id="rId28"/>
      <p:boldItalic r:id="rId29"/>
    </p:embeddedFont>
    <p:embeddedFont>
      <p:font typeface="Roboto Slab" panose="020B0604020202020204" charset="0"/>
      <p:regular r:id="rId30"/>
      <p:bold r:id="rId31"/>
    </p:embeddedFont>
    <p:embeddedFont>
      <p:font typeface="Source Sans Pro" panose="020B0503030403020204" pitchFamily="34" charset="0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2A26"/>
    <a:srgbClr val="4729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01FB10D-A61A-4DE4-8506-F670E7A89527}">
  <a:tblStyle styleId="{701FB10D-A61A-4DE4-8506-F670E7A8952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398DAF6-0271-4389-B3DC-BA433CC306D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1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744974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257660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611931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16304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88795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228668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068962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34338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4175922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39850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abf1dbd179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abf1dbd179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abf1dbd179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abf1dbd179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30591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700185" y="1991850"/>
            <a:ext cx="5807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337531" y="463007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0243" y="4182401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8893253" y="3333348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71302" y="4923775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386266" y="50813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479460" y="2703980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261540" y="643097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507235" y="1080863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8314019" y="3625322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8882858" y="4186761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158313" y="1596559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1396483" y="226428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617492" y="2000594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3425273" y="387880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8014029" y="4567546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>
            <a:spLocks noGrp="1"/>
          </p:cNvSpPr>
          <p:nvPr>
            <p:ph type="ctrTitle"/>
          </p:nvPr>
        </p:nvSpPr>
        <p:spPr>
          <a:xfrm>
            <a:off x="1546025" y="1754794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ubTitle" idx="1"/>
          </p:nvPr>
        </p:nvSpPr>
        <p:spPr>
          <a:xfrm>
            <a:off x="1546025" y="3011511"/>
            <a:ext cx="5832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◎"/>
              <a:defRPr sz="2400"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1"/>
          </p:nvPr>
        </p:nvSpPr>
        <p:spPr>
          <a:xfrm>
            <a:off x="786137" y="1200150"/>
            <a:ext cx="36753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body" idx="2"/>
          </p:nvPr>
        </p:nvSpPr>
        <p:spPr>
          <a:xfrm>
            <a:off x="4682659" y="1200150"/>
            <a:ext cx="36753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body" idx="1"/>
          </p:nvPr>
        </p:nvSpPr>
        <p:spPr>
          <a:xfrm>
            <a:off x="786150" y="1200150"/>
            <a:ext cx="2419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body" idx="2"/>
          </p:nvPr>
        </p:nvSpPr>
        <p:spPr>
          <a:xfrm>
            <a:off x="3329992" y="1200150"/>
            <a:ext cx="2419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3"/>
          </p:nvPr>
        </p:nvSpPr>
        <p:spPr>
          <a:xfrm>
            <a:off x="5873834" y="1200150"/>
            <a:ext cx="2419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mplete pattern">
  <p:cSld name="BLANK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/>
          <p:nvPr/>
        </p:nvSpPr>
        <p:spPr>
          <a:xfrm>
            <a:off x="-26550" y="-14850"/>
            <a:ext cx="9197100" cy="5173200"/>
          </a:xfrm>
          <a:prstGeom prst="rect">
            <a:avLst/>
          </a:prstGeom>
          <a:solidFill>
            <a:srgbClr val="CFD8DC">
              <a:alpha val="492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10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Source Sans Pro"/>
              <a:buChar char="◎"/>
              <a:defRPr sz="3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6" r:id="rId7"/>
    <p:sldLayoutId id="2147483657" r:id="rId8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8B1BD498-B6C8-4A9C-B6BB-927B2A24BB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24609" y="1714857"/>
            <a:ext cx="5286682" cy="1713786"/>
          </a:xfrm>
        </p:spPr>
        <p:txBody>
          <a:bodyPr/>
          <a:lstStyle/>
          <a:p>
            <a:r>
              <a:rPr lang="it-IT" sz="2800" dirty="0"/>
              <a:t>Induzione automatica del numero dei significati di una parola tramite tecniche di semantica distribuzionale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A57E36EF-2E29-9F60-5822-F0D8F10B87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3942" y="295425"/>
            <a:ext cx="914444" cy="922757"/>
          </a:xfrm>
          <a:prstGeom prst="rect">
            <a:avLst/>
          </a:prstGeom>
        </p:spPr>
      </p:pic>
      <p:sp>
        <p:nvSpPr>
          <p:cNvPr id="7" name="Titolo 2">
            <a:extLst>
              <a:ext uri="{FF2B5EF4-FFF2-40B4-BE49-F238E27FC236}">
                <a16:creationId xmlns:a16="http://schemas.microsoft.com/office/drawing/2014/main" id="{0935BA36-2518-35D8-FB55-94BE1E356123}"/>
              </a:ext>
            </a:extLst>
          </p:cNvPr>
          <p:cNvSpPr txBox="1">
            <a:spLocks/>
          </p:cNvSpPr>
          <p:nvPr/>
        </p:nvSpPr>
        <p:spPr>
          <a:xfrm>
            <a:off x="185864" y="4361582"/>
            <a:ext cx="3007609" cy="6459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800"/>
              <a:buFont typeface="Roboto Slab"/>
              <a:buNone/>
              <a:defRPr sz="58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800"/>
              <a:buFont typeface="Roboto Slab"/>
              <a:buNone/>
              <a:defRPr sz="58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800"/>
              <a:buFont typeface="Roboto Slab"/>
              <a:buNone/>
              <a:defRPr sz="58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800"/>
              <a:buFont typeface="Roboto Slab"/>
              <a:buNone/>
              <a:defRPr sz="58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800"/>
              <a:buFont typeface="Roboto Slab"/>
              <a:buNone/>
              <a:defRPr sz="58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800"/>
              <a:buFont typeface="Roboto Slab"/>
              <a:buNone/>
              <a:defRPr sz="58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800"/>
              <a:buFont typeface="Roboto Slab"/>
              <a:buNone/>
              <a:defRPr sz="58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800"/>
              <a:buFont typeface="Roboto Slab"/>
              <a:buNone/>
              <a:defRPr sz="58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800"/>
              <a:buFont typeface="Roboto Slab"/>
              <a:buNone/>
              <a:defRPr sz="58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it-IT" sz="1600" dirty="0">
                <a:solidFill>
                  <a:schemeClr val="accent1">
                    <a:lumMod val="75000"/>
                  </a:schemeClr>
                </a:solidFill>
              </a:rPr>
              <a:t>Relatore: Pierpaolo Basile</a:t>
            </a:r>
            <a:br>
              <a:rPr lang="it-IT" sz="16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it-IT" sz="1600" dirty="0">
                <a:solidFill>
                  <a:schemeClr val="accent1">
                    <a:lumMod val="75000"/>
                  </a:schemeClr>
                </a:solidFill>
              </a:rPr>
              <a:t>Laureanda: Lorena Capotorto</a:t>
            </a:r>
          </a:p>
        </p:txBody>
      </p:sp>
      <p:sp>
        <p:nvSpPr>
          <p:cNvPr id="8" name="Titolo 2">
            <a:extLst>
              <a:ext uri="{FF2B5EF4-FFF2-40B4-BE49-F238E27FC236}">
                <a16:creationId xmlns:a16="http://schemas.microsoft.com/office/drawing/2014/main" id="{C18DA046-8703-780C-8A58-C75DED2C4A10}"/>
              </a:ext>
            </a:extLst>
          </p:cNvPr>
          <p:cNvSpPr txBox="1">
            <a:spLocks/>
          </p:cNvSpPr>
          <p:nvPr/>
        </p:nvSpPr>
        <p:spPr>
          <a:xfrm>
            <a:off x="5260666" y="4414401"/>
            <a:ext cx="2006043" cy="540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800"/>
              <a:buFont typeface="Roboto Slab"/>
              <a:buNone/>
              <a:defRPr sz="58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800"/>
              <a:buFont typeface="Roboto Slab"/>
              <a:buNone/>
              <a:defRPr sz="58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800"/>
              <a:buFont typeface="Roboto Slab"/>
              <a:buNone/>
              <a:defRPr sz="58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800"/>
              <a:buFont typeface="Roboto Slab"/>
              <a:buNone/>
              <a:defRPr sz="58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800"/>
              <a:buFont typeface="Roboto Slab"/>
              <a:buNone/>
              <a:defRPr sz="58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800"/>
              <a:buFont typeface="Roboto Slab"/>
              <a:buNone/>
              <a:defRPr sz="58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800"/>
              <a:buFont typeface="Roboto Slab"/>
              <a:buNone/>
              <a:defRPr sz="58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800"/>
              <a:buFont typeface="Roboto Slab"/>
              <a:buNone/>
              <a:defRPr sz="58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800"/>
              <a:buFont typeface="Roboto Slab"/>
              <a:buNone/>
              <a:defRPr sz="58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it-IT" sz="1600" dirty="0">
                <a:solidFill>
                  <a:schemeClr val="accent1">
                    <a:lumMod val="75000"/>
                  </a:schemeClr>
                </a:solidFill>
              </a:rPr>
              <a:t>Anno accademico: 2022/2023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2732829" y="1855708"/>
            <a:ext cx="3678342" cy="143208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Processo lavorativo</a:t>
            </a:r>
            <a:endParaRPr dirty="0"/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76423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510EC49B-2C8C-B9DD-BCD6-33C45B95960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11</a:t>
            </a:fld>
            <a:endParaRPr lang="it-IT"/>
          </a:p>
        </p:txBody>
      </p:sp>
      <p:grpSp>
        <p:nvGrpSpPr>
          <p:cNvPr id="10" name="Gruppo 9">
            <a:extLst>
              <a:ext uri="{FF2B5EF4-FFF2-40B4-BE49-F238E27FC236}">
                <a16:creationId xmlns:a16="http://schemas.microsoft.com/office/drawing/2014/main" id="{62B89A87-2F31-76D0-6F5B-80B4FDDB5053}"/>
              </a:ext>
            </a:extLst>
          </p:cNvPr>
          <p:cNvGrpSpPr/>
          <p:nvPr/>
        </p:nvGrpSpPr>
        <p:grpSpPr>
          <a:xfrm>
            <a:off x="3311398" y="516075"/>
            <a:ext cx="1260602" cy="700334"/>
            <a:chOff x="2313789" y="1882"/>
            <a:chExt cx="1260602" cy="700334"/>
          </a:xfrm>
        </p:grpSpPr>
        <p:sp>
          <p:nvSpPr>
            <p:cNvPr id="11" name="Rettangolo con angoli arrotondati 10">
              <a:extLst>
                <a:ext uri="{FF2B5EF4-FFF2-40B4-BE49-F238E27FC236}">
                  <a16:creationId xmlns:a16="http://schemas.microsoft.com/office/drawing/2014/main" id="{363D27F1-9CD1-D04D-0A22-6680AB8EECC7}"/>
                </a:ext>
              </a:extLst>
            </p:cNvPr>
            <p:cNvSpPr/>
            <p:nvPr/>
          </p:nvSpPr>
          <p:spPr>
            <a:xfrm>
              <a:off x="2313789" y="1882"/>
              <a:ext cx="1260602" cy="70033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CasellaDiTesto 11">
              <a:extLst>
                <a:ext uri="{FF2B5EF4-FFF2-40B4-BE49-F238E27FC236}">
                  <a16:creationId xmlns:a16="http://schemas.microsoft.com/office/drawing/2014/main" id="{2A0FA2B2-4F1F-87FD-0E32-416F506FE0F8}"/>
                </a:ext>
              </a:extLst>
            </p:cNvPr>
            <p:cNvSpPr txBox="1"/>
            <p:nvPr/>
          </p:nvSpPr>
          <p:spPr>
            <a:xfrm>
              <a:off x="2334301" y="22394"/>
              <a:ext cx="1219578" cy="65931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2870" tIns="102870" rIns="102870" bIns="102870" numCol="1" spcCol="1270" anchor="ctr" anchorCtr="0">
              <a:noAutofit/>
            </a:bodyPr>
            <a:lstStyle/>
            <a:p>
              <a:pPr marL="0" lvl="0" indent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1600" kern="1200" dirty="0"/>
                <a:t>Estrazione contesti</a:t>
              </a:r>
            </a:p>
          </p:txBody>
        </p:sp>
      </p:grpSp>
      <p:grpSp>
        <p:nvGrpSpPr>
          <p:cNvPr id="13" name="Gruppo 12">
            <a:extLst>
              <a:ext uri="{FF2B5EF4-FFF2-40B4-BE49-F238E27FC236}">
                <a16:creationId xmlns:a16="http://schemas.microsoft.com/office/drawing/2014/main" id="{118A21EB-82F3-2940-DD15-F5D11EAC0534}"/>
              </a:ext>
            </a:extLst>
          </p:cNvPr>
          <p:cNvGrpSpPr/>
          <p:nvPr/>
        </p:nvGrpSpPr>
        <p:grpSpPr>
          <a:xfrm>
            <a:off x="5792846" y="2881258"/>
            <a:ext cx="315150" cy="402270"/>
            <a:chOff x="2786516" y="745987"/>
            <a:chExt cx="315150" cy="262625"/>
          </a:xfrm>
        </p:grpSpPr>
        <p:sp>
          <p:nvSpPr>
            <p:cNvPr id="14" name="Freccia a destra 13">
              <a:extLst>
                <a:ext uri="{FF2B5EF4-FFF2-40B4-BE49-F238E27FC236}">
                  <a16:creationId xmlns:a16="http://schemas.microsoft.com/office/drawing/2014/main" id="{DB0C5B0C-70A9-8F0F-1E6E-01E9F4A15442}"/>
                </a:ext>
              </a:extLst>
            </p:cNvPr>
            <p:cNvSpPr/>
            <p:nvPr/>
          </p:nvSpPr>
          <p:spPr>
            <a:xfrm rot="5400000">
              <a:off x="2812778" y="719725"/>
              <a:ext cx="262625" cy="315150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Freccia a destra 4">
              <a:extLst>
                <a:ext uri="{FF2B5EF4-FFF2-40B4-BE49-F238E27FC236}">
                  <a16:creationId xmlns:a16="http://schemas.microsoft.com/office/drawing/2014/main" id="{EB2B087E-49EB-619B-F52A-9D4E27A0AC38}"/>
                </a:ext>
              </a:extLst>
            </p:cNvPr>
            <p:cNvSpPr txBox="1"/>
            <p:nvPr/>
          </p:nvSpPr>
          <p:spPr>
            <a:xfrm>
              <a:off x="2849546" y="745988"/>
              <a:ext cx="189090" cy="18383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it-IT" sz="1300" kern="1200"/>
            </a:p>
          </p:txBody>
        </p:sp>
      </p:grpSp>
      <p:grpSp>
        <p:nvGrpSpPr>
          <p:cNvPr id="16" name="Gruppo 15">
            <a:extLst>
              <a:ext uri="{FF2B5EF4-FFF2-40B4-BE49-F238E27FC236}">
                <a16:creationId xmlns:a16="http://schemas.microsoft.com/office/drawing/2014/main" id="{60C570E1-A31A-BFC0-C8D4-F5A778EAA621}"/>
              </a:ext>
            </a:extLst>
          </p:cNvPr>
          <p:cNvGrpSpPr/>
          <p:nvPr/>
        </p:nvGrpSpPr>
        <p:grpSpPr>
          <a:xfrm>
            <a:off x="3283023" y="1985663"/>
            <a:ext cx="1382106" cy="870105"/>
            <a:chOff x="2313789" y="1882"/>
            <a:chExt cx="1260602" cy="700334"/>
          </a:xfrm>
        </p:grpSpPr>
        <p:sp>
          <p:nvSpPr>
            <p:cNvPr id="17" name="Rettangolo con angoli arrotondati 16">
              <a:extLst>
                <a:ext uri="{FF2B5EF4-FFF2-40B4-BE49-F238E27FC236}">
                  <a16:creationId xmlns:a16="http://schemas.microsoft.com/office/drawing/2014/main" id="{FBE049BC-1AB1-16B4-AB92-D4447F37541D}"/>
                </a:ext>
              </a:extLst>
            </p:cNvPr>
            <p:cNvSpPr/>
            <p:nvPr/>
          </p:nvSpPr>
          <p:spPr>
            <a:xfrm>
              <a:off x="2313789" y="1882"/>
              <a:ext cx="1260602" cy="70033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CasellaDiTesto 17">
              <a:extLst>
                <a:ext uri="{FF2B5EF4-FFF2-40B4-BE49-F238E27FC236}">
                  <a16:creationId xmlns:a16="http://schemas.microsoft.com/office/drawing/2014/main" id="{3AB1CE00-8F10-8E7E-825C-58C06AB32E1C}"/>
                </a:ext>
              </a:extLst>
            </p:cNvPr>
            <p:cNvSpPr txBox="1"/>
            <p:nvPr/>
          </p:nvSpPr>
          <p:spPr>
            <a:xfrm>
              <a:off x="2334301" y="22394"/>
              <a:ext cx="1219578" cy="65931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2870" tIns="102870" rIns="102870" bIns="102870" numCol="1" spcCol="1270" anchor="ctr" anchorCtr="0">
              <a:noAutofit/>
            </a:bodyPr>
            <a:lstStyle/>
            <a:p>
              <a:pPr marL="0" lvl="0" indent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2000" kern="1200" dirty="0"/>
                <a:t>BERT</a:t>
              </a:r>
            </a:p>
            <a:p>
              <a:pPr marL="342900" lvl="0" indent="-34290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it-IT" sz="1050" kern="1200" dirty="0"/>
                <a:t>MLM</a:t>
              </a:r>
            </a:p>
            <a:p>
              <a:pPr marL="342900" lvl="0" indent="-34290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it-IT" sz="1050" kern="1200" dirty="0"/>
                <a:t>NSP</a:t>
              </a:r>
            </a:p>
          </p:txBody>
        </p:sp>
      </p:grpSp>
      <p:grpSp>
        <p:nvGrpSpPr>
          <p:cNvPr id="22" name="Gruppo 21">
            <a:extLst>
              <a:ext uri="{FF2B5EF4-FFF2-40B4-BE49-F238E27FC236}">
                <a16:creationId xmlns:a16="http://schemas.microsoft.com/office/drawing/2014/main" id="{045E2B35-A4A6-7476-35DB-79B4198E8017}"/>
              </a:ext>
            </a:extLst>
          </p:cNvPr>
          <p:cNvGrpSpPr/>
          <p:nvPr/>
        </p:nvGrpSpPr>
        <p:grpSpPr>
          <a:xfrm>
            <a:off x="5493220" y="1050784"/>
            <a:ext cx="914400" cy="551157"/>
            <a:chOff x="2313789" y="1882"/>
            <a:chExt cx="1260602" cy="700334"/>
          </a:xfrm>
        </p:grpSpPr>
        <p:sp>
          <p:nvSpPr>
            <p:cNvPr id="23" name="Rettangolo con angoli arrotondati 22">
              <a:extLst>
                <a:ext uri="{FF2B5EF4-FFF2-40B4-BE49-F238E27FC236}">
                  <a16:creationId xmlns:a16="http://schemas.microsoft.com/office/drawing/2014/main" id="{25EDD085-49F5-75D4-E313-C92859A3F448}"/>
                </a:ext>
              </a:extLst>
            </p:cNvPr>
            <p:cNvSpPr/>
            <p:nvPr/>
          </p:nvSpPr>
          <p:spPr>
            <a:xfrm>
              <a:off x="2313789" y="1882"/>
              <a:ext cx="1260602" cy="70033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4" name="CasellaDiTesto 23">
              <a:extLst>
                <a:ext uri="{FF2B5EF4-FFF2-40B4-BE49-F238E27FC236}">
                  <a16:creationId xmlns:a16="http://schemas.microsoft.com/office/drawing/2014/main" id="{C892129A-56D3-41C4-4573-45A15F8AAD2C}"/>
                </a:ext>
              </a:extLst>
            </p:cNvPr>
            <p:cNvSpPr txBox="1"/>
            <p:nvPr/>
          </p:nvSpPr>
          <p:spPr>
            <a:xfrm>
              <a:off x="2334301" y="22394"/>
              <a:ext cx="1219578" cy="65931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2870" tIns="102870" rIns="102870" bIns="102870" numCol="1" spcCol="1270" anchor="ctr" anchorCtr="0">
              <a:noAutofit/>
            </a:bodyPr>
            <a:lstStyle/>
            <a:p>
              <a:pPr marL="0" lvl="0" indent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1050" kern="1200" dirty="0"/>
                <a:t>Contesto destro e sinistro</a:t>
              </a:r>
            </a:p>
          </p:txBody>
        </p:sp>
      </p:grpSp>
      <p:grpSp>
        <p:nvGrpSpPr>
          <p:cNvPr id="25" name="Gruppo 24">
            <a:extLst>
              <a:ext uri="{FF2B5EF4-FFF2-40B4-BE49-F238E27FC236}">
                <a16:creationId xmlns:a16="http://schemas.microsoft.com/office/drawing/2014/main" id="{02F00581-2176-3B38-271F-7860FC7B7AB4}"/>
              </a:ext>
            </a:extLst>
          </p:cNvPr>
          <p:cNvGrpSpPr/>
          <p:nvPr/>
        </p:nvGrpSpPr>
        <p:grpSpPr>
          <a:xfrm rot="16200000">
            <a:off x="6683452" y="3605170"/>
            <a:ext cx="315150" cy="262625"/>
            <a:chOff x="2786516" y="745987"/>
            <a:chExt cx="315150" cy="262625"/>
          </a:xfrm>
        </p:grpSpPr>
        <p:sp>
          <p:nvSpPr>
            <p:cNvPr id="26" name="Freccia a destra 25">
              <a:extLst>
                <a:ext uri="{FF2B5EF4-FFF2-40B4-BE49-F238E27FC236}">
                  <a16:creationId xmlns:a16="http://schemas.microsoft.com/office/drawing/2014/main" id="{04E8621F-D967-A1CC-A0F0-694A20D52C76}"/>
                </a:ext>
              </a:extLst>
            </p:cNvPr>
            <p:cNvSpPr/>
            <p:nvPr/>
          </p:nvSpPr>
          <p:spPr>
            <a:xfrm rot="5400000">
              <a:off x="2812778" y="719725"/>
              <a:ext cx="262625" cy="315150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" name="Freccia a destra 4">
              <a:extLst>
                <a:ext uri="{FF2B5EF4-FFF2-40B4-BE49-F238E27FC236}">
                  <a16:creationId xmlns:a16="http://schemas.microsoft.com/office/drawing/2014/main" id="{7F0005D2-7C11-9CB0-9696-A19BD270B903}"/>
                </a:ext>
              </a:extLst>
            </p:cNvPr>
            <p:cNvSpPr txBox="1"/>
            <p:nvPr/>
          </p:nvSpPr>
          <p:spPr>
            <a:xfrm>
              <a:off x="2849546" y="745988"/>
              <a:ext cx="189090" cy="18383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it-IT" sz="1300" kern="1200"/>
            </a:p>
          </p:txBody>
        </p:sp>
      </p:grpSp>
      <p:grpSp>
        <p:nvGrpSpPr>
          <p:cNvPr id="28" name="Gruppo 27">
            <a:extLst>
              <a:ext uri="{FF2B5EF4-FFF2-40B4-BE49-F238E27FC236}">
                <a16:creationId xmlns:a16="http://schemas.microsoft.com/office/drawing/2014/main" id="{F43C9414-9902-B723-B133-88B0E4FC3361}"/>
              </a:ext>
            </a:extLst>
          </p:cNvPr>
          <p:cNvGrpSpPr/>
          <p:nvPr/>
        </p:nvGrpSpPr>
        <p:grpSpPr>
          <a:xfrm>
            <a:off x="3816502" y="1326362"/>
            <a:ext cx="315150" cy="611625"/>
            <a:chOff x="2786516" y="745987"/>
            <a:chExt cx="315150" cy="262625"/>
          </a:xfrm>
        </p:grpSpPr>
        <p:sp>
          <p:nvSpPr>
            <p:cNvPr id="29" name="Freccia a destra 28">
              <a:extLst>
                <a:ext uri="{FF2B5EF4-FFF2-40B4-BE49-F238E27FC236}">
                  <a16:creationId xmlns:a16="http://schemas.microsoft.com/office/drawing/2014/main" id="{892A5CD3-51F1-334C-DEB6-0D15B33CDD99}"/>
                </a:ext>
              </a:extLst>
            </p:cNvPr>
            <p:cNvSpPr/>
            <p:nvPr/>
          </p:nvSpPr>
          <p:spPr>
            <a:xfrm rot="5400000">
              <a:off x="2812778" y="719725"/>
              <a:ext cx="262625" cy="315150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0" name="Freccia a destra 4">
              <a:extLst>
                <a:ext uri="{FF2B5EF4-FFF2-40B4-BE49-F238E27FC236}">
                  <a16:creationId xmlns:a16="http://schemas.microsoft.com/office/drawing/2014/main" id="{0A98BE77-4473-8D6E-1C16-FF82F8335D25}"/>
                </a:ext>
              </a:extLst>
            </p:cNvPr>
            <p:cNvSpPr txBox="1"/>
            <p:nvPr/>
          </p:nvSpPr>
          <p:spPr>
            <a:xfrm>
              <a:off x="2849546" y="745988"/>
              <a:ext cx="189090" cy="18383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it-IT" sz="1300" kern="1200"/>
            </a:p>
          </p:txBody>
        </p:sp>
      </p:grpSp>
      <p:grpSp>
        <p:nvGrpSpPr>
          <p:cNvPr id="43" name="Gruppo 42">
            <a:extLst>
              <a:ext uri="{FF2B5EF4-FFF2-40B4-BE49-F238E27FC236}">
                <a16:creationId xmlns:a16="http://schemas.microsoft.com/office/drawing/2014/main" id="{03CAC3BE-D6D1-2ADB-55C7-CBFB5B0CEE31}"/>
              </a:ext>
            </a:extLst>
          </p:cNvPr>
          <p:cNvGrpSpPr/>
          <p:nvPr/>
        </p:nvGrpSpPr>
        <p:grpSpPr>
          <a:xfrm>
            <a:off x="5299608" y="2083008"/>
            <a:ext cx="1260602" cy="700334"/>
            <a:chOff x="2313789" y="1882"/>
            <a:chExt cx="1260602" cy="700334"/>
          </a:xfrm>
        </p:grpSpPr>
        <p:sp>
          <p:nvSpPr>
            <p:cNvPr id="44" name="Rettangolo con angoli arrotondati 43">
              <a:extLst>
                <a:ext uri="{FF2B5EF4-FFF2-40B4-BE49-F238E27FC236}">
                  <a16:creationId xmlns:a16="http://schemas.microsoft.com/office/drawing/2014/main" id="{F2B830BE-460F-AA91-9A60-46A4F66FDD6A}"/>
                </a:ext>
              </a:extLst>
            </p:cNvPr>
            <p:cNvSpPr/>
            <p:nvPr/>
          </p:nvSpPr>
          <p:spPr>
            <a:xfrm>
              <a:off x="2313789" y="1882"/>
              <a:ext cx="1260602" cy="70033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5" name="CasellaDiTesto 44">
              <a:extLst>
                <a:ext uri="{FF2B5EF4-FFF2-40B4-BE49-F238E27FC236}">
                  <a16:creationId xmlns:a16="http://schemas.microsoft.com/office/drawing/2014/main" id="{F52795DD-3C36-8C69-A082-21C50EB2E53E}"/>
                </a:ext>
              </a:extLst>
            </p:cNvPr>
            <p:cNvSpPr txBox="1"/>
            <p:nvPr/>
          </p:nvSpPr>
          <p:spPr>
            <a:xfrm>
              <a:off x="2334301" y="22394"/>
              <a:ext cx="1219578" cy="65931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2870" tIns="102870" rIns="102870" bIns="102870" numCol="1" spcCol="1270" anchor="ctr" anchorCtr="0">
              <a:noAutofit/>
            </a:bodyPr>
            <a:lstStyle/>
            <a:p>
              <a:pPr marL="0" lvl="0" indent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1600" kern="1200" dirty="0" err="1"/>
                <a:t>Masking</a:t>
              </a:r>
              <a:r>
                <a:rPr lang="it-IT" sz="1600" kern="1200" dirty="0"/>
                <a:t> (MLM)</a:t>
              </a:r>
            </a:p>
          </p:txBody>
        </p:sp>
      </p:grpSp>
      <p:grpSp>
        <p:nvGrpSpPr>
          <p:cNvPr id="46" name="Gruppo 45">
            <a:extLst>
              <a:ext uri="{FF2B5EF4-FFF2-40B4-BE49-F238E27FC236}">
                <a16:creationId xmlns:a16="http://schemas.microsoft.com/office/drawing/2014/main" id="{34880733-DBD4-73E6-BC68-15DCE8D6A9F8}"/>
              </a:ext>
            </a:extLst>
          </p:cNvPr>
          <p:cNvGrpSpPr/>
          <p:nvPr/>
        </p:nvGrpSpPr>
        <p:grpSpPr>
          <a:xfrm>
            <a:off x="3916476" y="3404605"/>
            <a:ext cx="1260602" cy="700334"/>
            <a:chOff x="2313789" y="1882"/>
            <a:chExt cx="1260602" cy="700334"/>
          </a:xfrm>
        </p:grpSpPr>
        <p:sp>
          <p:nvSpPr>
            <p:cNvPr id="47" name="Rettangolo con angoli arrotondati 46">
              <a:extLst>
                <a:ext uri="{FF2B5EF4-FFF2-40B4-BE49-F238E27FC236}">
                  <a16:creationId xmlns:a16="http://schemas.microsoft.com/office/drawing/2014/main" id="{8FF9FAA9-CB51-786F-BDE7-C97D6D37ABAC}"/>
                </a:ext>
              </a:extLst>
            </p:cNvPr>
            <p:cNvSpPr/>
            <p:nvPr/>
          </p:nvSpPr>
          <p:spPr>
            <a:xfrm>
              <a:off x="2313789" y="1882"/>
              <a:ext cx="1260602" cy="700334"/>
            </a:xfrm>
            <a:prstGeom prst="roundRect">
              <a:avLst>
                <a:gd name="adj" fmla="val 10000"/>
              </a:avLst>
            </a:prstGeom>
            <a:ln>
              <a:solidFill>
                <a:schemeClr val="accent6">
                  <a:lumMod val="25000"/>
                </a:schemeClr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8" name="CasellaDiTesto 47">
              <a:extLst>
                <a:ext uri="{FF2B5EF4-FFF2-40B4-BE49-F238E27FC236}">
                  <a16:creationId xmlns:a16="http://schemas.microsoft.com/office/drawing/2014/main" id="{AC34420D-40CE-492A-963A-7FC3CD505736}"/>
                </a:ext>
              </a:extLst>
            </p:cNvPr>
            <p:cNvSpPr txBox="1"/>
            <p:nvPr/>
          </p:nvSpPr>
          <p:spPr>
            <a:xfrm>
              <a:off x="2334301" y="22394"/>
              <a:ext cx="1219578" cy="659310"/>
            </a:xfrm>
            <a:prstGeom prst="rect">
              <a:avLst/>
            </a:prstGeom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2870" tIns="102870" rIns="102870" bIns="102870" numCol="1" spcCol="1270" anchor="ctr" anchorCtr="0">
              <a:noAutofit/>
            </a:bodyPr>
            <a:lstStyle/>
            <a:p>
              <a:pPr marL="0" lvl="0" indent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kern="1200" dirty="0" err="1"/>
                <a:t>Vecs_Token</a:t>
              </a:r>
              <a:endParaRPr lang="it-IT" kern="1200" dirty="0"/>
            </a:p>
          </p:txBody>
        </p:sp>
      </p:grpSp>
      <p:grpSp>
        <p:nvGrpSpPr>
          <p:cNvPr id="49" name="Gruppo 48">
            <a:extLst>
              <a:ext uri="{FF2B5EF4-FFF2-40B4-BE49-F238E27FC236}">
                <a16:creationId xmlns:a16="http://schemas.microsoft.com/office/drawing/2014/main" id="{72155C1A-C95C-F4D8-E8EA-13F13417CBB8}"/>
              </a:ext>
            </a:extLst>
          </p:cNvPr>
          <p:cNvGrpSpPr/>
          <p:nvPr/>
        </p:nvGrpSpPr>
        <p:grpSpPr>
          <a:xfrm>
            <a:off x="2526881" y="3416237"/>
            <a:ext cx="1260602" cy="700334"/>
            <a:chOff x="2313789" y="1882"/>
            <a:chExt cx="1260602" cy="700334"/>
          </a:xfrm>
        </p:grpSpPr>
        <p:sp>
          <p:nvSpPr>
            <p:cNvPr id="50" name="Rettangolo con angoli arrotondati 49">
              <a:extLst>
                <a:ext uri="{FF2B5EF4-FFF2-40B4-BE49-F238E27FC236}">
                  <a16:creationId xmlns:a16="http://schemas.microsoft.com/office/drawing/2014/main" id="{E6738B86-CBA8-47DA-2437-ECE7F2A28848}"/>
                </a:ext>
              </a:extLst>
            </p:cNvPr>
            <p:cNvSpPr/>
            <p:nvPr/>
          </p:nvSpPr>
          <p:spPr>
            <a:xfrm>
              <a:off x="2313789" y="1882"/>
              <a:ext cx="1260602" cy="700334"/>
            </a:xfrm>
            <a:prstGeom prst="roundRect">
              <a:avLst>
                <a:gd name="adj" fmla="val 10000"/>
              </a:avLst>
            </a:prstGeom>
            <a:ln>
              <a:solidFill>
                <a:schemeClr val="accent6">
                  <a:lumMod val="25000"/>
                </a:schemeClr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1" name="CasellaDiTesto 50">
              <a:extLst>
                <a:ext uri="{FF2B5EF4-FFF2-40B4-BE49-F238E27FC236}">
                  <a16:creationId xmlns:a16="http://schemas.microsoft.com/office/drawing/2014/main" id="{231A89A8-D237-E4AA-5E16-4C81715896A6}"/>
                </a:ext>
              </a:extLst>
            </p:cNvPr>
            <p:cNvSpPr txBox="1"/>
            <p:nvPr/>
          </p:nvSpPr>
          <p:spPr>
            <a:xfrm>
              <a:off x="2334301" y="22394"/>
              <a:ext cx="1219578" cy="659310"/>
            </a:xfrm>
            <a:prstGeom prst="rect">
              <a:avLst/>
            </a:prstGeom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2870" tIns="102870" rIns="102870" bIns="102870" numCol="1" spcCol="1270" anchor="ctr" anchorCtr="0">
              <a:noAutofit/>
            </a:bodyPr>
            <a:lstStyle/>
            <a:p>
              <a:pPr marL="0" lvl="0" indent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1600" kern="1200" dirty="0" err="1"/>
                <a:t>Vecs_cls</a:t>
              </a:r>
              <a:endParaRPr lang="it-IT" sz="1600" kern="1200" dirty="0"/>
            </a:p>
          </p:txBody>
        </p:sp>
      </p:grpSp>
      <p:grpSp>
        <p:nvGrpSpPr>
          <p:cNvPr id="52" name="Gruppo 51">
            <a:extLst>
              <a:ext uri="{FF2B5EF4-FFF2-40B4-BE49-F238E27FC236}">
                <a16:creationId xmlns:a16="http://schemas.microsoft.com/office/drawing/2014/main" id="{B59EDA09-FC73-D119-2EBC-394025953CB8}"/>
              </a:ext>
            </a:extLst>
          </p:cNvPr>
          <p:cNvGrpSpPr/>
          <p:nvPr/>
        </p:nvGrpSpPr>
        <p:grpSpPr>
          <a:xfrm>
            <a:off x="5320120" y="3386316"/>
            <a:ext cx="1260602" cy="700334"/>
            <a:chOff x="2313789" y="1882"/>
            <a:chExt cx="1260602" cy="700334"/>
          </a:xfrm>
        </p:grpSpPr>
        <p:sp>
          <p:nvSpPr>
            <p:cNvPr id="53" name="Rettangolo con angoli arrotondati 52">
              <a:extLst>
                <a:ext uri="{FF2B5EF4-FFF2-40B4-BE49-F238E27FC236}">
                  <a16:creationId xmlns:a16="http://schemas.microsoft.com/office/drawing/2014/main" id="{FC0E8F47-49AD-CA90-93D2-D559B62758B1}"/>
                </a:ext>
              </a:extLst>
            </p:cNvPr>
            <p:cNvSpPr/>
            <p:nvPr/>
          </p:nvSpPr>
          <p:spPr>
            <a:xfrm>
              <a:off x="2313789" y="1882"/>
              <a:ext cx="1260602" cy="70033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4" name="CasellaDiTesto 53">
              <a:extLst>
                <a:ext uri="{FF2B5EF4-FFF2-40B4-BE49-F238E27FC236}">
                  <a16:creationId xmlns:a16="http://schemas.microsoft.com/office/drawing/2014/main" id="{6EABC0F9-57D7-29A9-F9FC-3AA56F8A776A}"/>
                </a:ext>
              </a:extLst>
            </p:cNvPr>
            <p:cNvSpPr txBox="1"/>
            <p:nvPr/>
          </p:nvSpPr>
          <p:spPr>
            <a:xfrm>
              <a:off x="2334301" y="22394"/>
              <a:ext cx="1219578" cy="65931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2870" tIns="102870" rIns="102870" bIns="102870" numCol="1" spcCol="1270" anchor="ctr" anchorCtr="0">
              <a:noAutofit/>
            </a:bodyPr>
            <a:lstStyle/>
            <a:p>
              <a:pPr marL="0" lvl="0" indent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kern="1200" dirty="0"/>
                <a:t>Induzione parole target</a:t>
              </a:r>
            </a:p>
          </p:txBody>
        </p:sp>
      </p:grpSp>
      <p:grpSp>
        <p:nvGrpSpPr>
          <p:cNvPr id="55" name="Gruppo 54">
            <a:extLst>
              <a:ext uri="{FF2B5EF4-FFF2-40B4-BE49-F238E27FC236}">
                <a16:creationId xmlns:a16="http://schemas.microsoft.com/office/drawing/2014/main" id="{1C3424E0-15A4-A0E1-75C1-5494174204A2}"/>
              </a:ext>
            </a:extLst>
          </p:cNvPr>
          <p:cNvGrpSpPr/>
          <p:nvPr/>
        </p:nvGrpSpPr>
        <p:grpSpPr>
          <a:xfrm>
            <a:off x="7113547" y="3386315"/>
            <a:ext cx="1260602" cy="700334"/>
            <a:chOff x="2313789" y="1882"/>
            <a:chExt cx="1260602" cy="700334"/>
          </a:xfrm>
        </p:grpSpPr>
        <p:sp>
          <p:nvSpPr>
            <p:cNvPr id="56" name="Rettangolo con angoli arrotondati 55">
              <a:extLst>
                <a:ext uri="{FF2B5EF4-FFF2-40B4-BE49-F238E27FC236}">
                  <a16:creationId xmlns:a16="http://schemas.microsoft.com/office/drawing/2014/main" id="{C06C1F49-1CCF-00EB-4964-8955D1316E8E}"/>
                </a:ext>
              </a:extLst>
            </p:cNvPr>
            <p:cNvSpPr/>
            <p:nvPr/>
          </p:nvSpPr>
          <p:spPr>
            <a:xfrm>
              <a:off x="2313789" y="1882"/>
              <a:ext cx="1260602" cy="700334"/>
            </a:xfrm>
            <a:prstGeom prst="roundRect">
              <a:avLst>
                <a:gd name="adj" fmla="val 10000"/>
              </a:avLst>
            </a:prstGeom>
            <a:ln>
              <a:solidFill>
                <a:schemeClr val="accent6">
                  <a:lumMod val="25000"/>
                </a:schemeClr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7" name="CasellaDiTesto 56">
              <a:extLst>
                <a:ext uri="{FF2B5EF4-FFF2-40B4-BE49-F238E27FC236}">
                  <a16:creationId xmlns:a16="http://schemas.microsoft.com/office/drawing/2014/main" id="{3E269CBD-9779-14EA-99D2-C974A86D2341}"/>
                </a:ext>
              </a:extLst>
            </p:cNvPr>
            <p:cNvSpPr txBox="1"/>
            <p:nvPr/>
          </p:nvSpPr>
          <p:spPr>
            <a:xfrm>
              <a:off x="2334301" y="22394"/>
              <a:ext cx="1219578" cy="659310"/>
            </a:xfrm>
            <a:prstGeom prst="rect">
              <a:avLst/>
            </a:prstGeom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2870" tIns="102870" rIns="102870" bIns="102870" numCol="1" spcCol="1270" anchor="ctr" anchorCtr="0">
              <a:noAutofit/>
            </a:bodyPr>
            <a:lstStyle/>
            <a:p>
              <a:pPr marL="0" lvl="0" indent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kern="1200" dirty="0"/>
                <a:t>Intersezione</a:t>
              </a:r>
            </a:p>
          </p:txBody>
        </p:sp>
      </p:grpSp>
      <p:grpSp>
        <p:nvGrpSpPr>
          <p:cNvPr id="58" name="Gruppo 57">
            <a:extLst>
              <a:ext uri="{FF2B5EF4-FFF2-40B4-BE49-F238E27FC236}">
                <a16:creationId xmlns:a16="http://schemas.microsoft.com/office/drawing/2014/main" id="{02996CF2-F920-F2AA-8AF1-80F10868886A}"/>
              </a:ext>
            </a:extLst>
          </p:cNvPr>
          <p:cNvGrpSpPr/>
          <p:nvPr/>
        </p:nvGrpSpPr>
        <p:grpSpPr>
          <a:xfrm rot="16200000">
            <a:off x="4841454" y="2188655"/>
            <a:ext cx="315150" cy="451040"/>
            <a:chOff x="2786516" y="745987"/>
            <a:chExt cx="315150" cy="262625"/>
          </a:xfrm>
        </p:grpSpPr>
        <p:sp>
          <p:nvSpPr>
            <p:cNvPr id="59" name="Freccia a destra 58">
              <a:extLst>
                <a:ext uri="{FF2B5EF4-FFF2-40B4-BE49-F238E27FC236}">
                  <a16:creationId xmlns:a16="http://schemas.microsoft.com/office/drawing/2014/main" id="{9CF52A81-EBF6-B955-8E03-6BFEF810FEB5}"/>
                </a:ext>
              </a:extLst>
            </p:cNvPr>
            <p:cNvSpPr/>
            <p:nvPr/>
          </p:nvSpPr>
          <p:spPr>
            <a:xfrm rot="5400000">
              <a:off x="2812778" y="719725"/>
              <a:ext cx="262625" cy="315150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0" name="Freccia a destra 4">
              <a:extLst>
                <a:ext uri="{FF2B5EF4-FFF2-40B4-BE49-F238E27FC236}">
                  <a16:creationId xmlns:a16="http://schemas.microsoft.com/office/drawing/2014/main" id="{F3D4BB71-800C-3539-B254-E1B063FAFCA0}"/>
                </a:ext>
              </a:extLst>
            </p:cNvPr>
            <p:cNvSpPr txBox="1"/>
            <p:nvPr/>
          </p:nvSpPr>
          <p:spPr>
            <a:xfrm>
              <a:off x="2849546" y="745988"/>
              <a:ext cx="189090" cy="18383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it-IT" sz="1300" kern="1200"/>
            </a:p>
          </p:txBody>
        </p:sp>
      </p:grpSp>
      <p:grpSp>
        <p:nvGrpSpPr>
          <p:cNvPr id="67" name="Gruppo 66">
            <a:extLst>
              <a:ext uri="{FF2B5EF4-FFF2-40B4-BE49-F238E27FC236}">
                <a16:creationId xmlns:a16="http://schemas.microsoft.com/office/drawing/2014/main" id="{CF02CCF0-4637-2D16-2A95-9A3947D27328}"/>
              </a:ext>
            </a:extLst>
          </p:cNvPr>
          <p:cNvGrpSpPr/>
          <p:nvPr/>
        </p:nvGrpSpPr>
        <p:grpSpPr>
          <a:xfrm rot="1879380">
            <a:off x="3347401" y="2922979"/>
            <a:ext cx="315150" cy="433015"/>
            <a:chOff x="2786516" y="745987"/>
            <a:chExt cx="315150" cy="262625"/>
          </a:xfrm>
        </p:grpSpPr>
        <p:sp>
          <p:nvSpPr>
            <p:cNvPr id="68" name="Freccia a destra 67">
              <a:extLst>
                <a:ext uri="{FF2B5EF4-FFF2-40B4-BE49-F238E27FC236}">
                  <a16:creationId xmlns:a16="http://schemas.microsoft.com/office/drawing/2014/main" id="{2F60E825-535F-F749-3992-36D60AC2C9EE}"/>
                </a:ext>
              </a:extLst>
            </p:cNvPr>
            <p:cNvSpPr/>
            <p:nvPr/>
          </p:nvSpPr>
          <p:spPr>
            <a:xfrm rot="5400000">
              <a:off x="2812778" y="719725"/>
              <a:ext cx="262625" cy="315150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9" name="Freccia a destra 4">
              <a:extLst>
                <a:ext uri="{FF2B5EF4-FFF2-40B4-BE49-F238E27FC236}">
                  <a16:creationId xmlns:a16="http://schemas.microsoft.com/office/drawing/2014/main" id="{45E5A4C8-FEA6-9039-276D-293E627FA228}"/>
                </a:ext>
              </a:extLst>
            </p:cNvPr>
            <p:cNvSpPr txBox="1"/>
            <p:nvPr/>
          </p:nvSpPr>
          <p:spPr>
            <a:xfrm>
              <a:off x="2849546" y="745988"/>
              <a:ext cx="189090" cy="18383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it-IT" sz="1300" kern="1200"/>
            </a:p>
          </p:txBody>
        </p:sp>
      </p:grpSp>
      <p:grpSp>
        <p:nvGrpSpPr>
          <p:cNvPr id="70" name="Gruppo 69">
            <a:extLst>
              <a:ext uri="{FF2B5EF4-FFF2-40B4-BE49-F238E27FC236}">
                <a16:creationId xmlns:a16="http://schemas.microsoft.com/office/drawing/2014/main" id="{2F6D00F1-0300-9BB6-7105-523C198BC04C}"/>
              </a:ext>
            </a:extLst>
          </p:cNvPr>
          <p:cNvGrpSpPr/>
          <p:nvPr/>
        </p:nvGrpSpPr>
        <p:grpSpPr>
          <a:xfrm rot="19628612">
            <a:off x="4279322" y="2929786"/>
            <a:ext cx="315150" cy="427113"/>
            <a:chOff x="2786516" y="745987"/>
            <a:chExt cx="315150" cy="262625"/>
          </a:xfrm>
        </p:grpSpPr>
        <p:sp>
          <p:nvSpPr>
            <p:cNvPr id="71" name="Freccia a destra 70">
              <a:extLst>
                <a:ext uri="{FF2B5EF4-FFF2-40B4-BE49-F238E27FC236}">
                  <a16:creationId xmlns:a16="http://schemas.microsoft.com/office/drawing/2014/main" id="{70F18343-AF96-2B4C-613A-5084B0EE5BDC}"/>
                </a:ext>
              </a:extLst>
            </p:cNvPr>
            <p:cNvSpPr/>
            <p:nvPr/>
          </p:nvSpPr>
          <p:spPr>
            <a:xfrm rot="5400000">
              <a:off x="2812778" y="719725"/>
              <a:ext cx="262625" cy="315150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2" name="Freccia a destra 4">
              <a:extLst>
                <a:ext uri="{FF2B5EF4-FFF2-40B4-BE49-F238E27FC236}">
                  <a16:creationId xmlns:a16="http://schemas.microsoft.com/office/drawing/2014/main" id="{242A447D-DD39-4DE7-878D-25E8EECB2F4D}"/>
                </a:ext>
              </a:extLst>
            </p:cNvPr>
            <p:cNvSpPr txBox="1"/>
            <p:nvPr/>
          </p:nvSpPr>
          <p:spPr>
            <a:xfrm>
              <a:off x="2849546" y="745988"/>
              <a:ext cx="189090" cy="18383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it-IT" sz="1300" kern="1200"/>
            </a:p>
          </p:txBody>
        </p:sp>
      </p:grpSp>
      <p:grpSp>
        <p:nvGrpSpPr>
          <p:cNvPr id="73" name="Gruppo 72">
            <a:extLst>
              <a:ext uri="{FF2B5EF4-FFF2-40B4-BE49-F238E27FC236}">
                <a16:creationId xmlns:a16="http://schemas.microsoft.com/office/drawing/2014/main" id="{F19B3E74-6660-7261-86C2-9563B7E03C9A}"/>
              </a:ext>
            </a:extLst>
          </p:cNvPr>
          <p:cNvGrpSpPr/>
          <p:nvPr/>
        </p:nvGrpSpPr>
        <p:grpSpPr>
          <a:xfrm>
            <a:off x="5772334" y="1706934"/>
            <a:ext cx="315150" cy="341065"/>
            <a:chOff x="2786516" y="745987"/>
            <a:chExt cx="315150" cy="262625"/>
          </a:xfrm>
        </p:grpSpPr>
        <p:sp>
          <p:nvSpPr>
            <p:cNvPr id="74" name="Freccia a destra 73">
              <a:extLst>
                <a:ext uri="{FF2B5EF4-FFF2-40B4-BE49-F238E27FC236}">
                  <a16:creationId xmlns:a16="http://schemas.microsoft.com/office/drawing/2014/main" id="{1F9EAC68-736A-923B-7CAD-9B657B9DDA30}"/>
                </a:ext>
              </a:extLst>
            </p:cNvPr>
            <p:cNvSpPr/>
            <p:nvPr/>
          </p:nvSpPr>
          <p:spPr>
            <a:xfrm rot="5400000">
              <a:off x="2812778" y="719725"/>
              <a:ext cx="262625" cy="315150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5" name="Freccia a destra 4">
              <a:extLst>
                <a:ext uri="{FF2B5EF4-FFF2-40B4-BE49-F238E27FC236}">
                  <a16:creationId xmlns:a16="http://schemas.microsoft.com/office/drawing/2014/main" id="{A08357AD-88F7-2AD4-BCE9-748AE006EF5C}"/>
                </a:ext>
              </a:extLst>
            </p:cNvPr>
            <p:cNvSpPr txBox="1"/>
            <p:nvPr/>
          </p:nvSpPr>
          <p:spPr>
            <a:xfrm>
              <a:off x="2849546" y="745988"/>
              <a:ext cx="189090" cy="18383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it-IT" sz="1300" kern="1200"/>
            </a:p>
          </p:txBody>
        </p:sp>
      </p:grpSp>
      <p:grpSp>
        <p:nvGrpSpPr>
          <p:cNvPr id="76" name="Gruppo 75">
            <a:extLst>
              <a:ext uri="{FF2B5EF4-FFF2-40B4-BE49-F238E27FC236}">
                <a16:creationId xmlns:a16="http://schemas.microsoft.com/office/drawing/2014/main" id="{1B5AEA38-334D-A638-1950-906A3177B78E}"/>
              </a:ext>
            </a:extLst>
          </p:cNvPr>
          <p:cNvGrpSpPr/>
          <p:nvPr/>
        </p:nvGrpSpPr>
        <p:grpSpPr>
          <a:xfrm rot="18195968">
            <a:off x="4915875" y="780874"/>
            <a:ext cx="315150" cy="593404"/>
            <a:chOff x="2786516" y="745987"/>
            <a:chExt cx="315150" cy="262625"/>
          </a:xfrm>
        </p:grpSpPr>
        <p:sp>
          <p:nvSpPr>
            <p:cNvPr id="77" name="Freccia a destra 76">
              <a:extLst>
                <a:ext uri="{FF2B5EF4-FFF2-40B4-BE49-F238E27FC236}">
                  <a16:creationId xmlns:a16="http://schemas.microsoft.com/office/drawing/2014/main" id="{2D665C57-FBBB-7F4D-2CA3-C758ADEE33E7}"/>
                </a:ext>
              </a:extLst>
            </p:cNvPr>
            <p:cNvSpPr/>
            <p:nvPr/>
          </p:nvSpPr>
          <p:spPr>
            <a:xfrm rot="5400000">
              <a:off x="2812778" y="719725"/>
              <a:ext cx="262625" cy="315150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8" name="Freccia a destra 4">
              <a:extLst>
                <a:ext uri="{FF2B5EF4-FFF2-40B4-BE49-F238E27FC236}">
                  <a16:creationId xmlns:a16="http://schemas.microsoft.com/office/drawing/2014/main" id="{7877A214-7879-5976-D986-DF1808F7A968}"/>
                </a:ext>
              </a:extLst>
            </p:cNvPr>
            <p:cNvSpPr txBox="1"/>
            <p:nvPr/>
          </p:nvSpPr>
          <p:spPr>
            <a:xfrm>
              <a:off x="2849546" y="745988"/>
              <a:ext cx="189090" cy="18383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it-IT" sz="1300" kern="1200"/>
            </a:p>
          </p:txBody>
        </p:sp>
      </p:grpSp>
      <p:grpSp>
        <p:nvGrpSpPr>
          <p:cNvPr id="79" name="Gruppo 78">
            <a:extLst>
              <a:ext uri="{FF2B5EF4-FFF2-40B4-BE49-F238E27FC236}">
                <a16:creationId xmlns:a16="http://schemas.microsoft.com/office/drawing/2014/main" id="{D4AC954A-0028-C3B6-ED83-88522D083051}"/>
              </a:ext>
            </a:extLst>
          </p:cNvPr>
          <p:cNvGrpSpPr/>
          <p:nvPr/>
        </p:nvGrpSpPr>
        <p:grpSpPr>
          <a:xfrm>
            <a:off x="699119" y="514806"/>
            <a:ext cx="1260602" cy="700334"/>
            <a:chOff x="2313789" y="1882"/>
            <a:chExt cx="1260602" cy="700334"/>
          </a:xfrm>
        </p:grpSpPr>
        <p:sp>
          <p:nvSpPr>
            <p:cNvPr id="80" name="Rettangolo con angoli arrotondati 79">
              <a:extLst>
                <a:ext uri="{FF2B5EF4-FFF2-40B4-BE49-F238E27FC236}">
                  <a16:creationId xmlns:a16="http://schemas.microsoft.com/office/drawing/2014/main" id="{E945046B-7E2B-DD58-9C73-15397EBD78CC}"/>
                </a:ext>
              </a:extLst>
            </p:cNvPr>
            <p:cNvSpPr/>
            <p:nvPr/>
          </p:nvSpPr>
          <p:spPr>
            <a:xfrm>
              <a:off x="2313789" y="1882"/>
              <a:ext cx="1260602" cy="70033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1" name="CasellaDiTesto 80">
              <a:extLst>
                <a:ext uri="{FF2B5EF4-FFF2-40B4-BE49-F238E27FC236}">
                  <a16:creationId xmlns:a16="http://schemas.microsoft.com/office/drawing/2014/main" id="{B0DADA5F-29B5-389A-C55B-107BC6442E71}"/>
                </a:ext>
              </a:extLst>
            </p:cNvPr>
            <p:cNvSpPr txBox="1"/>
            <p:nvPr/>
          </p:nvSpPr>
          <p:spPr>
            <a:xfrm>
              <a:off x="2334301" y="22394"/>
              <a:ext cx="1219578" cy="65931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2870" tIns="102870" rIns="102870" bIns="102870" numCol="1" spcCol="1270" anchor="ctr" anchorCtr="0">
              <a:noAutofit/>
            </a:bodyPr>
            <a:lstStyle/>
            <a:p>
              <a:pPr marL="0" lvl="0" indent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1600" kern="1200" dirty="0"/>
                <a:t>Parole target</a:t>
              </a:r>
            </a:p>
          </p:txBody>
        </p:sp>
      </p:grpSp>
      <p:grpSp>
        <p:nvGrpSpPr>
          <p:cNvPr id="82" name="Gruppo 81">
            <a:extLst>
              <a:ext uri="{FF2B5EF4-FFF2-40B4-BE49-F238E27FC236}">
                <a16:creationId xmlns:a16="http://schemas.microsoft.com/office/drawing/2014/main" id="{44790F3B-92EC-F777-E13C-513C4D17E09C}"/>
              </a:ext>
            </a:extLst>
          </p:cNvPr>
          <p:cNvGrpSpPr/>
          <p:nvPr/>
        </p:nvGrpSpPr>
        <p:grpSpPr>
          <a:xfrm>
            <a:off x="719631" y="1585798"/>
            <a:ext cx="1260602" cy="700334"/>
            <a:chOff x="2313789" y="1882"/>
            <a:chExt cx="1260602" cy="700334"/>
          </a:xfrm>
        </p:grpSpPr>
        <p:sp>
          <p:nvSpPr>
            <p:cNvPr id="83" name="Rettangolo con angoli arrotondati 82">
              <a:extLst>
                <a:ext uri="{FF2B5EF4-FFF2-40B4-BE49-F238E27FC236}">
                  <a16:creationId xmlns:a16="http://schemas.microsoft.com/office/drawing/2014/main" id="{5E52A2CA-4831-825B-DB32-5DBE72841A70}"/>
                </a:ext>
              </a:extLst>
            </p:cNvPr>
            <p:cNvSpPr/>
            <p:nvPr/>
          </p:nvSpPr>
          <p:spPr>
            <a:xfrm>
              <a:off x="2313789" y="1882"/>
              <a:ext cx="1260602" cy="70033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4" name="CasellaDiTesto 83">
              <a:extLst>
                <a:ext uri="{FF2B5EF4-FFF2-40B4-BE49-F238E27FC236}">
                  <a16:creationId xmlns:a16="http://schemas.microsoft.com/office/drawing/2014/main" id="{48AFFF04-49E2-C045-36C6-97B5F7DD4160}"/>
                </a:ext>
              </a:extLst>
            </p:cNvPr>
            <p:cNvSpPr txBox="1"/>
            <p:nvPr/>
          </p:nvSpPr>
          <p:spPr>
            <a:xfrm>
              <a:off x="2334301" y="22394"/>
              <a:ext cx="1219578" cy="65931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2870" tIns="102870" rIns="102870" bIns="102870" numCol="1" spcCol="1270" anchor="ctr" anchorCtr="0">
              <a:noAutofit/>
            </a:bodyPr>
            <a:lstStyle/>
            <a:p>
              <a:pPr marL="0" lvl="0" indent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1600" kern="1200" dirty="0"/>
                <a:t>Corpus </a:t>
              </a:r>
              <a:r>
                <a:rPr lang="it-IT" sz="1600" kern="1200" dirty="0" err="1"/>
                <a:t>itWaC</a:t>
              </a:r>
              <a:endParaRPr lang="it-IT" sz="1600" kern="1200" dirty="0"/>
            </a:p>
          </p:txBody>
        </p:sp>
      </p:grpSp>
      <p:grpSp>
        <p:nvGrpSpPr>
          <p:cNvPr id="85" name="Gruppo 84">
            <a:extLst>
              <a:ext uri="{FF2B5EF4-FFF2-40B4-BE49-F238E27FC236}">
                <a16:creationId xmlns:a16="http://schemas.microsoft.com/office/drawing/2014/main" id="{6AE5FA27-FA84-BB5D-B75F-088DFA31249F}"/>
              </a:ext>
            </a:extLst>
          </p:cNvPr>
          <p:cNvGrpSpPr/>
          <p:nvPr/>
        </p:nvGrpSpPr>
        <p:grpSpPr>
          <a:xfrm>
            <a:off x="719631" y="2855768"/>
            <a:ext cx="1260602" cy="700334"/>
            <a:chOff x="2313789" y="1882"/>
            <a:chExt cx="1260602" cy="700334"/>
          </a:xfrm>
        </p:grpSpPr>
        <p:sp>
          <p:nvSpPr>
            <p:cNvPr id="86" name="Rettangolo con angoli arrotondati 85">
              <a:extLst>
                <a:ext uri="{FF2B5EF4-FFF2-40B4-BE49-F238E27FC236}">
                  <a16:creationId xmlns:a16="http://schemas.microsoft.com/office/drawing/2014/main" id="{2FAFF747-D06B-6699-91AE-8FBB7A2CD727}"/>
                </a:ext>
              </a:extLst>
            </p:cNvPr>
            <p:cNvSpPr/>
            <p:nvPr/>
          </p:nvSpPr>
          <p:spPr>
            <a:xfrm>
              <a:off x="2313789" y="1882"/>
              <a:ext cx="1260602" cy="700334"/>
            </a:xfrm>
            <a:prstGeom prst="roundRect">
              <a:avLst>
                <a:gd name="adj" fmla="val 10000"/>
              </a:avLst>
            </a:prstGeom>
            <a:ln>
              <a:solidFill>
                <a:schemeClr val="accent6">
                  <a:lumMod val="25000"/>
                </a:schemeClr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7" name="CasellaDiTesto 86">
              <a:extLst>
                <a:ext uri="{FF2B5EF4-FFF2-40B4-BE49-F238E27FC236}">
                  <a16:creationId xmlns:a16="http://schemas.microsoft.com/office/drawing/2014/main" id="{51A34B2D-889F-9400-2152-E35A21050C42}"/>
                </a:ext>
              </a:extLst>
            </p:cNvPr>
            <p:cNvSpPr txBox="1"/>
            <p:nvPr/>
          </p:nvSpPr>
          <p:spPr>
            <a:xfrm>
              <a:off x="2334301" y="22394"/>
              <a:ext cx="1219578" cy="659310"/>
            </a:xfrm>
            <a:prstGeom prst="rect">
              <a:avLst/>
            </a:prstGeom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2870" tIns="102870" rIns="102870" bIns="102870" numCol="1" spcCol="1270" anchor="ctr" anchorCtr="0">
              <a:noAutofit/>
            </a:bodyPr>
            <a:lstStyle/>
            <a:p>
              <a:pPr marL="0" lvl="0" indent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1600" kern="1200" dirty="0"/>
                <a:t>Frequenze assolute</a:t>
              </a:r>
            </a:p>
          </p:txBody>
        </p:sp>
      </p:grpSp>
      <p:grpSp>
        <p:nvGrpSpPr>
          <p:cNvPr id="88" name="Gruppo 87">
            <a:extLst>
              <a:ext uri="{FF2B5EF4-FFF2-40B4-BE49-F238E27FC236}">
                <a16:creationId xmlns:a16="http://schemas.microsoft.com/office/drawing/2014/main" id="{806EDFA4-CBEA-C227-0D30-65769BBADDEA}"/>
              </a:ext>
            </a:extLst>
          </p:cNvPr>
          <p:cNvGrpSpPr/>
          <p:nvPr/>
        </p:nvGrpSpPr>
        <p:grpSpPr>
          <a:xfrm>
            <a:off x="1192357" y="2357377"/>
            <a:ext cx="315150" cy="402270"/>
            <a:chOff x="2786516" y="745987"/>
            <a:chExt cx="315150" cy="262625"/>
          </a:xfrm>
        </p:grpSpPr>
        <p:sp>
          <p:nvSpPr>
            <p:cNvPr id="89" name="Freccia a destra 88">
              <a:extLst>
                <a:ext uri="{FF2B5EF4-FFF2-40B4-BE49-F238E27FC236}">
                  <a16:creationId xmlns:a16="http://schemas.microsoft.com/office/drawing/2014/main" id="{13F7281D-C238-F395-9A7C-6F08BC346595}"/>
                </a:ext>
              </a:extLst>
            </p:cNvPr>
            <p:cNvSpPr/>
            <p:nvPr/>
          </p:nvSpPr>
          <p:spPr>
            <a:xfrm rot="5400000">
              <a:off x="2812778" y="719725"/>
              <a:ext cx="262625" cy="315150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0" name="Freccia a destra 4">
              <a:extLst>
                <a:ext uri="{FF2B5EF4-FFF2-40B4-BE49-F238E27FC236}">
                  <a16:creationId xmlns:a16="http://schemas.microsoft.com/office/drawing/2014/main" id="{46D09929-F25F-6BB6-6CF1-DB659B305FAC}"/>
                </a:ext>
              </a:extLst>
            </p:cNvPr>
            <p:cNvSpPr txBox="1"/>
            <p:nvPr/>
          </p:nvSpPr>
          <p:spPr>
            <a:xfrm>
              <a:off x="2849546" y="745988"/>
              <a:ext cx="189090" cy="18383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it-IT" sz="1300" kern="1200"/>
            </a:p>
          </p:txBody>
        </p:sp>
      </p:grpSp>
      <p:grpSp>
        <p:nvGrpSpPr>
          <p:cNvPr id="91" name="Gruppo 90">
            <a:extLst>
              <a:ext uri="{FF2B5EF4-FFF2-40B4-BE49-F238E27FC236}">
                <a16:creationId xmlns:a16="http://schemas.microsoft.com/office/drawing/2014/main" id="{C01FF6BC-B5E7-C03B-7DD6-86860CA56C2E}"/>
              </a:ext>
            </a:extLst>
          </p:cNvPr>
          <p:cNvGrpSpPr/>
          <p:nvPr/>
        </p:nvGrpSpPr>
        <p:grpSpPr>
          <a:xfrm>
            <a:off x="1192357" y="1258434"/>
            <a:ext cx="315150" cy="299816"/>
            <a:chOff x="2786516" y="745987"/>
            <a:chExt cx="315150" cy="262625"/>
          </a:xfrm>
        </p:grpSpPr>
        <p:sp>
          <p:nvSpPr>
            <p:cNvPr id="92" name="Freccia a destra 91">
              <a:extLst>
                <a:ext uri="{FF2B5EF4-FFF2-40B4-BE49-F238E27FC236}">
                  <a16:creationId xmlns:a16="http://schemas.microsoft.com/office/drawing/2014/main" id="{C747876F-B62C-3FDD-8CE0-BFEBE7B86F21}"/>
                </a:ext>
              </a:extLst>
            </p:cNvPr>
            <p:cNvSpPr/>
            <p:nvPr/>
          </p:nvSpPr>
          <p:spPr>
            <a:xfrm rot="5400000">
              <a:off x="2812778" y="719725"/>
              <a:ext cx="262625" cy="315150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3" name="Freccia a destra 4">
              <a:extLst>
                <a:ext uri="{FF2B5EF4-FFF2-40B4-BE49-F238E27FC236}">
                  <a16:creationId xmlns:a16="http://schemas.microsoft.com/office/drawing/2014/main" id="{99961AFC-4DF1-B116-A7E5-6ED0061B6C77}"/>
                </a:ext>
              </a:extLst>
            </p:cNvPr>
            <p:cNvSpPr txBox="1"/>
            <p:nvPr/>
          </p:nvSpPr>
          <p:spPr>
            <a:xfrm>
              <a:off x="2849546" y="745988"/>
              <a:ext cx="189090" cy="18383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it-IT" sz="1300" kern="1200"/>
            </a:p>
          </p:txBody>
        </p:sp>
      </p:grpSp>
      <p:grpSp>
        <p:nvGrpSpPr>
          <p:cNvPr id="94" name="Gruppo 93">
            <a:extLst>
              <a:ext uri="{FF2B5EF4-FFF2-40B4-BE49-F238E27FC236}">
                <a16:creationId xmlns:a16="http://schemas.microsoft.com/office/drawing/2014/main" id="{68B875FC-9956-A511-FF55-460254748CE8}"/>
              </a:ext>
            </a:extLst>
          </p:cNvPr>
          <p:cNvGrpSpPr/>
          <p:nvPr/>
        </p:nvGrpSpPr>
        <p:grpSpPr>
          <a:xfrm rot="13743675">
            <a:off x="2489403" y="806093"/>
            <a:ext cx="315150" cy="1233110"/>
            <a:chOff x="2786516" y="745987"/>
            <a:chExt cx="315150" cy="262625"/>
          </a:xfrm>
        </p:grpSpPr>
        <p:sp>
          <p:nvSpPr>
            <p:cNvPr id="95" name="Freccia a destra 94">
              <a:extLst>
                <a:ext uri="{FF2B5EF4-FFF2-40B4-BE49-F238E27FC236}">
                  <a16:creationId xmlns:a16="http://schemas.microsoft.com/office/drawing/2014/main" id="{8605D73B-198E-3A9A-C07A-F7AF8CB63D8E}"/>
                </a:ext>
              </a:extLst>
            </p:cNvPr>
            <p:cNvSpPr/>
            <p:nvPr/>
          </p:nvSpPr>
          <p:spPr>
            <a:xfrm rot="5400000">
              <a:off x="2812778" y="719725"/>
              <a:ext cx="262625" cy="315150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6" name="Freccia a destra 4">
              <a:extLst>
                <a:ext uri="{FF2B5EF4-FFF2-40B4-BE49-F238E27FC236}">
                  <a16:creationId xmlns:a16="http://schemas.microsoft.com/office/drawing/2014/main" id="{E8CB580C-806C-21A8-8421-31A268FD1691}"/>
                </a:ext>
              </a:extLst>
            </p:cNvPr>
            <p:cNvSpPr txBox="1"/>
            <p:nvPr/>
          </p:nvSpPr>
          <p:spPr>
            <a:xfrm>
              <a:off x="2849546" y="745988"/>
              <a:ext cx="189090" cy="18383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it-IT" sz="1300" kern="1200"/>
            </a:p>
          </p:txBody>
        </p:sp>
      </p:grpSp>
    </p:spTree>
    <p:extLst>
      <p:ext uri="{BB962C8B-B14F-4D97-AF65-F5344CB8AC3E}">
        <p14:creationId xmlns:p14="http://schemas.microsoft.com/office/powerpoint/2010/main" val="1179494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A41106A-ED0D-B220-95B2-B89F340F7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659" y="210338"/>
            <a:ext cx="7571700" cy="467872"/>
          </a:xfrm>
        </p:spPr>
        <p:txBody>
          <a:bodyPr/>
          <a:lstStyle/>
          <a:p>
            <a:r>
              <a:rPr lang="it-IT" dirty="0"/>
              <a:t>Approcci utilizzati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1AD9143-8031-8460-70DB-0CCF8F18A3F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12</a:t>
            </a:fld>
            <a:endParaRPr lang="it-IT"/>
          </a:p>
        </p:txBody>
      </p:sp>
      <p:sp>
        <p:nvSpPr>
          <p:cNvPr id="10" name="Google Shape;76;p13">
            <a:extLst>
              <a:ext uri="{FF2B5EF4-FFF2-40B4-BE49-F238E27FC236}">
                <a16:creationId xmlns:a16="http://schemas.microsoft.com/office/drawing/2014/main" id="{5D57C6E7-7E7C-A165-6E96-EC6B39094FA4}"/>
              </a:ext>
            </a:extLst>
          </p:cNvPr>
          <p:cNvSpPr txBox="1"/>
          <p:nvPr/>
        </p:nvSpPr>
        <p:spPr>
          <a:xfrm>
            <a:off x="3088185" y="2878016"/>
            <a:ext cx="2108647" cy="1233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1">
              <a:spcBef>
                <a:spcPts val="600"/>
              </a:spcBef>
            </a:pPr>
            <a:r>
              <a:rPr lang="it-IT" sz="1600" b="1" dirty="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Frequenze assolute</a:t>
            </a:r>
            <a:endParaRPr sz="1600" dirty="0">
              <a:solidFill>
                <a:srgbClr val="0091E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it-IT" dirty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Frequenza delle occorrenze della parola target nel corpus.</a:t>
            </a:r>
            <a:endParaRPr dirty="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4" name="Google Shape;76;p13">
            <a:extLst>
              <a:ext uri="{FF2B5EF4-FFF2-40B4-BE49-F238E27FC236}">
                <a16:creationId xmlns:a16="http://schemas.microsoft.com/office/drawing/2014/main" id="{984E1C83-C51D-C23C-B274-6A48922B0D26}"/>
              </a:ext>
            </a:extLst>
          </p:cNvPr>
          <p:cNvSpPr txBox="1"/>
          <p:nvPr/>
        </p:nvSpPr>
        <p:spPr>
          <a:xfrm>
            <a:off x="703022" y="1025233"/>
            <a:ext cx="2108647" cy="14478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1">
              <a:spcBef>
                <a:spcPts val="600"/>
              </a:spcBef>
            </a:pPr>
            <a:r>
              <a:rPr lang="it-IT" sz="1600" b="1" dirty="0" err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Vecs_cls</a:t>
            </a:r>
            <a:endParaRPr sz="1600" dirty="0">
              <a:solidFill>
                <a:srgbClr val="0091E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it-IT" dirty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Rappresentazione del token iniziale di un frase della parola target, CLS.</a:t>
            </a:r>
            <a:endParaRPr dirty="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" name="Google Shape;76;p13">
            <a:extLst>
              <a:ext uri="{FF2B5EF4-FFF2-40B4-BE49-F238E27FC236}">
                <a16:creationId xmlns:a16="http://schemas.microsoft.com/office/drawing/2014/main" id="{982D75C7-6E56-4ADA-B3C7-40464AD4832E}"/>
              </a:ext>
            </a:extLst>
          </p:cNvPr>
          <p:cNvSpPr txBox="1"/>
          <p:nvPr/>
        </p:nvSpPr>
        <p:spPr>
          <a:xfrm>
            <a:off x="4498592" y="1032155"/>
            <a:ext cx="2108647" cy="14478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1">
              <a:spcBef>
                <a:spcPts val="600"/>
              </a:spcBef>
            </a:pPr>
            <a:r>
              <a:rPr lang="it-IT" sz="1600" b="1" dirty="0" err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Vecs_Token</a:t>
            </a:r>
            <a:endParaRPr sz="1600" dirty="0">
              <a:solidFill>
                <a:srgbClr val="0091E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it-IT" dirty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Rappresentazione di tutti i token della parola target.</a:t>
            </a:r>
            <a:endParaRPr dirty="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2902916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4" grpId="0"/>
      <p:bldP spid="1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A41106A-ED0D-B220-95B2-B89F340F7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659" y="210338"/>
            <a:ext cx="7571700" cy="467872"/>
          </a:xfrm>
        </p:spPr>
        <p:txBody>
          <a:bodyPr/>
          <a:lstStyle/>
          <a:p>
            <a:r>
              <a:rPr lang="it-IT" dirty="0"/>
              <a:t>Intersezione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1AD9143-8031-8460-70DB-0CCF8F18A3F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13</a:t>
            </a:fld>
            <a:endParaRPr lang="it-IT"/>
          </a:p>
        </p:txBody>
      </p:sp>
      <p:sp>
        <p:nvSpPr>
          <p:cNvPr id="14" name="Google Shape;76;p13">
            <a:extLst>
              <a:ext uri="{FF2B5EF4-FFF2-40B4-BE49-F238E27FC236}">
                <a16:creationId xmlns:a16="http://schemas.microsoft.com/office/drawing/2014/main" id="{984E1C83-C51D-C23C-B274-6A48922B0D26}"/>
              </a:ext>
            </a:extLst>
          </p:cNvPr>
          <p:cNvSpPr txBox="1"/>
          <p:nvPr/>
        </p:nvSpPr>
        <p:spPr>
          <a:xfrm>
            <a:off x="356659" y="678210"/>
            <a:ext cx="3155468" cy="10674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1">
              <a:spcBef>
                <a:spcPts val="600"/>
              </a:spcBef>
            </a:pPr>
            <a:r>
              <a:rPr lang="it-IT" sz="1600" dirty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Intersezione tra liste di parole indotte dal modello BERT, nel task di </a:t>
            </a:r>
            <a:r>
              <a:rPr lang="it-IT" sz="1600" dirty="0" err="1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masking</a:t>
            </a:r>
            <a:r>
              <a:rPr lang="it-IT" sz="1600" dirty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  <a:endParaRPr sz="1600" dirty="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" name="Google Shape;76;p13">
            <a:extLst>
              <a:ext uri="{FF2B5EF4-FFF2-40B4-BE49-F238E27FC236}">
                <a16:creationId xmlns:a16="http://schemas.microsoft.com/office/drawing/2014/main" id="{E2775793-C1A8-31FA-FF9B-72CC9A2A0629}"/>
              </a:ext>
            </a:extLst>
          </p:cNvPr>
          <p:cNvSpPr txBox="1"/>
          <p:nvPr/>
        </p:nvSpPr>
        <p:spPr>
          <a:xfrm>
            <a:off x="3719943" y="1565564"/>
            <a:ext cx="3571105" cy="4678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1">
              <a:spcBef>
                <a:spcPts val="600"/>
              </a:spcBef>
            </a:pPr>
            <a:r>
              <a:rPr lang="it-IT" sz="1600" dirty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1. Ho mangiato delle </a:t>
            </a:r>
            <a:r>
              <a:rPr lang="it-IT" sz="1600" dirty="0">
                <a:solidFill>
                  <a:srgbClr val="CC2A2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mele</a:t>
            </a:r>
            <a:r>
              <a:rPr lang="it-IT" sz="1600" dirty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molto rosse.</a:t>
            </a:r>
            <a:endParaRPr sz="1600" dirty="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" name="Google Shape;76;p13">
            <a:extLst>
              <a:ext uri="{FF2B5EF4-FFF2-40B4-BE49-F238E27FC236}">
                <a16:creationId xmlns:a16="http://schemas.microsoft.com/office/drawing/2014/main" id="{A815004A-A037-8E47-5609-6AF41A1A6938}"/>
              </a:ext>
            </a:extLst>
          </p:cNvPr>
          <p:cNvSpPr txBox="1"/>
          <p:nvPr/>
        </p:nvSpPr>
        <p:spPr>
          <a:xfrm>
            <a:off x="3719944" y="2407112"/>
            <a:ext cx="3765070" cy="4678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1">
              <a:spcBef>
                <a:spcPts val="600"/>
              </a:spcBef>
            </a:pPr>
            <a:r>
              <a:rPr lang="it-IT" sz="1600" dirty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2. Ho mangiato delle  </a:t>
            </a:r>
            <a:r>
              <a:rPr lang="it-IT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[MASK]  </a:t>
            </a:r>
            <a:r>
              <a:rPr lang="it-IT" sz="1600" dirty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molto rosse.</a:t>
            </a:r>
            <a:endParaRPr sz="1600" dirty="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" name="Google Shape;76;p13">
            <a:extLst>
              <a:ext uri="{FF2B5EF4-FFF2-40B4-BE49-F238E27FC236}">
                <a16:creationId xmlns:a16="http://schemas.microsoft.com/office/drawing/2014/main" id="{86CF8038-83EA-B8F2-5DDA-2816754B12E2}"/>
              </a:ext>
            </a:extLst>
          </p:cNvPr>
          <p:cNvSpPr txBox="1"/>
          <p:nvPr/>
        </p:nvSpPr>
        <p:spPr>
          <a:xfrm>
            <a:off x="3719943" y="3248660"/>
            <a:ext cx="3709653" cy="4678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1">
              <a:spcBef>
                <a:spcPts val="600"/>
              </a:spcBef>
            </a:pPr>
            <a:r>
              <a:rPr lang="it-IT" sz="1600" dirty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3. Ho mangiato delle </a:t>
            </a:r>
            <a:r>
              <a:rPr lang="it-IT" sz="1600" dirty="0">
                <a:solidFill>
                  <a:srgbClr val="CC2A2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cipolle</a:t>
            </a:r>
            <a:r>
              <a:rPr lang="it-IT" sz="1600" dirty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molto rosse.</a:t>
            </a:r>
            <a:endParaRPr sz="1600" dirty="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" name="Freccia in giù 6">
            <a:extLst>
              <a:ext uri="{FF2B5EF4-FFF2-40B4-BE49-F238E27FC236}">
                <a16:creationId xmlns:a16="http://schemas.microsoft.com/office/drawing/2014/main" id="{8E2E84D3-FEBB-14E1-BB99-128411A5AA70}"/>
              </a:ext>
            </a:extLst>
          </p:cNvPr>
          <p:cNvSpPr/>
          <p:nvPr/>
        </p:nvSpPr>
        <p:spPr>
          <a:xfrm>
            <a:off x="5373876" y="2074006"/>
            <a:ext cx="263237" cy="3602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Freccia in giù 7">
            <a:extLst>
              <a:ext uri="{FF2B5EF4-FFF2-40B4-BE49-F238E27FC236}">
                <a16:creationId xmlns:a16="http://schemas.microsoft.com/office/drawing/2014/main" id="{9168F661-FAB5-D3B1-7149-CAE8C40D2A0F}"/>
              </a:ext>
            </a:extLst>
          </p:cNvPr>
          <p:cNvSpPr/>
          <p:nvPr/>
        </p:nvSpPr>
        <p:spPr>
          <a:xfrm>
            <a:off x="5373876" y="3027981"/>
            <a:ext cx="263237" cy="3602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Google Shape;76;p13">
            <a:extLst>
              <a:ext uri="{FF2B5EF4-FFF2-40B4-BE49-F238E27FC236}">
                <a16:creationId xmlns:a16="http://schemas.microsoft.com/office/drawing/2014/main" id="{3858C500-5BB2-2191-0961-8F88140EE428}"/>
              </a:ext>
            </a:extLst>
          </p:cNvPr>
          <p:cNvSpPr txBox="1"/>
          <p:nvPr/>
        </p:nvSpPr>
        <p:spPr>
          <a:xfrm>
            <a:off x="5505494" y="3482596"/>
            <a:ext cx="789712" cy="4678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1">
              <a:spcBef>
                <a:spcPts val="600"/>
              </a:spcBef>
            </a:pPr>
            <a:r>
              <a:rPr lang="it-IT" sz="1600" dirty="0">
                <a:solidFill>
                  <a:srgbClr val="CC2A2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patate</a:t>
            </a:r>
            <a:r>
              <a:rPr lang="it-IT" sz="1600" dirty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endParaRPr sz="1600" dirty="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1" name="Google Shape;76;p13">
            <a:extLst>
              <a:ext uri="{FF2B5EF4-FFF2-40B4-BE49-F238E27FC236}">
                <a16:creationId xmlns:a16="http://schemas.microsoft.com/office/drawing/2014/main" id="{DAAB9936-3713-E50A-F1CB-8F2B718D46AD}"/>
              </a:ext>
            </a:extLst>
          </p:cNvPr>
          <p:cNvSpPr txBox="1"/>
          <p:nvPr/>
        </p:nvSpPr>
        <p:spPr>
          <a:xfrm>
            <a:off x="5505494" y="3716532"/>
            <a:ext cx="888379" cy="4678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1">
              <a:spcBef>
                <a:spcPts val="600"/>
              </a:spcBef>
            </a:pPr>
            <a:r>
              <a:rPr lang="it-IT" sz="1600" dirty="0">
                <a:solidFill>
                  <a:srgbClr val="CC2A2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crostate</a:t>
            </a:r>
            <a:r>
              <a:rPr lang="it-IT" sz="1600" dirty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endParaRPr sz="1600" dirty="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2" name="Google Shape;76;p13">
            <a:extLst>
              <a:ext uri="{FF2B5EF4-FFF2-40B4-BE49-F238E27FC236}">
                <a16:creationId xmlns:a16="http://schemas.microsoft.com/office/drawing/2014/main" id="{5231579A-D268-DBC0-94EA-210DF4B049CF}"/>
              </a:ext>
            </a:extLst>
          </p:cNvPr>
          <p:cNvSpPr txBox="1"/>
          <p:nvPr/>
        </p:nvSpPr>
        <p:spPr>
          <a:xfrm>
            <a:off x="5505494" y="3937211"/>
            <a:ext cx="789712" cy="4678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1">
              <a:spcBef>
                <a:spcPts val="600"/>
              </a:spcBef>
            </a:pPr>
            <a:r>
              <a:rPr lang="it-IT" sz="1600" dirty="0">
                <a:solidFill>
                  <a:srgbClr val="CC2A2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…</a:t>
            </a:r>
            <a:r>
              <a:rPr lang="it-IT" sz="1600" dirty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endParaRPr sz="1600" dirty="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3" name="Google Shape;76;p13">
            <a:extLst>
              <a:ext uri="{FF2B5EF4-FFF2-40B4-BE49-F238E27FC236}">
                <a16:creationId xmlns:a16="http://schemas.microsoft.com/office/drawing/2014/main" id="{902C01CD-A35A-EC0B-8F9E-8300B01F8402}"/>
              </a:ext>
            </a:extLst>
          </p:cNvPr>
          <p:cNvSpPr txBox="1"/>
          <p:nvPr/>
        </p:nvSpPr>
        <p:spPr>
          <a:xfrm>
            <a:off x="5727165" y="1952497"/>
            <a:ext cx="763689" cy="4678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1">
              <a:spcBef>
                <a:spcPts val="600"/>
              </a:spcBef>
            </a:pPr>
            <a:r>
              <a:rPr lang="it-IT" sz="1200" dirty="0" err="1">
                <a:solidFill>
                  <a:schemeClr val="tx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masking</a:t>
            </a:r>
            <a:r>
              <a:rPr lang="it-IT" sz="1200" dirty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endParaRPr sz="1200" dirty="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5" name="Google Shape;76;p13">
            <a:extLst>
              <a:ext uri="{FF2B5EF4-FFF2-40B4-BE49-F238E27FC236}">
                <a16:creationId xmlns:a16="http://schemas.microsoft.com/office/drawing/2014/main" id="{B832A9E9-F3E4-62A9-2424-100EB5123206}"/>
              </a:ext>
            </a:extLst>
          </p:cNvPr>
          <p:cNvSpPr txBox="1"/>
          <p:nvPr/>
        </p:nvSpPr>
        <p:spPr>
          <a:xfrm>
            <a:off x="5727165" y="2827886"/>
            <a:ext cx="971508" cy="4678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1">
              <a:spcBef>
                <a:spcPts val="600"/>
              </a:spcBef>
            </a:pPr>
            <a:r>
              <a:rPr lang="it-IT" sz="1200" dirty="0">
                <a:solidFill>
                  <a:schemeClr val="tx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Induzione automatica</a:t>
            </a:r>
            <a:r>
              <a:rPr lang="it-IT" sz="1200" dirty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endParaRPr sz="1200" dirty="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3781260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3" grpId="0"/>
      <p:bldP spid="4" grpId="0"/>
      <p:bldP spid="5" grpId="0"/>
      <p:bldP spid="7" grpId="0" animBg="1"/>
      <p:bldP spid="8" grpId="0" animBg="1"/>
      <p:bldP spid="9" grpId="0"/>
      <p:bldP spid="11" grpId="0"/>
      <p:bldP spid="12" grpId="0"/>
      <p:bldP spid="13" grpId="0"/>
      <p:bldP spid="1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A41106A-ED0D-B220-95B2-B89F340F7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659" y="210338"/>
            <a:ext cx="7571700" cy="467872"/>
          </a:xfrm>
        </p:spPr>
        <p:txBody>
          <a:bodyPr/>
          <a:lstStyle/>
          <a:p>
            <a:r>
              <a:rPr lang="it-IT" dirty="0"/>
              <a:t>Idea da ricercare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1AD9143-8031-8460-70DB-0CCF8F18A3F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14</a:t>
            </a:fld>
            <a:endParaRPr lang="it-IT"/>
          </a:p>
        </p:txBody>
      </p:sp>
      <p:sp>
        <p:nvSpPr>
          <p:cNvPr id="14" name="Google Shape;76;p13">
            <a:extLst>
              <a:ext uri="{FF2B5EF4-FFF2-40B4-BE49-F238E27FC236}">
                <a16:creationId xmlns:a16="http://schemas.microsoft.com/office/drawing/2014/main" id="{984E1C83-C51D-C23C-B274-6A48922B0D26}"/>
              </a:ext>
            </a:extLst>
          </p:cNvPr>
          <p:cNvSpPr txBox="1"/>
          <p:nvPr/>
        </p:nvSpPr>
        <p:spPr>
          <a:xfrm>
            <a:off x="287385" y="609597"/>
            <a:ext cx="3439487" cy="8589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it-IT" dirty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Possibile relazione tra similarità semantica e numero di sensi di una parola.</a:t>
            </a:r>
            <a:endParaRPr dirty="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7D5F45A3-8221-8523-ECA4-A332FEBF16CB}"/>
              </a:ext>
            </a:extLst>
          </p:cNvPr>
          <p:cNvSpPr/>
          <p:nvPr/>
        </p:nvSpPr>
        <p:spPr>
          <a:xfrm>
            <a:off x="1992036" y="1544789"/>
            <a:ext cx="568036" cy="22028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Freccia in su 3">
            <a:extLst>
              <a:ext uri="{FF2B5EF4-FFF2-40B4-BE49-F238E27FC236}">
                <a16:creationId xmlns:a16="http://schemas.microsoft.com/office/drawing/2014/main" id="{5EC93EC0-2D16-658C-39E4-6C449524FCDE}"/>
              </a:ext>
            </a:extLst>
          </p:cNvPr>
          <p:cNvSpPr/>
          <p:nvPr/>
        </p:nvSpPr>
        <p:spPr>
          <a:xfrm>
            <a:off x="1562545" y="1801097"/>
            <a:ext cx="207818" cy="1690255"/>
          </a:xfrm>
          <a:prstGeom prst="up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B4914093-622E-D97A-1E3A-92072C221785}"/>
              </a:ext>
            </a:extLst>
          </p:cNvPr>
          <p:cNvSpPr/>
          <p:nvPr/>
        </p:nvSpPr>
        <p:spPr>
          <a:xfrm>
            <a:off x="3155818" y="2417626"/>
            <a:ext cx="568036" cy="1330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Freccia in giù 6">
            <a:extLst>
              <a:ext uri="{FF2B5EF4-FFF2-40B4-BE49-F238E27FC236}">
                <a16:creationId xmlns:a16="http://schemas.microsoft.com/office/drawing/2014/main" id="{D9D52E6C-C6D4-F944-3C67-8EF3D1A5DF50}"/>
              </a:ext>
            </a:extLst>
          </p:cNvPr>
          <p:cNvSpPr/>
          <p:nvPr/>
        </p:nvSpPr>
        <p:spPr>
          <a:xfrm>
            <a:off x="4000945" y="2736280"/>
            <a:ext cx="193964" cy="858986"/>
          </a:xfrm>
          <a:prstGeom prst="down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Google Shape;76;p13">
            <a:extLst>
              <a:ext uri="{FF2B5EF4-FFF2-40B4-BE49-F238E27FC236}">
                <a16:creationId xmlns:a16="http://schemas.microsoft.com/office/drawing/2014/main" id="{143A5273-846B-FCAC-073B-311F8A90841F}"/>
              </a:ext>
            </a:extLst>
          </p:cNvPr>
          <p:cNvSpPr txBox="1"/>
          <p:nvPr/>
        </p:nvSpPr>
        <p:spPr>
          <a:xfrm>
            <a:off x="1849581" y="3664540"/>
            <a:ext cx="852945" cy="554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it-IT" sz="1200" dirty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similarità semantica</a:t>
            </a:r>
            <a:endParaRPr sz="1200" dirty="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" name="Google Shape;76;p13">
            <a:extLst>
              <a:ext uri="{FF2B5EF4-FFF2-40B4-BE49-F238E27FC236}">
                <a16:creationId xmlns:a16="http://schemas.microsoft.com/office/drawing/2014/main" id="{9812E320-28A2-ADAC-BB3B-040DFA79BBE7}"/>
              </a:ext>
            </a:extLst>
          </p:cNvPr>
          <p:cNvSpPr txBox="1"/>
          <p:nvPr/>
        </p:nvSpPr>
        <p:spPr>
          <a:xfrm>
            <a:off x="3013363" y="3664539"/>
            <a:ext cx="852945" cy="554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it-IT" sz="1200" dirty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n. significati</a:t>
            </a:r>
            <a:endParaRPr sz="1200" dirty="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62FB7C7F-DBBF-E6EF-059F-9634C734E237}"/>
              </a:ext>
            </a:extLst>
          </p:cNvPr>
          <p:cNvSpPr/>
          <p:nvPr/>
        </p:nvSpPr>
        <p:spPr>
          <a:xfrm>
            <a:off x="5707185" y="1544789"/>
            <a:ext cx="568036" cy="22028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Freccia in su 10">
            <a:extLst>
              <a:ext uri="{FF2B5EF4-FFF2-40B4-BE49-F238E27FC236}">
                <a16:creationId xmlns:a16="http://schemas.microsoft.com/office/drawing/2014/main" id="{866780B9-F91F-E1CD-8799-8C287F405591}"/>
              </a:ext>
            </a:extLst>
          </p:cNvPr>
          <p:cNvSpPr/>
          <p:nvPr/>
        </p:nvSpPr>
        <p:spPr>
          <a:xfrm>
            <a:off x="5277694" y="1801097"/>
            <a:ext cx="207818" cy="1690255"/>
          </a:xfrm>
          <a:prstGeom prst="up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7915FED0-90A2-D5B4-06A6-399F50F0A5F1}"/>
              </a:ext>
            </a:extLst>
          </p:cNvPr>
          <p:cNvSpPr/>
          <p:nvPr/>
        </p:nvSpPr>
        <p:spPr>
          <a:xfrm>
            <a:off x="6870967" y="2417626"/>
            <a:ext cx="568036" cy="1330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Google Shape;76;p13">
            <a:extLst>
              <a:ext uri="{FF2B5EF4-FFF2-40B4-BE49-F238E27FC236}">
                <a16:creationId xmlns:a16="http://schemas.microsoft.com/office/drawing/2014/main" id="{ED6AEBB8-E5A6-E89A-62FC-B6C2D49333C5}"/>
              </a:ext>
            </a:extLst>
          </p:cNvPr>
          <p:cNvSpPr txBox="1"/>
          <p:nvPr/>
        </p:nvSpPr>
        <p:spPr>
          <a:xfrm>
            <a:off x="5564730" y="3664540"/>
            <a:ext cx="852945" cy="554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it-IT" sz="1200" dirty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similarità semantica</a:t>
            </a:r>
            <a:endParaRPr sz="1200" dirty="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" name="Google Shape;76;p13">
            <a:extLst>
              <a:ext uri="{FF2B5EF4-FFF2-40B4-BE49-F238E27FC236}">
                <a16:creationId xmlns:a16="http://schemas.microsoft.com/office/drawing/2014/main" id="{EA5837FC-CFFD-200B-CA34-4014BAFF4142}"/>
              </a:ext>
            </a:extLst>
          </p:cNvPr>
          <p:cNvSpPr txBox="1"/>
          <p:nvPr/>
        </p:nvSpPr>
        <p:spPr>
          <a:xfrm>
            <a:off x="6728512" y="3664539"/>
            <a:ext cx="852945" cy="554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it-IT" sz="1200" dirty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n. significati</a:t>
            </a:r>
            <a:endParaRPr sz="1200" dirty="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" name="Freccia in su 16">
            <a:extLst>
              <a:ext uri="{FF2B5EF4-FFF2-40B4-BE49-F238E27FC236}">
                <a16:creationId xmlns:a16="http://schemas.microsoft.com/office/drawing/2014/main" id="{434CFEA2-87A7-A9E7-072B-B22C7924388D}"/>
              </a:ext>
            </a:extLst>
          </p:cNvPr>
          <p:cNvSpPr/>
          <p:nvPr/>
        </p:nvSpPr>
        <p:spPr>
          <a:xfrm>
            <a:off x="7664585" y="2665279"/>
            <a:ext cx="227710" cy="928259"/>
          </a:xfrm>
          <a:prstGeom prst="up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Google Shape;76;p13">
            <a:extLst>
              <a:ext uri="{FF2B5EF4-FFF2-40B4-BE49-F238E27FC236}">
                <a16:creationId xmlns:a16="http://schemas.microsoft.com/office/drawing/2014/main" id="{487FC939-CDA9-7621-B7A8-FF01286BABE1}"/>
              </a:ext>
            </a:extLst>
          </p:cNvPr>
          <p:cNvSpPr txBox="1"/>
          <p:nvPr/>
        </p:nvSpPr>
        <p:spPr>
          <a:xfrm>
            <a:off x="5918911" y="4472763"/>
            <a:ext cx="1520092" cy="554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it-IT" dirty="0">
                <a:solidFill>
                  <a:srgbClr val="CC2A2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Crescita costante</a:t>
            </a:r>
            <a:endParaRPr dirty="0">
              <a:solidFill>
                <a:srgbClr val="CC2A2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0" name="Google Shape;76;p13">
            <a:extLst>
              <a:ext uri="{FF2B5EF4-FFF2-40B4-BE49-F238E27FC236}">
                <a16:creationId xmlns:a16="http://schemas.microsoft.com/office/drawing/2014/main" id="{8C764334-4A48-6A8A-F599-CCEDAA10EFFA}"/>
              </a:ext>
            </a:extLst>
          </p:cNvPr>
          <p:cNvSpPr txBox="1"/>
          <p:nvPr/>
        </p:nvSpPr>
        <p:spPr>
          <a:xfrm>
            <a:off x="2203762" y="4470508"/>
            <a:ext cx="1520092" cy="554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it-IT" dirty="0">
                <a:solidFill>
                  <a:srgbClr val="CC2A2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Crescita inversa</a:t>
            </a:r>
            <a:endParaRPr dirty="0">
              <a:solidFill>
                <a:srgbClr val="CC2A2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1" name="Google Shape;76;p13">
            <a:extLst>
              <a:ext uri="{FF2B5EF4-FFF2-40B4-BE49-F238E27FC236}">
                <a16:creationId xmlns:a16="http://schemas.microsoft.com/office/drawing/2014/main" id="{5F91E560-B033-954C-F248-14532B3DB3BA}"/>
              </a:ext>
            </a:extLst>
          </p:cNvPr>
          <p:cNvSpPr txBox="1"/>
          <p:nvPr/>
        </p:nvSpPr>
        <p:spPr>
          <a:xfrm>
            <a:off x="4607614" y="4470507"/>
            <a:ext cx="427537" cy="554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it-IT" sz="1600" dirty="0">
                <a:solidFill>
                  <a:srgbClr val="CC2A2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VS</a:t>
            </a:r>
            <a:endParaRPr sz="1600" dirty="0">
              <a:solidFill>
                <a:srgbClr val="CC2A2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3700571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3" grpId="0" animBg="1"/>
      <p:bldP spid="4" grpId="0" animBg="1"/>
      <p:bldP spid="5" grpId="0" animBg="1"/>
      <p:bldP spid="7" grpId="0" animBg="1"/>
      <p:bldP spid="8" grpId="0"/>
      <p:bldP spid="9" grpId="0"/>
      <p:bldP spid="10" grpId="0" animBg="1"/>
      <p:bldP spid="11" grpId="0" animBg="1"/>
      <p:bldP spid="12" grpId="0" animBg="1"/>
      <p:bldP spid="15" grpId="0"/>
      <p:bldP spid="16" grpId="0"/>
      <p:bldP spid="17" grpId="0" animBg="1"/>
      <p:bldP spid="19" grpId="0"/>
      <p:bldP spid="20" grpId="0"/>
      <p:bldP spid="2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2182131" y="2173561"/>
            <a:ext cx="4779737" cy="79637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Sperimentazione</a:t>
            </a:r>
            <a:endParaRPr dirty="0"/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>
            <a:spLocks noGrp="1"/>
          </p:cNvSpPr>
          <p:nvPr>
            <p:ph type="title"/>
          </p:nvPr>
        </p:nvSpPr>
        <p:spPr>
          <a:xfrm>
            <a:off x="536768" y="391247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Similarità del coseno</a:t>
            </a:r>
            <a:endParaRPr dirty="0"/>
          </a:p>
        </p:txBody>
      </p:sp>
      <p:sp>
        <p:nvSpPr>
          <p:cNvPr id="141" name="Google Shape;141;p20"/>
          <p:cNvSpPr txBox="1">
            <a:spLocks noGrp="1"/>
          </p:cNvSpPr>
          <p:nvPr>
            <p:ph type="body" idx="1"/>
          </p:nvPr>
        </p:nvSpPr>
        <p:spPr>
          <a:xfrm>
            <a:off x="536768" y="1220951"/>
            <a:ext cx="2419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it-IT" dirty="0"/>
              <a:t>Calcolo della vicinanza semantica delle parole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it-IT" dirty="0"/>
              <a:t>Token come Vettori multidimensionali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4" name="Google Shape;144;p20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C8903769-2DC9-5BA6-2441-96FC363D5B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2611" y="2458347"/>
            <a:ext cx="4831773" cy="172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991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>
            <a:spLocks noGrp="1"/>
          </p:cNvSpPr>
          <p:nvPr>
            <p:ph type="title"/>
          </p:nvPr>
        </p:nvSpPr>
        <p:spPr>
          <a:xfrm>
            <a:off x="328950" y="363538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Coefficiente di Spearman</a:t>
            </a:r>
            <a:endParaRPr dirty="0"/>
          </a:p>
        </p:txBody>
      </p:sp>
      <p:sp>
        <p:nvSpPr>
          <p:cNvPr id="141" name="Google Shape;141;p20"/>
          <p:cNvSpPr txBox="1">
            <a:spLocks noGrp="1"/>
          </p:cNvSpPr>
          <p:nvPr>
            <p:ph type="body" idx="1"/>
          </p:nvPr>
        </p:nvSpPr>
        <p:spPr>
          <a:xfrm>
            <a:off x="328950" y="1220951"/>
            <a:ext cx="2419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it-IT" b="1" dirty="0"/>
              <a:t>Valori:</a:t>
            </a:r>
            <a:endParaRPr b="1" dirty="0"/>
          </a:p>
          <a:p>
            <a:pPr marL="285750" indent="-285750"/>
            <a:r>
              <a:rPr lang="en" dirty="0"/>
              <a:t>-1, correlazione inversa</a:t>
            </a:r>
          </a:p>
          <a:p>
            <a:pPr marL="285750" indent="-285750"/>
            <a:r>
              <a:rPr lang="en" dirty="0"/>
              <a:t>0, nessuna correlazione costante</a:t>
            </a:r>
          </a:p>
          <a:p>
            <a:pPr marL="285750" indent="-285750"/>
            <a:r>
              <a:rPr lang="en" dirty="0"/>
              <a:t>1, correlazione alta</a:t>
            </a:r>
            <a:endParaRPr dirty="0"/>
          </a:p>
        </p:txBody>
      </p:sp>
      <p:sp>
        <p:nvSpPr>
          <p:cNvPr id="144" name="Google Shape;144;p20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pic>
        <p:nvPicPr>
          <p:cNvPr id="5" name="Immagine 4" descr="Immagine che contiene testo, lavagnabianca&#10;&#10;Descrizione generata automaticamente">
            <a:extLst>
              <a:ext uri="{FF2B5EF4-FFF2-40B4-BE49-F238E27FC236}">
                <a16:creationId xmlns:a16="http://schemas.microsoft.com/office/drawing/2014/main" id="{F55D75D6-9CBB-BD8A-8328-A3AC4AC312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4216" y="1607677"/>
            <a:ext cx="5183765" cy="131043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5"/>
          <p:cNvSpPr txBox="1">
            <a:spLocks noGrp="1"/>
          </p:cNvSpPr>
          <p:nvPr>
            <p:ph type="title"/>
          </p:nvPr>
        </p:nvSpPr>
        <p:spPr>
          <a:xfrm>
            <a:off x="287386" y="1557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Risultati</a:t>
            </a:r>
            <a:endParaRPr sz="2800" dirty="0"/>
          </a:p>
        </p:txBody>
      </p:sp>
      <p:sp>
        <p:nvSpPr>
          <p:cNvPr id="216" name="Google Shape;216;p25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198D64A6-33C2-9368-5FFF-D3E98ED18D9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864" t="22088" r="31894" b="66060"/>
          <a:stretch/>
        </p:blipFill>
        <p:spPr>
          <a:xfrm>
            <a:off x="1472992" y="1059542"/>
            <a:ext cx="6198014" cy="1052946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30362185-2E8F-3B83-55DA-396CF9F48FA0}"/>
              </a:ext>
            </a:extLst>
          </p:cNvPr>
          <p:cNvSpPr txBox="1"/>
          <p:nvPr/>
        </p:nvSpPr>
        <p:spPr>
          <a:xfrm>
            <a:off x="4061282" y="2112488"/>
            <a:ext cx="10214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Wiktionary</a:t>
            </a:r>
            <a:endParaRPr lang="it-IT" dirty="0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10314A26-43AE-4DE6-F04E-CEEFD5D9AC5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015" t="41071" r="31894" b="47475"/>
          <a:stretch/>
        </p:blipFill>
        <p:spPr>
          <a:xfrm>
            <a:off x="1526257" y="2848593"/>
            <a:ext cx="6142415" cy="1012398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7192FC1E-ABC6-0B1C-CC75-715B71BF5E00}"/>
              </a:ext>
            </a:extLst>
          </p:cNvPr>
          <p:cNvSpPr txBox="1"/>
          <p:nvPr/>
        </p:nvSpPr>
        <p:spPr>
          <a:xfrm>
            <a:off x="4126202" y="3856564"/>
            <a:ext cx="8915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WordNet</a:t>
            </a:r>
            <a:endParaRPr lang="it-IT" dirty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08291FA0-8DC9-6B40-D2CC-63FA546BB146}"/>
              </a:ext>
            </a:extLst>
          </p:cNvPr>
          <p:cNvSpPr/>
          <p:nvPr/>
        </p:nvSpPr>
        <p:spPr>
          <a:xfrm>
            <a:off x="6275640" y="1717964"/>
            <a:ext cx="48960" cy="4571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02822EDD-CD31-4E4E-9947-0DA306BC6EEC}"/>
              </a:ext>
            </a:extLst>
          </p:cNvPr>
          <p:cNvSpPr/>
          <p:nvPr/>
        </p:nvSpPr>
        <p:spPr>
          <a:xfrm>
            <a:off x="6324600" y="1365894"/>
            <a:ext cx="48960" cy="4571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9E0B4913-9702-F3E2-D9C9-F21C57185A01}"/>
              </a:ext>
            </a:extLst>
          </p:cNvPr>
          <p:cNvSpPr/>
          <p:nvPr/>
        </p:nvSpPr>
        <p:spPr>
          <a:xfrm>
            <a:off x="5033755" y="1365894"/>
            <a:ext cx="48960" cy="4571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A4213D91-6B3B-18A2-BB85-43C18FEE30C0}"/>
              </a:ext>
            </a:extLst>
          </p:cNvPr>
          <p:cNvSpPr/>
          <p:nvPr/>
        </p:nvSpPr>
        <p:spPr>
          <a:xfrm>
            <a:off x="4968833" y="1538373"/>
            <a:ext cx="48960" cy="4571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5E0DC2D5-28EA-200E-5314-2B528A6533ED}"/>
              </a:ext>
            </a:extLst>
          </p:cNvPr>
          <p:cNvSpPr/>
          <p:nvPr/>
        </p:nvSpPr>
        <p:spPr>
          <a:xfrm>
            <a:off x="4968833" y="1717964"/>
            <a:ext cx="48960" cy="4571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0E9A6E31-E38D-3061-CCD2-80B70069A0F6}"/>
              </a:ext>
            </a:extLst>
          </p:cNvPr>
          <p:cNvSpPr/>
          <p:nvPr/>
        </p:nvSpPr>
        <p:spPr>
          <a:xfrm>
            <a:off x="3629421" y="1365893"/>
            <a:ext cx="48960" cy="4571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AEB89B70-0F07-1070-9178-86F748815D90}"/>
              </a:ext>
            </a:extLst>
          </p:cNvPr>
          <p:cNvSpPr/>
          <p:nvPr/>
        </p:nvSpPr>
        <p:spPr>
          <a:xfrm>
            <a:off x="3678381" y="3117273"/>
            <a:ext cx="48960" cy="4571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Rettangolo 17">
            <a:extLst>
              <a:ext uri="{FF2B5EF4-FFF2-40B4-BE49-F238E27FC236}">
                <a16:creationId xmlns:a16="http://schemas.microsoft.com/office/drawing/2014/main" id="{F0529FA8-C3F3-01E9-54A5-3C6AF26A12B3}"/>
              </a:ext>
            </a:extLst>
          </p:cNvPr>
          <p:cNvSpPr/>
          <p:nvPr/>
        </p:nvSpPr>
        <p:spPr>
          <a:xfrm>
            <a:off x="3629421" y="3449782"/>
            <a:ext cx="48960" cy="4571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61522B84-6069-9880-0379-B27FDC1B1A8A}"/>
              </a:ext>
            </a:extLst>
          </p:cNvPr>
          <p:cNvSpPr/>
          <p:nvPr/>
        </p:nvSpPr>
        <p:spPr>
          <a:xfrm>
            <a:off x="5139567" y="3117273"/>
            <a:ext cx="48960" cy="4571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43054475-FD36-5A04-759D-FBB41D53773F}"/>
              </a:ext>
            </a:extLst>
          </p:cNvPr>
          <p:cNvSpPr/>
          <p:nvPr/>
        </p:nvSpPr>
        <p:spPr>
          <a:xfrm>
            <a:off x="5090607" y="3291807"/>
            <a:ext cx="48960" cy="4571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Rettangolo 20">
            <a:extLst>
              <a:ext uri="{FF2B5EF4-FFF2-40B4-BE49-F238E27FC236}">
                <a16:creationId xmlns:a16="http://schemas.microsoft.com/office/drawing/2014/main" id="{AA90B3E8-36C7-D984-9C35-94408DFDB97E}"/>
              </a:ext>
            </a:extLst>
          </p:cNvPr>
          <p:cNvSpPr/>
          <p:nvPr/>
        </p:nvSpPr>
        <p:spPr>
          <a:xfrm>
            <a:off x="5017793" y="3619541"/>
            <a:ext cx="48960" cy="4571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23FFF902-1462-3FEA-61CB-CF1C5DF6E0BE}"/>
              </a:ext>
            </a:extLst>
          </p:cNvPr>
          <p:cNvSpPr txBox="1"/>
          <p:nvPr/>
        </p:nvSpPr>
        <p:spPr>
          <a:xfrm>
            <a:off x="7787143" y="4230637"/>
            <a:ext cx="8354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p &lt; 0.05</a:t>
            </a:r>
          </a:p>
        </p:txBody>
      </p:sp>
      <p:sp>
        <p:nvSpPr>
          <p:cNvPr id="26" name="Rettangolo 25">
            <a:extLst>
              <a:ext uri="{FF2B5EF4-FFF2-40B4-BE49-F238E27FC236}">
                <a16:creationId xmlns:a16="http://schemas.microsoft.com/office/drawing/2014/main" id="{ACABEE08-3347-87C3-C7C3-52BFEDD12FE7}"/>
              </a:ext>
            </a:extLst>
          </p:cNvPr>
          <p:cNvSpPr/>
          <p:nvPr/>
        </p:nvSpPr>
        <p:spPr>
          <a:xfrm>
            <a:off x="7738183" y="4385541"/>
            <a:ext cx="48960" cy="4571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23311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5"/>
          <p:cNvSpPr txBox="1">
            <a:spLocks noGrp="1"/>
          </p:cNvSpPr>
          <p:nvPr>
            <p:ph type="title"/>
          </p:nvPr>
        </p:nvSpPr>
        <p:spPr>
          <a:xfrm>
            <a:off x="287386" y="171378"/>
            <a:ext cx="7571700" cy="53000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WordNet</a:t>
            </a:r>
            <a:endParaRPr sz="2800" dirty="0"/>
          </a:p>
        </p:txBody>
      </p:sp>
      <p:sp>
        <p:nvSpPr>
          <p:cNvPr id="216" name="Google Shape;216;p25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026C1D1B-E643-91F1-BE9F-5DE1585CC5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1598" y="2728378"/>
            <a:ext cx="2744987" cy="2245899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E72FA417-717C-8C65-AC25-4DEFA92A1F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6610" y="2728378"/>
            <a:ext cx="2744988" cy="2245899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3DB0D641-4960-81A1-8E05-0187E28730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81598" y="436380"/>
            <a:ext cx="2744987" cy="2245899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89038C89-35C9-1A20-EBE2-B60C2536861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36610" y="429382"/>
            <a:ext cx="2744988" cy="2245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306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2869772" y="822759"/>
            <a:ext cx="4313809" cy="79637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Obiettivo di Tesi</a:t>
            </a:r>
            <a:endParaRPr sz="3600" dirty="0"/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2" name="Google Shape;76;p13">
            <a:extLst>
              <a:ext uri="{FF2B5EF4-FFF2-40B4-BE49-F238E27FC236}">
                <a16:creationId xmlns:a16="http://schemas.microsoft.com/office/drawing/2014/main" id="{15B94254-C14E-78F7-A7D6-B8399518BF3C}"/>
              </a:ext>
            </a:extLst>
          </p:cNvPr>
          <p:cNvSpPr txBox="1"/>
          <p:nvPr/>
        </p:nvSpPr>
        <p:spPr>
          <a:xfrm>
            <a:off x="1960418" y="1883839"/>
            <a:ext cx="5223163" cy="2866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 panose="02070309020205020404" pitchFamily="49" charset="0"/>
              <a:buChar char="o"/>
            </a:pPr>
            <a:r>
              <a:rPr lang="it-IT" sz="1800" dirty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Applicazione dell’apprendimento non supervisionato nel contesto dell’NLP</a:t>
            </a:r>
          </a:p>
          <a:p>
            <a:pPr marL="285750" indent="-285750">
              <a:spcBef>
                <a:spcPts val="600"/>
              </a:spcBef>
              <a:buClr>
                <a:schemeClr val="dk1"/>
              </a:buClr>
              <a:buSzPts val="1100"/>
              <a:buFont typeface="Courier New" panose="02070309020205020404" pitchFamily="49" charset="0"/>
              <a:buChar char="o"/>
            </a:pPr>
            <a:r>
              <a:rPr lang="it-IT" sz="1800" dirty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Ricerca di parole polisemiche</a:t>
            </a:r>
          </a:p>
          <a:p>
            <a:pPr marL="285750" lvl="0" indent="-28575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 panose="02070309020205020404" pitchFamily="49" charset="0"/>
              <a:buChar char="o"/>
            </a:pPr>
            <a:r>
              <a:rPr lang="it-IT" sz="1800" dirty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Verifica relazione tra similarità semantica di una parola e il numero dei suoi sensi</a:t>
            </a:r>
          </a:p>
          <a:p>
            <a:pPr marL="285750" lvl="0" indent="-28575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Tx/>
              <a:buChar char="-"/>
            </a:pPr>
            <a:endParaRPr sz="1600" dirty="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1901772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magine 11">
            <a:extLst>
              <a:ext uri="{FF2B5EF4-FFF2-40B4-BE49-F238E27FC236}">
                <a16:creationId xmlns:a16="http://schemas.microsoft.com/office/drawing/2014/main" id="{25ADDD1B-B938-45A9-FEF0-C3A930938C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5780" y="2682279"/>
            <a:ext cx="2744989" cy="2245900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0FB5D251-B7F3-D8A9-8B92-7D74275DE6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5780" y="436379"/>
            <a:ext cx="2744989" cy="2245900"/>
          </a:xfrm>
          <a:prstGeom prst="rect">
            <a:avLst/>
          </a:prstGeom>
        </p:spPr>
      </p:pic>
      <p:sp>
        <p:nvSpPr>
          <p:cNvPr id="214" name="Google Shape;214;p25"/>
          <p:cNvSpPr txBox="1">
            <a:spLocks noGrp="1"/>
          </p:cNvSpPr>
          <p:nvPr>
            <p:ph type="title"/>
          </p:nvPr>
        </p:nvSpPr>
        <p:spPr>
          <a:xfrm>
            <a:off x="162695" y="171377"/>
            <a:ext cx="7571700" cy="53000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Wiktionary</a:t>
            </a:r>
            <a:endParaRPr sz="2800" dirty="0"/>
          </a:p>
        </p:txBody>
      </p:sp>
      <p:sp>
        <p:nvSpPr>
          <p:cNvPr id="216" name="Google Shape;216;p25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131790F1-FF53-C401-8310-E19DD72EFD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70769" y="2682279"/>
            <a:ext cx="2744989" cy="2245900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51F9853B-AE7B-9AD9-F494-822172C1A2B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2000" y="436379"/>
            <a:ext cx="2744989" cy="224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652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67229685-4C0C-5A21-5A90-BBF9AC90AD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93479" y="457199"/>
            <a:ext cx="3441611" cy="767139"/>
          </a:xfrm>
        </p:spPr>
        <p:txBody>
          <a:bodyPr/>
          <a:lstStyle/>
          <a:p>
            <a:r>
              <a:rPr lang="en" dirty="0"/>
              <a:t>Conclusioni</a:t>
            </a:r>
            <a:endParaRPr lang="it-IT" dirty="0"/>
          </a:p>
        </p:txBody>
      </p:sp>
      <p:sp>
        <p:nvSpPr>
          <p:cNvPr id="4" name="Google Shape;119;p18">
            <a:extLst>
              <a:ext uri="{FF2B5EF4-FFF2-40B4-BE49-F238E27FC236}">
                <a16:creationId xmlns:a16="http://schemas.microsoft.com/office/drawing/2014/main" id="{BAA0679C-334A-7570-9E00-79B583CF661D}"/>
              </a:ext>
            </a:extLst>
          </p:cNvPr>
          <p:cNvSpPr txBox="1">
            <a:spLocks/>
          </p:cNvSpPr>
          <p:nvPr/>
        </p:nvSpPr>
        <p:spPr>
          <a:xfrm>
            <a:off x="2366284" y="1224338"/>
            <a:ext cx="6095999" cy="2935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Source Sans Pro"/>
              <a:buChar char="◎"/>
              <a:defRPr sz="3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" sz="2400" dirty="0"/>
              <a:t>Vecs_Token come migliore rappresentazione della parola target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" sz="2400" dirty="0"/>
              <a:t>Correlazione inversa tra similarità semantica e numero di significati di una parola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/>
              <a:t>P</a:t>
            </a:r>
            <a:r>
              <a:rPr lang="en" sz="2400" dirty="0"/>
              <a:t>resenza di valori significativi come supporto all’ipotesi</a:t>
            </a:r>
          </a:p>
        </p:txBody>
      </p:sp>
    </p:spTree>
    <p:extLst>
      <p:ext uri="{BB962C8B-B14F-4D97-AF65-F5344CB8AC3E}">
        <p14:creationId xmlns:p14="http://schemas.microsoft.com/office/powerpoint/2010/main" val="3002676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/>
          <p:nvPr/>
        </p:nvSpPr>
        <p:spPr>
          <a:xfrm>
            <a:off x="5725650" y="909615"/>
            <a:ext cx="1875600" cy="18528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8"/>
          <p:cNvSpPr txBox="1">
            <a:spLocks noGrp="1"/>
          </p:cNvSpPr>
          <p:nvPr>
            <p:ph type="ctrTitle" idx="4294967295"/>
          </p:nvPr>
        </p:nvSpPr>
        <p:spPr>
          <a:xfrm>
            <a:off x="913915" y="540951"/>
            <a:ext cx="4474800" cy="86714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/>
              <a:t>Sviluppi futuri</a:t>
            </a:r>
            <a:endParaRPr sz="4800" b="1" dirty="0"/>
          </a:p>
        </p:txBody>
      </p:sp>
      <p:sp>
        <p:nvSpPr>
          <p:cNvPr id="119" name="Google Shape;119;p18"/>
          <p:cNvSpPr txBox="1">
            <a:spLocks noGrp="1"/>
          </p:cNvSpPr>
          <p:nvPr>
            <p:ph type="subTitle" idx="4294967295"/>
          </p:nvPr>
        </p:nvSpPr>
        <p:spPr>
          <a:xfrm>
            <a:off x="531289" y="1789993"/>
            <a:ext cx="4855315" cy="26739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r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2400" dirty="0"/>
              <a:t>Utilizzo di un modello pre-addestrato con ulteriore fase di addestramento</a:t>
            </a:r>
          </a:p>
          <a:p>
            <a:pPr marL="342900" lvl="0" indent="-342900" algn="r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2400" dirty="0"/>
              <a:t>Approfondimento approccio intersezione</a:t>
            </a:r>
          </a:p>
        </p:txBody>
      </p:sp>
      <p:cxnSp>
        <p:nvCxnSpPr>
          <p:cNvPr id="120" name="Google Shape;120;p18"/>
          <p:cNvCxnSpPr/>
          <p:nvPr/>
        </p:nvCxnSpPr>
        <p:spPr>
          <a:xfrm rot="10800000" flipH="1">
            <a:off x="6805299" y="540952"/>
            <a:ext cx="143700" cy="3771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1" name="Google Shape;121;p18"/>
          <p:cNvCxnSpPr/>
          <p:nvPr/>
        </p:nvCxnSpPr>
        <p:spPr>
          <a:xfrm flipH="1">
            <a:off x="7451750" y="1182125"/>
            <a:ext cx="337200" cy="1311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2" name="Google Shape;122;p18"/>
          <p:cNvCxnSpPr>
            <a:endCxn id="117" idx="6"/>
          </p:cNvCxnSpPr>
          <p:nvPr/>
        </p:nvCxnSpPr>
        <p:spPr>
          <a:xfrm rot="10800000">
            <a:off x="7601250" y="1836015"/>
            <a:ext cx="998100" cy="981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3" name="Google Shape;123;p18"/>
          <p:cNvSpPr/>
          <p:nvPr/>
        </p:nvSpPr>
        <p:spPr>
          <a:xfrm>
            <a:off x="5875408" y="1057537"/>
            <a:ext cx="1576200" cy="1556700"/>
          </a:xfrm>
          <a:prstGeom prst="ellipse">
            <a:avLst/>
          </a:prstGeom>
          <a:noFill/>
          <a:ln w="19050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18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grpSp>
        <p:nvGrpSpPr>
          <p:cNvPr id="2" name="Google Shape;1231;p49">
            <a:extLst>
              <a:ext uri="{FF2B5EF4-FFF2-40B4-BE49-F238E27FC236}">
                <a16:creationId xmlns:a16="http://schemas.microsoft.com/office/drawing/2014/main" id="{B2998F70-29A2-FD49-3557-E0EFAD3B5EB4}"/>
              </a:ext>
            </a:extLst>
          </p:cNvPr>
          <p:cNvGrpSpPr/>
          <p:nvPr/>
        </p:nvGrpSpPr>
        <p:grpSpPr>
          <a:xfrm>
            <a:off x="6134140" y="1325450"/>
            <a:ext cx="1058620" cy="1020873"/>
            <a:chOff x="9901824" y="937343"/>
            <a:chExt cx="744273" cy="793950"/>
          </a:xfrm>
        </p:grpSpPr>
        <p:grpSp>
          <p:nvGrpSpPr>
            <p:cNvPr id="3" name="Google Shape;1232;p49">
              <a:extLst>
                <a:ext uri="{FF2B5EF4-FFF2-40B4-BE49-F238E27FC236}">
                  <a16:creationId xmlns:a16="http://schemas.microsoft.com/office/drawing/2014/main" id="{51E4C7BB-C638-2713-ECF1-FBD57B651D21}"/>
                </a:ext>
              </a:extLst>
            </p:cNvPr>
            <p:cNvGrpSpPr/>
            <p:nvPr/>
          </p:nvGrpSpPr>
          <p:grpSpPr>
            <a:xfrm>
              <a:off x="9901824" y="937343"/>
              <a:ext cx="744273" cy="793950"/>
              <a:chOff x="9901824" y="937343"/>
              <a:chExt cx="744273" cy="793950"/>
            </a:xfrm>
          </p:grpSpPr>
          <p:sp>
            <p:nvSpPr>
              <p:cNvPr id="10" name="Google Shape;1233;p49">
                <a:extLst>
                  <a:ext uri="{FF2B5EF4-FFF2-40B4-BE49-F238E27FC236}">
                    <a16:creationId xmlns:a16="http://schemas.microsoft.com/office/drawing/2014/main" id="{0950D1AC-2842-1601-255D-AD14FCBC36FB}"/>
                  </a:ext>
                </a:extLst>
              </p:cNvPr>
              <p:cNvSpPr/>
              <p:nvPr/>
            </p:nvSpPr>
            <p:spPr>
              <a:xfrm>
                <a:off x="10463799" y="1043794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" name="Google Shape;1234;p49">
                <a:extLst>
                  <a:ext uri="{FF2B5EF4-FFF2-40B4-BE49-F238E27FC236}">
                    <a16:creationId xmlns:a16="http://schemas.microsoft.com/office/drawing/2014/main" id="{26BD04B5-56BC-5E54-DF84-C024122AB342}"/>
                  </a:ext>
                </a:extLst>
              </p:cNvPr>
              <p:cNvSpPr/>
              <p:nvPr/>
            </p:nvSpPr>
            <p:spPr>
              <a:xfrm>
                <a:off x="10546077" y="1303491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" name="Google Shape;1235;p49">
                <a:extLst>
                  <a:ext uri="{FF2B5EF4-FFF2-40B4-BE49-F238E27FC236}">
                    <a16:creationId xmlns:a16="http://schemas.microsoft.com/office/drawing/2014/main" id="{FEDAE58E-6C88-1114-7F09-8873D43EAC81}"/>
                  </a:ext>
                </a:extLst>
              </p:cNvPr>
              <p:cNvSpPr/>
              <p:nvPr/>
            </p:nvSpPr>
            <p:spPr>
              <a:xfrm>
                <a:off x="10463799" y="1499539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" name="Google Shape;1236;p49">
                <a:extLst>
                  <a:ext uri="{FF2B5EF4-FFF2-40B4-BE49-F238E27FC236}">
                    <a16:creationId xmlns:a16="http://schemas.microsoft.com/office/drawing/2014/main" id="{875A93F7-E0BC-867E-0C43-E8CA740B8D59}"/>
                  </a:ext>
                </a:extLst>
              </p:cNvPr>
              <p:cNvSpPr/>
              <p:nvPr/>
            </p:nvSpPr>
            <p:spPr>
              <a:xfrm>
                <a:off x="10008275" y="1500204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" name="Google Shape;1237;p49">
                <a:extLst>
                  <a:ext uri="{FF2B5EF4-FFF2-40B4-BE49-F238E27FC236}">
                    <a16:creationId xmlns:a16="http://schemas.microsoft.com/office/drawing/2014/main" id="{F8FA38BB-B45C-3CF8-E1D6-6263EFE9E4F2}"/>
                  </a:ext>
                </a:extLst>
              </p:cNvPr>
              <p:cNvSpPr/>
              <p:nvPr/>
            </p:nvSpPr>
            <p:spPr>
              <a:xfrm>
                <a:off x="9901824" y="1303934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" name="Google Shape;1238;p49">
                <a:extLst>
                  <a:ext uri="{FF2B5EF4-FFF2-40B4-BE49-F238E27FC236}">
                    <a16:creationId xmlns:a16="http://schemas.microsoft.com/office/drawing/2014/main" id="{131B0502-E391-E277-1C97-94E1C6A20B2B}"/>
                  </a:ext>
                </a:extLst>
              </p:cNvPr>
              <p:cNvSpPr/>
              <p:nvPr/>
            </p:nvSpPr>
            <p:spPr>
              <a:xfrm>
                <a:off x="10008275" y="1044237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" name="Google Shape;1239;p49">
                <a:extLst>
                  <a:ext uri="{FF2B5EF4-FFF2-40B4-BE49-F238E27FC236}">
                    <a16:creationId xmlns:a16="http://schemas.microsoft.com/office/drawing/2014/main" id="{C6020277-9DA9-BA43-B8AE-E4331B5B3364}"/>
                  </a:ext>
                </a:extLst>
              </p:cNvPr>
              <p:cNvSpPr/>
              <p:nvPr/>
            </p:nvSpPr>
            <p:spPr>
              <a:xfrm>
                <a:off x="10267751" y="937343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" name="Google Shape;1240;p49">
                <a:extLst>
                  <a:ext uri="{FF2B5EF4-FFF2-40B4-BE49-F238E27FC236}">
                    <a16:creationId xmlns:a16="http://schemas.microsoft.com/office/drawing/2014/main" id="{F1AA0DED-1704-C2E2-1ECE-CA0DA9F85827}"/>
                  </a:ext>
                </a:extLst>
              </p:cNvPr>
              <p:cNvSpPr/>
              <p:nvPr/>
            </p:nvSpPr>
            <p:spPr>
              <a:xfrm>
                <a:off x="10183698" y="1629498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" name="Google Shape;1241;p49">
                <a:extLst>
                  <a:ext uri="{FF2B5EF4-FFF2-40B4-BE49-F238E27FC236}">
                    <a16:creationId xmlns:a16="http://schemas.microsoft.com/office/drawing/2014/main" id="{9122B8F1-0494-BF1D-E608-A1AAC8E2ACE4}"/>
                  </a:ext>
                </a:extLst>
              </p:cNvPr>
              <p:cNvSpPr/>
              <p:nvPr/>
            </p:nvSpPr>
            <p:spPr>
              <a:xfrm>
                <a:off x="10188356" y="1667865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" name="Google Shape;1242;p49">
                <a:extLst>
                  <a:ext uri="{FF2B5EF4-FFF2-40B4-BE49-F238E27FC236}">
                    <a16:creationId xmlns:a16="http://schemas.microsoft.com/office/drawing/2014/main" id="{94FE3128-E85E-C12A-9A89-1C406BEC6F33}"/>
                  </a:ext>
                </a:extLst>
              </p:cNvPr>
              <p:cNvSpPr/>
              <p:nvPr/>
            </p:nvSpPr>
            <p:spPr>
              <a:xfrm>
                <a:off x="10212751" y="1705567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" name="Google Shape;1243;p49">
              <a:extLst>
                <a:ext uri="{FF2B5EF4-FFF2-40B4-BE49-F238E27FC236}">
                  <a16:creationId xmlns:a16="http://schemas.microsoft.com/office/drawing/2014/main" id="{1731A3DC-CF08-D77A-CC77-82DB3705EEFC}"/>
                </a:ext>
              </a:extLst>
            </p:cNvPr>
            <p:cNvSpPr/>
            <p:nvPr/>
          </p:nvSpPr>
          <p:spPr>
            <a:xfrm>
              <a:off x="10047751" y="1220548"/>
              <a:ext cx="217117" cy="205362"/>
            </a:xfrm>
            <a:custGeom>
              <a:avLst/>
              <a:gdLst/>
              <a:ahLst/>
              <a:cxnLst/>
              <a:rect l="l" t="t" r="r" b="b"/>
              <a:pathLst>
                <a:path w="380" h="359" extrusionOk="0">
                  <a:moveTo>
                    <a:pt x="63" y="268"/>
                  </a:moveTo>
                  <a:cubicBezTo>
                    <a:pt x="78" y="297"/>
                    <a:pt x="94" y="324"/>
                    <a:pt x="108" y="350"/>
                  </a:cubicBezTo>
                  <a:cubicBezTo>
                    <a:pt x="113" y="359"/>
                    <a:pt x="113" y="359"/>
                    <a:pt x="113" y="359"/>
                  </a:cubicBezTo>
                  <a:cubicBezTo>
                    <a:pt x="380" y="206"/>
                    <a:pt x="380" y="206"/>
                    <a:pt x="380" y="206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2" y="2"/>
                    <a:pt x="22" y="4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0" y="88"/>
                    <a:pt x="14" y="174"/>
                    <a:pt x="63" y="26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" name="Google Shape;1244;p49">
              <a:extLst>
                <a:ext uri="{FF2B5EF4-FFF2-40B4-BE49-F238E27FC236}">
                  <a16:creationId xmlns:a16="http://schemas.microsoft.com/office/drawing/2014/main" id="{ADECC0F3-930E-FF1C-1AC4-9928AC0F9EB9}"/>
                </a:ext>
              </a:extLst>
            </p:cNvPr>
            <p:cNvSpPr/>
            <p:nvPr/>
          </p:nvSpPr>
          <p:spPr>
            <a:xfrm>
              <a:off x="10063053" y="1080830"/>
              <a:ext cx="205806" cy="250604"/>
            </a:xfrm>
            <a:custGeom>
              <a:avLst/>
              <a:gdLst/>
              <a:ahLst/>
              <a:cxnLst/>
              <a:rect l="l" t="t" r="r" b="b"/>
              <a:pathLst>
                <a:path w="360" h="438" extrusionOk="0">
                  <a:moveTo>
                    <a:pt x="0" y="230"/>
                  </a:moveTo>
                  <a:cubicBezTo>
                    <a:pt x="360" y="438"/>
                    <a:pt x="360" y="438"/>
                    <a:pt x="360" y="438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174" y="3"/>
                    <a:pt x="40" y="117"/>
                    <a:pt x="0" y="2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" name="Google Shape;1245;p49">
              <a:extLst>
                <a:ext uri="{FF2B5EF4-FFF2-40B4-BE49-F238E27FC236}">
                  <a16:creationId xmlns:a16="http://schemas.microsoft.com/office/drawing/2014/main" id="{ED4F2B18-D85B-96DC-7423-09245A970A85}"/>
                </a:ext>
              </a:extLst>
            </p:cNvPr>
            <p:cNvSpPr/>
            <p:nvPr/>
          </p:nvSpPr>
          <p:spPr>
            <a:xfrm>
              <a:off x="10276400" y="1080830"/>
              <a:ext cx="208024" cy="250604"/>
            </a:xfrm>
            <a:custGeom>
              <a:avLst/>
              <a:gdLst/>
              <a:ahLst/>
              <a:cxnLst/>
              <a:rect l="l" t="t" r="r" b="b"/>
              <a:pathLst>
                <a:path w="364" h="438" extrusionOk="0">
                  <a:moveTo>
                    <a:pt x="0" y="0"/>
                  </a:moveTo>
                  <a:cubicBezTo>
                    <a:pt x="0" y="438"/>
                    <a:pt x="0" y="438"/>
                    <a:pt x="0" y="438"/>
                  </a:cubicBezTo>
                  <a:cubicBezTo>
                    <a:pt x="364" y="228"/>
                    <a:pt x="364" y="228"/>
                    <a:pt x="364" y="228"/>
                  </a:cubicBezTo>
                  <a:cubicBezTo>
                    <a:pt x="323" y="115"/>
                    <a:pt x="186" y="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" name="Google Shape;1246;p49">
              <a:extLst>
                <a:ext uri="{FF2B5EF4-FFF2-40B4-BE49-F238E27FC236}">
                  <a16:creationId xmlns:a16="http://schemas.microsoft.com/office/drawing/2014/main" id="{E83FED97-5520-E66E-687F-75DEF9F775C0}"/>
                </a:ext>
              </a:extLst>
            </p:cNvPr>
            <p:cNvSpPr/>
            <p:nvPr/>
          </p:nvSpPr>
          <p:spPr>
            <a:xfrm>
              <a:off x="10280392" y="1218773"/>
              <a:ext cx="219334" cy="208689"/>
            </a:xfrm>
            <a:custGeom>
              <a:avLst/>
              <a:gdLst/>
              <a:ahLst/>
              <a:cxnLst/>
              <a:rect l="l" t="t" r="r" b="b"/>
              <a:pathLst>
                <a:path w="384" h="365" extrusionOk="0">
                  <a:moveTo>
                    <a:pt x="322" y="271"/>
                  </a:moveTo>
                  <a:cubicBezTo>
                    <a:pt x="371" y="177"/>
                    <a:pt x="384" y="91"/>
                    <a:pt x="364" y="9"/>
                  </a:cubicBezTo>
                  <a:cubicBezTo>
                    <a:pt x="364" y="9"/>
                    <a:pt x="364" y="9"/>
                    <a:pt x="364" y="9"/>
                  </a:cubicBezTo>
                  <a:cubicBezTo>
                    <a:pt x="363" y="6"/>
                    <a:pt x="362" y="3"/>
                    <a:pt x="361" y="0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270" y="365"/>
                    <a:pt x="270" y="365"/>
                    <a:pt x="270" y="365"/>
                  </a:cubicBezTo>
                  <a:cubicBezTo>
                    <a:pt x="277" y="353"/>
                    <a:pt x="277" y="353"/>
                    <a:pt x="277" y="353"/>
                  </a:cubicBezTo>
                  <a:cubicBezTo>
                    <a:pt x="291" y="327"/>
                    <a:pt x="307" y="300"/>
                    <a:pt x="322" y="27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1247;p49">
              <a:extLst>
                <a:ext uri="{FF2B5EF4-FFF2-40B4-BE49-F238E27FC236}">
                  <a16:creationId xmlns:a16="http://schemas.microsoft.com/office/drawing/2014/main" id="{4115CE09-2EB6-6343-DABD-C631B92BFF88}"/>
                </a:ext>
              </a:extLst>
            </p:cNvPr>
            <p:cNvSpPr/>
            <p:nvPr/>
          </p:nvSpPr>
          <p:spPr>
            <a:xfrm>
              <a:off x="10116279" y="1345184"/>
              <a:ext cx="152580" cy="267681"/>
            </a:xfrm>
            <a:custGeom>
              <a:avLst/>
              <a:gdLst/>
              <a:ahLst/>
              <a:cxnLst/>
              <a:rect l="l" t="t" r="r" b="b"/>
              <a:pathLst>
                <a:path w="267" h="468" extrusionOk="0">
                  <a:moveTo>
                    <a:pt x="267" y="468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21" y="190"/>
                    <a:pt x="42" y="229"/>
                    <a:pt x="61" y="272"/>
                  </a:cubicBezTo>
                  <a:cubicBezTo>
                    <a:pt x="75" y="304"/>
                    <a:pt x="83" y="346"/>
                    <a:pt x="90" y="383"/>
                  </a:cubicBezTo>
                  <a:cubicBezTo>
                    <a:pt x="92" y="398"/>
                    <a:pt x="95" y="411"/>
                    <a:pt x="98" y="424"/>
                  </a:cubicBezTo>
                  <a:cubicBezTo>
                    <a:pt x="105" y="457"/>
                    <a:pt x="116" y="466"/>
                    <a:pt x="151" y="467"/>
                  </a:cubicBezTo>
                  <a:cubicBezTo>
                    <a:pt x="157" y="468"/>
                    <a:pt x="157" y="468"/>
                    <a:pt x="157" y="468"/>
                  </a:cubicBezTo>
                  <a:cubicBezTo>
                    <a:pt x="185" y="468"/>
                    <a:pt x="185" y="468"/>
                    <a:pt x="185" y="468"/>
                  </a:cubicBezTo>
                  <a:cubicBezTo>
                    <a:pt x="237" y="468"/>
                    <a:pt x="237" y="468"/>
                    <a:pt x="237" y="468"/>
                  </a:cubicBezTo>
                  <a:cubicBezTo>
                    <a:pt x="247" y="468"/>
                    <a:pt x="257" y="468"/>
                    <a:pt x="267" y="4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1248;p49">
              <a:extLst>
                <a:ext uri="{FF2B5EF4-FFF2-40B4-BE49-F238E27FC236}">
                  <a16:creationId xmlns:a16="http://schemas.microsoft.com/office/drawing/2014/main" id="{BE6D9F02-1C6F-A93B-07A0-4961FBBC3415}"/>
                </a:ext>
              </a:extLst>
            </p:cNvPr>
            <p:cNvSpPr/>
            <p:nvPr/>
          </p:nvSpPr>
          <p:spPr>
            <a:xfrm>
              <a:off x="10276400" y="1345184"/>
              <a:ext cx="154798" cy="267681"/>
            </a:xfrm>
            <a:custGeom>
              <a:avLst/>
              <a:gdLst/>
              <a:ahLst/>
              <a:cxnLst/>
              <a:rect l="l" t="t" r="r" b="b"/>
              <a:pathLst>
                <a:path w="271" h="468" extrusionOk="0">
                  <a:moveTo>
                    <a:pt x="174" y="424"/>
                  </a:moveTo>
                  <a:cubicBezTo>
                    <a:pt x="177" y="411"/>
                    <a:pt x="180" y="398"/>
                    <a:pt x="182" y="383"/>
                  </a:cubicBezTo>
                  <a:cubicBezTo>
                    <a:pt x="189" y="346"/>
                    <a:pt x="197" y="304"/>
                    <a:pt x="211" y="272"/>
                  </a:cubicBezTo>
                  <a:cubicBezTo>
                    <a:pt x="230" y="229"/>
                    <a:pt x="251" y="191"/>
                    <a:pt x="271" y="1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67"/>
                    <a:pt x="0" y="467"/>
                    <a:pt x="0" y="467"/>
                  </a:cubicBezTo>
                  <a:cubicBezTo>
                    <a:pt x="5" y="467"/>
                    <a:pt x="5" y="467"/>
                    <a:pt x="5" y="467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15" y="468"/>
                    <a:pt x="25" y="468"/>
                    <a:pt x="36" y="468"/>
                  </a:cubicBezTo>
                  <a:cubicBezTo>
                    <a:pt x="42" y="467"/>
                    <a:pt x="42" y="467"/>
                    <a:pt x="42" y="467"/>
                  </a:cubicBezTo>
                  <a:cubicBezTo>
                    <a:pt x="94" y="468"/>
                    <a:pt x="94" y="468"/>
                    <a:pt x="94" y="468"/>
                  </a:cubicBezTo>
                  <a:cubicBezTo>
                    <a:pt x="101" y="468"/>
                    <a:pt x="108" y="468"/>
                    <a:pt x="115" y="467"/>
                  </a:cubicBezTo>
                  <a:cubicBezTo>
                    <a:pt x="157" y="467"/>
                    <a:pt x="167" y="456"/>
                    <a:pt x="174" y="42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7"/>
          <p:cNvSpPr txBox="1">
            <a:spLocks noGrp="1"/>
          </p:cNvSpPr>
          <p:nvPr>
            <p:ph type="ctrTitle" idx="4294967295"/>
          </p:nvPr>
        </p:nvSpPr>
        <p:spPr>
          <a:xfrm>
            <a:off x="685800" y="2093768"/>
            <a:ext cx="7772400" cy="95596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b="1" dirty="0"/>
              <a:t>Grazie dell’attenzione</a:t>
            </a:r>
            <a:endParaRPr sz="5400" b="1" dirty="0"/>
          </a:p>
        </p:txBody>
      </p:sp>
      <p:sp>
        <p:nvSpPr>
          <p:cNvPr id="249" name="Google Shape;249;p2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>
            <a:off x="814663" y="221673"/>
            <a:ext cx="4318446" cy="76957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WORD SENSE INDUCTION / DISAMBIGUATION</a:t>
            </a:r>
            <a:endParaRPr dirty="0"/>
          </a:p>
        </p:txBody>
      </p:sp>
      <p:sp>
        <p:nvSpPr>
          <p:cNvPr id="76" name="Google Shape;76;p13"/>
          <p:cNvSpPr txBox="1"/>
          <p:nvPr/>
        </p:nvSpPr>
        <p:spPr>
          <a:xfrm>
            <a:off x="814663" y="1538906"/>
            <a:ext cx="3294408" cy="2463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1">
              <a:spcBef>
                <a:spcPts val="600"/>
              </a:spcBef>
            </a:pPr>
            <a:r>
              <a:rPr lang="it-IT" sz="1600" b="1" dirty="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Word </a:t>
            </a:r>
            <a:r>
              <a:rPr lang="it-IT" sz="1600" b="1" dirty="0" err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Sense</a:t>
            </a:r>
            <a:r>
              <a:rPr lang="it-IT" sz="1600" b="1" dirty="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it-IT" sz="1600" b="1" dirty="0" err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Induction</a:t>
            </a:r>
            <a:r>
              <a:rPr lang="it-IT" sz="1600" b="1" dirty="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(WSI)</a:t>
            </a:r>
            <a:endParaRPr sz="1600" dirty="0">
              <a:solidFill>
                <a:srgbClr val="0091E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Tx/>
              <a:buChar char="-"/>
            </a:pPr>
            <a:r>
              <a:rPr lang="it-IT" dirty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Problema aperto NLP</a:t>
            </a:r>
          </a:p>
          <a:p>
            <a:pPr marL="285750" indent="-285750">
              <a:spcBef>
                <a:spcPts val="600"/>
              </a:spcBef>
              <a:buClr>
                <a:schemeClr val="dk1"/>
              </a:buClr>
              <a:buSzPts val="1100"/>
              <a:buFontTx/>
              <a:buChar char="-"/>
            </a:pPr>
            <a:r>
              <a:rPr lang="it-IT" dirty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Identificazione automatica numero di sensi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Tx/>
              <a:buChar char="-"/>
            </a:pPr>
            <a:r>
              <a:rPr lang="it-IT" dirty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Apprendimento non Supervisionato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Tx/>
              <a:buChar char="-"/>
            </a:pPr>
            <a:endParaRPr dirty="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2" name="Google Shape;76;p13">
            <a:extLst>
              <a:ext uri="{FF2B5EF4-FFF2-40B4-BE49-F238E27FC236}">
                <a16:creationId xmlns:a16="http://schemas.microsoft.com/office/drawing/2014/main" id="{BACA2B64-AA0B-07EE-D367-EE057A8FC37A}"/>
              </a:ext>
            </a:extLst>
          </p:cNvPr>
          <p:cNvSpPr txBox="1"/>
          <p:nvPr/>
        </p:nvSpPr>
        <p:spPr>
          <a:xfrm>
            <a:off x="4572000" y="1538906"/>
            <a:ext cx="3294408" cy="2463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1">
              <a:spcBef>
                <a:spcPts val="600"/>
              </a:spcBef>
            </a:pPr>
            <a:r>
              <a:rPr lang="it-IT" sz="1600" b="1" dirty="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Word </a:t>
            </a:r>
            <a:r>
              <a:rPr lang="it-IT" sz="1600" b="1" dirty="0" err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Sense</a:t>
            </a:r>
            <a:r>
              <a:rPr lang="it-IT" sz="1600" b="1" dirty="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it-IT" sz="1600" b="1" dirty="0" err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Disambiguation</a:t>
            </a:r>
            <a:r>
              <a:rPr lang="it-IT" sz="1600" b="1" dirty="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(WSD)</a:t>
            </a:r>
            <a:endParaRPr sz="1600" dirty="0">
              <a:solidFill>
                <a:srgbClr val="0091E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Tx/>
              <a:buChar char="-"/>
            </a:pPr>
            <a:r>
              <a:rPr lang="it-IT" dirty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Identificazione automatica numero di sensi</a:t>
            </a:r>
          </a:p>
          <a:p>
            <a:pPr marL="285750" indent="-285750">
              <a:spcBef>
                <a:spcPts val="600"/>
              </a:spcBef>
              <a:buClr>
                <a:schemeClr val="dk1"/>
              </a:buClr>
              <a:buSzPts val="1100"/>
              <a:buFontTx/>
              <a:buChar char="-"/>
            </a:pPr>
            <a:r>
              <a:rPr lang="it-IT" dirty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Apprendimento Supervisionato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Tx/>
              <a:buChar char="-"/>
            </a:pPr>
            <a:r>
              <a:rPr lang="it-IT" dirty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Utilizzo </a:t>
            </a:r>
            <a:r>
              <a:rPr lang="it-IT" dirty="0" err="1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sense</a:t>
            </a:r>
            <a:r>
              <a:rPr lang="it-IT" dirty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it-IT" dirty="0" err="1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inventory</a:t>
            </a:r>
            <a:r>
              <a:rPr lang="it-IT" dirty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fisso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Tx/>
              <a:buChar char="-"/>
            </a:pPr>
            <a:endParaRPr dirty="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/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49" y="464127"/>
            <a:ext cx="4637905" cy="54659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Semantica Distribuzionale</a:t>
            </a:r>
            <a:endParaRPr sz="2800"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22296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◎"/>
            </a:pPr>
            <a:r>
              <a:rPr lang="it-IT" dirty="0"/>
              <a:t>Teorie e metodi di linguistica computazionale</a:t>
            </a:r>
            <a:endParaRPr dirty="0"/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◎"/>
            </a:pPr>
            <a:r>
              <a:rPr lang="it-IT" dirty="0"/>
              <a:t>Studio della distribuzione semantica nel linguaggio naturale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◎"/>
            </a:pPr>
            <a:r>
              <a:rPr lang="it-IT" dirty="0"/>
              <a:t>Parole distribuite nello spazio in base alla vicinanza semantica</a:t>
            </a: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2732829" y="1855708"/>
            <a:ext cx="3678342" cy="143208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Sviluppo del progetto</a:t>
            </a:r>
            <a:endParaRPr dirty="0"/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73683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40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Roadmap</a:t>
            </a:r>
            <a:endParaRPr dirty="0"/>
          </a:p>
        </p:txBody>
      </p:sp>
      <p:sp>
        <p:nvSpPr>
          <p:cNvPr id="468" name="Google Shape;468;p40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469" name="Google Shape;469;p40"/>
          <p:cNvSpPr/>
          <p:nvPr/>
        </p:nvSpPr>
        <p:spPr>
          <a:xfrm>
            <a:off x="0" y="2371028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22860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0" name="Google Shape;470;p40"/>
          <p:cNvSpPr/>
          <p:nvPr/>
        </p:nvSpPr>
        <p:spPr>
          <a:xfrm>
            <a:off x="0" y="2371028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19050" cap="flat" cmpd="sng">
            <a:solidFill>
              <a:schemeClr val="lt1"/>
            </a:solidFill>
            <a:prstDash val="dash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71" name="Google Shape;471;p40"/>
          <p:cNvGrpSpPr/>
          <p:nvPr/>
        </p:nvGrpSpPr>
        <p:grpSpPr>
          <a:xfrm>
            <a:off x="1786339" y="1703401"/>
            <a:ext cx="473400" cy="473400"/>
            <a:chOff x="1786339" y="1703401"/>
            <a:chExt cx="473400" cy="473400"/>
          </a:xfrm>
        </p:grpSpPr>
        <p:sp>
          <p:nvSpPr>
            <p:cNvPr id="472" name="Google Shape;472;p40"/>
            <p:cNvSpPr/>
            <p:nvPr/>
          </p:nvSpPr>
          <p:spPr>
            <a:xfrm rot="8100000">
              <a:off x="185566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40"/>
            <p:cNvSpPr/>
            <p:nvPr/>
          </p:nvSpPr>
          <p:spPr>
            <a:xfrm>
              <a:off x="195598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 dirty="0">
                  <a:solidFill>
                    <a:schemeClr val="dk2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1</a:t>
              </a:r>
              <a:endParaRPr sz="600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474" name="Google Shape;474;p40"/>
          <p:cNvGrpSpPr/>
          <p:nvPr/>
        </p:nvGrpSpPr>
        <p:grpSpPr>
          <a:xfrm>
            <a:off x="3814414" y="1703401"/>
            <a:ext cx="473400" cy="473400"/>
            <a:chOff x="3814414" y="1703401"/>
            <a:chExt cx="473400" cy="473400"/>
          </a:xfrm>
        </p:grpSpPr>
        <p:sp>
          <p:nvSpPr>
            <p:cNvPr id="475" name="Google Shape;475;p40"/>
            <p:cNvSpPr/>
            <p:nvPr/>
          </p:nvSpPr>
          <p:spPr>
            <a:xfrm rot="8100000">
              <a:off x="3883742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40"/>
            <p:cNvSpPr/>
            <p:nvPr/>
          </p:nvSpPr>
          <p:spPr>
            <a:xfrm>
              <a:off x="3984064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3</a:t>
              </a:r>
              <a:endParaRPr sz="6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477" name="Google Shape;477;p40"/>
          <p:cNvGrpSpPr/>
          <p:nvPr/>
        </p:nvGrpSpPr>
        <p:grpSpPr>
          <a:xfrm>
            <a:off x="5842489" y="1703401"/>
            <a:ext cx="473400" cy="473400"/>
            <a:chOff x="5842489" y="1703401"/>
            <a:chExt cx="473400" cy="473400"/>
          </a:xfrm>
        </p:grpSpPr>
        <p:sp>
          <p:nvSpPr>
            <p:cNvPr id="478" name="Google Shape;478;p40"/>
            <p:cNvSpPr/>
            <p:nvPr/>
          </p:nvSpPr>
          <p:spPr>
            <a:xfrm rot="8100000">
              <a:off x="591181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40"/>
            <p:cNvSpPr/>
            <p:nvPr/>
          </p:nvSpPr>
          <p:spPr>
            <a:xfrm>
              <a:off x="601213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5</a:t>
              </a:r>
              <a:endParaRPr sz="6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480" name="Google Shape;480;p40"/>
          <p:cNvGrpSpPr/>
          <p:nvPr/>
        </p:nvGrpSpPr>
        <p:grpSpPr>
          <a:xfrm>
            <a:off x="6880814" y="3576300"/>
            <a:ext cx="473400" cy="473400"/>
            <a:chOff x="6880814" y="3576300"/>
            <a:chExt cx="473400" cy="473400"/>
          </a:xfrm>
        </p:grpSpPr>
        <p:sp>
          <p:nvSpPr>
            <p:cNvPr id="481" name="Google Shape;481;p40"/>
            <p:cNvSpPr/>
            <p:nvPr/>
          </p:nvSpPr>
          <p:spPr>
            <a:xfrm rot="-2700000">
              <a:off x="6950142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40"/>
            <p:cNvSpPr/>
            <p:nvPr/>
          </p:nvSpPr>
          <p:spPr>
            <a:xfrm flipH="1">
              <a:off x="705046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6</a:t>
              </a:r>
              <a:endParaRPr sz="6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483" name="Google Shape;483;p40"/>
          <p:cNvGrpSpPr/>
          <p:nvPr/>
        </p:nvGrpSpPr>
        <p:grpSpPr>
          <a:xfrm>
            <a:off x="4852739" y="3576300"/>
            <a:ext cx="473400" cy="473400"/>
            <a:chOff x="4852739" y="3576300"/>
            <a:chExt cx="473400" cy="473400"/>
          </a:xfrm>
        </p:grpSpPr>
        <p:sp>
          <p:nvSpPr>
            <p:cNvPr id="484" name="Google Shape;484;p40"/>
            <p:cNvSpPr/>
            <p:nvPr/>
          </p:nvSpPr>
          <p:spPr>
            <a:xfrm rot="-2700000">
              <a:off x="4922067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40"/>
            <p:cNvSpPr/>
            <p:nvPr/>
          </p:nvSpPr>
          <p:spPr>
            <a:xfrm flipH="1">
              <a:off x="5022389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4</a:t>
              </a:r>
              <a:endParaRPr sz="6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486" name="Google Shape;486;p40"/>
          <p:cNvGrpSpPr/>
          <p:nvPr/>
        </p:nvGrpSpPr>
        <p:grpSpPr>
          <a:xfrm>
            <a:off x="2824664" y="3576300"/>
            <a:ext cx="473400" cy="473400"/>
            <a:chOff x="2824664" y="3576300"/>
            <a:chExt cx="473400" cy="473400"/>
          </a:xfrm>
        </p:grpSpPr>
        <p:sp>
          <p:nvSpPr>
            <p:cNvPr id="487" name="Google Shape;487;p40"/>
            <p:cNvSpPr/>
            <p:nvPr/>
          </p:nvSpPr>
          <p:spPr>
            <a:xfrm rot="-2700000">
              <a:off x="2893992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40"/>
            <p:cNvSpPr/>
            <p:nvPr/>
          </p:nvSpPr>
          <p:spPr>
            <a:xfrm flipH="1">
              <a:off x="299431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2</a:t>
              </a:r>
              <a:endParaRPr sz="6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sp>
        <p:nvSpPr>
          <p:cNvPr id="489" name="Google Shape;489;p40"/>
          <p:cNvSpPr txBox="1"/>
          <p:nvPr/>
        </p:nvSpPr>
        <p:spPr>
          <a:xfrm>
            <a:off x="1379850" y="1156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Ricerca parole polisemiche</a:t>
            </a:r>
            <a:endParaRPr sz="1000" dirty="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90" name="Google Shape;490;p40"/>
          <p:cNvSpPr txBox="1"/>
          <p:nvPr/>
        </p:nvSpPr>
        <p:spPr>
          <a:xfrm>
            <a:off x="3377205" y="1156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Estrazione contesti e tokenizzazione</a:t>
            </a:r>
            <a:endParaRPr sz="1000" dirty="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91" name="Google Shape;491;p40"/>
          <p:cNvSpPr txBox="1"/>
          <p:nvPr/>
        </p:nvSpPr>
        <p:spPr>
          <a:xfrm>
            <a:off x="5436010" y="1156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Sperimentazione con tecniche di semantica distribuzionale</a:t>
            </a:r>
            <a:endParaRPr sz="1000" dirty="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92" name="Google Shape;492;p40"/>
          <p:cNvSpPr txBox="1"/>
          <p:nvPr/>
        </p:nvSpPr>
        <p:spPr>
          <a:xfrm>
            <a:off x="2418175" y="40636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Scelta del modello di induzione</a:t>
            </a:r>
            <a:endParaRPr sz="1000" dirty="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93" name="Google Shape;493;p40"/>
          <p:cNvSpPr txBox="1"/>
          <p:nvPr/>
        </p:nvSpPr>
        <p:spPr>
          <a:xfrm>
            <a:off x="4446255" y="40636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Masked Language Model</a:t>
            </a:r>
            <a:endParaRPr sz="1000" dirty="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94" name="Google Shape;494;p40"/>
          <p:cNvSpPr txBox="1"/>
          <p:nvPr/>
        </p:nvSpPr>
        <p:spPr>
          <a:xfrm>
            <a:off x="6474335" y="40636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Valutazione risultati e conclusioni</a:t>
            </a:r>
            <a:endParaRPr sz="1000" dirty="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9"/>
          <p:cNvSpPr txBox="1">
            <a:spLocks noGrp="1"/>
          </p:cNvSpPr>
          <p:nvPr>
            <p:ph type="body" idx="1"/>
          </p:nvPr>
        </p:nvSpPr>
        <p:spPr>
          <a:xfrm>
            <a:off x="370513" y="964623"/>
            <a:ext cx="3675300" cy="28869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MultiWordNet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it-IT" dirty="0"/>
              <a:t>D</a:t>
            </a:r>
            <a:r>
              <a:rPr lang="en" dirty="0"/>
              <a:t>atabase lessicale multilinguistico con WordNet italiano</a:t>
            </a:r>
            <a:endParaRPr dirty="0"/>
          </a:p>
        </p:txBody>
      </p:sp>
      <p:sp>
        <p:nvSpPr>
          <p:cNvPr id="133" name="Google Shape;133;p19"/>
          <p:cNvSpPr txBox="1">
            <a:spLocks noGrp="1"/>
          </p:cNvSpPr>
          <p:nvPr>
            <p:ph type="title"/>
          </p:nvPr>
        </p:nvSpPr>
        <p:spPr>
          <a:xfrm>
            <a:off x="370513" y="346362"/>
            <a:ext cx="3460268" cy="47039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Ricerca parole polisemiche</a:t>
            </a:r>
            <a:endParaRPr dirty="0"/>
          </a:p>
        </p:txBody>
      </p:sp>
      <p:sp>
        <p:nvSpPr>
          <p:cNvPr id="134" name="Google Shape;134;p19"/>
          <p:cNvSpPr txBox="1">
            <a:spLocks noGrp="1"/>
          </p:cNvSpPr>
          <p:nvPr>
            <p:ph type="body" idx="2"/>
          </p:nvPr>
        </p:nvSpPr>
        <p:spPr>
          <a:xfrm>
            <a:off x="4896792" y="964623"/>
            <a:ext cx="36753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it-IT" b="1" dirty="0" err="1"/>
              <a:t>Wiktionary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it-IT" dirty="0"/>
              <a:t>P</a:t>
            </a:r>
            <a:r>
              <a:rPr lang="en" dirty="0"/>
              <a:t>rogetto multilingue basato su Web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5" name="Google Shape;135;p19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5" name="Immagin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3B1E90E4-296C-FAAA-1988-5EEB90D62C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5384" y="2216728"/>
            <a:ext cx="1480121" cy="1796328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240FE1C4-2B13-5FE5-0EC7-C024321356C2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3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71908" y="2706182"/>
            <a:ext cx="2091631" cy="817419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D434AFD8-C1A4-F027-1F49-E314F396C52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" r="2902"/>
          <a:stretch/>
        </p:blipFill>
        <p:spPr>
          <a:xfrm>
            <a:off x="3150174" y="3347243"/>
            <a:ext cx="2194070" cy="159940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" grpId="0" build="p"/>
      <p:bldP spid="134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42"/>
          <p:cNvSpPr txBox="1">
            <a:spLocks noGrp="1"/>
          </p:cNvSpPr>
          <p:nvPr>
            <p:ph type="title"/>
          </p:nvPr>
        </p:nvSpPr>
        <p:spPr>
          <a:xfrm>
            <a:off x="794225" y="453915"/>
            <a:ext cx="2836814" cy="47732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Classi Sintattiche</a:t>
            </a:r>
            <a:endParaRPr sz="2400" dirty="0"/>
          </a:p>
        </p:txBody>
      </p:sp>
      <p:sp>
        <p:nvSpPr>
          <p:cNvPr id="507" name="Google Shape;507;p42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508" name="Google Shape;508;p42"/>
          <p:cNvSpPr/>
          <p:nvPr/>
        </p:nvSpPr>
        <p:spPr>
          <a:xfrm>
            <a:off x="794225" y="982400"/>
            <a:ext cx="3709200" cy="1584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137160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600" b="1" dirty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NOMI</a:t>
            </a:r>
            <a:endParaRPr b="1" dirty="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09" name="Google Shape;509;p42"/>
          <p:cNvSpPr/>
          <p:nvPr/>
        </p:nvSpPr>
        <p:spPr>
          <a:xfrm>
            <a:off x="4656792" y="982400"/>
            <a:ext cx="3709200" cy="1584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371600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 dirty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VERBI</a:t>
            </a:r>
            <a:endParaRPr b="1" dirty="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10" name="Google Shape;510;p42"/>
          <p:cNvSpPr/>
          <p:nvPr/>
        </p:nvSpPr>
        <p:spPr>
          <a:xfrm>
            <a:off x="794225" y="2715247"/>
            <a:ext cx="3709200" cy="1584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1371600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 dirty="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 dirty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AVVERBI</a:t>
            </a:r>
            <a:endParaRPr dirty="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11" name="Google Shape;511;p42"/>
          <p:cNvSpPr/>
          <p:nvPr/>
        </p:nvSpPr>
        <p:spPr>
          <a:xfrm>
            <a:off x="4656792" y="2715247"/>
            <a:ext cx="3709200" cy="1584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371600" tIns="91425" rIns="91425" bIns="91425" anchor="b" anchorCtr="0">
            <a:noAutofit/>
          </a:bodyPr>
          <a:lstStyle/>
          <a:p>
            <a:pPr marL="0" lvl="0" indent="0" algn="r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 sz="1600" b="1" dirty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AGGETTIVI</a:t>
            </a:r>
            <a:endParaRPr dirty="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12" name="Google Shape;512;p42"/>
          <p:cNvSpPr/>
          <p:nvPr/>
        </p:nvSpPr>
        <p:spPr>
          <a:xfrm>
            <a:off x="3298452" y="1357389"/>
            <a:ext cx="2417100" cy="24171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3" name="Google Shape;513;p42"/>
          <p:cNvSpPr/>
          <p:nvPr/>
        </p:nvSpPr>
        <p:spPr>
          <a:xfrm rot="5400000">
            <a:off x="3447052" y="1357389"/>
            <a:ext cx="2417100" cy="24171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" name="Google Shape;514;p42"/>
          <p:cNvSpPr/>
          <p:nvPr/>
        </p:nvSpPr>
        <p:spPr>
          <a:xfrm rot="10800000">
            <a:off x="3447052" y="1507352"/>
            <a:ext cx="2417100" cy="24171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5" name="Google Shape;515;p42"/>
          <p:cNvSpPr/>
          <p:nvPr/>
        </p:nvSpPr>
        <p:spPr>
          <a:xfrm rot="-5400000">
            <a:off x="3298452" y="1507352"/>
            <a:ext cx="2417100" cy="24171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" name="Google Shape;516;p42"/>
          <p:cNvSpPr/>
          <p:nvPr/>
        </p:nvSpPr>
        <p:spPr>
          <a:xfrm>
            <a:off x="3854926" y="1861577"/>
            <a:ext cx="419201" cy="45146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it-IT" b="1" i="0" dirty="0">
                <a:ln>
                  <a:noFill/>
                </a:ln>
                <a:solidFill>
                  <a:schemeClr val="lt1"/>
                </a:solidFill>
                <a:latin typeface="Roboto Slab"/>
              </a:rPr>
              <a:t>N</a:t>
            </a:r>
            <a:endParaRPr b="1" i="0" dirty="0">
              <a:ln>
                <a:noFill/>
              </a:ln>
              <a:solidFill>
                <a:schemeClr val="lt1"/>
              </a:solidFill>
              <a:latin typeface="Roboto Slab"/>
            </a:endParaRPr>
          </a:p>
        </p:txBody>
      </p:sp>
      <p:sp>
        <p:nvSpPr>
          <p:cNvPr id="517" name="Google Shape;517;p42"/>
          <p:cNvSpPr/>
          <p:nvPr/>
        </p:nvSpPr>
        <p:spPr>
          <a:xfrm>
            <a:off x="4844895" y="1869297"/>
            <a:ext cx="565306" cy="439114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it-IT" b="1" dirty="0">
                <a:solidFill>
                  <a:schemeClr val="lt1"/>
                </a:solidFill>
                <a:latin typeface="Roboto Slab"/>
              </a:rPr>
              <a:t>V</a:t>
            </a:r>
            <a:endParaRPr b="1" i="0" dirty="0">
              <a:ln>
                <a:noFill/>
              </a:ln>
              <a:solidFill>
                <a:schemeClr val="lt1"/>
              </a:solidFill>
              <a:latin typeface="Roboto Slab"/>
            </a:endParaRPr>
          </a:p>
        </p:txBody>
      </p:sp>
      <p:sp>
        <p:nvSpPr>
          <p:cNvPr id="518" name="Google Shape;518;p42"/>
          <p:cNvSpPr/>
          <p:nvPr/>
        </p:nvSpPr>
        <p:spPr>
          <a:xfrm>
            <a:off x="3719945" y="2942299"/>
            <a:ext cx="706582" cy="45146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it-IT" b="1" dirty="0">
                <a:solidFill>
                  <a:schemeClr val="lt1"/>
                </a:solidFill>
                <a:latin typeface="Roboto Slab"/>
              </a:rPr>
              <a:t>AV</a:t>
            </a:r>
            <a:endParaRPr b="1" i="0" dirty="0">
              <a:ln>
                <a:noFill/>
              </a:ln>
              <a:solidFill>
                <a:schemeClr val="lt1"/>
              </a:solidFill>
              <a:latin typeface="Roboto Slab"/>
            </a:endParaRPr>
          </a:p>
        </p:txBody>
      </p:sp>
      <p:sp>
        <p:nvSpPr>
          <p:cNvPr id="519" name="Google Shape;519;p42"/>
          <p:cNvSpPr/>
          <p:nvPr/>
        </p:nvSpPr>
        <p:spPr>
          <a:xfrm>
            <a:off x="4803368" y="2939887"/>
            <a:ext cx="717705" cy="439114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it-IT" b="1" dirty="0">
                <a:solidFill>
                  <a:schemeClr val="lt1"/>
                </a:solidFill>
                <a:latin typeface="Roboto Slab"/>
              </a:rPr>
              <a:t>AG</a:t>
            </a:r>
            <a:endParaRPr b="1" i="0" dirty="0">
              <a:ln>
                <a:noFill/>
              </a:ln>
              <a:solidFill>
                <a:schemeClr val="lt1"/>
              </a:solidFill>
              <a:latin typeface="Roboto Slab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85B5010-0D57-00CC-47D5-6A24D77A1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678" y="249381"/>
            <a:ext cx="7571700" cy="428829"/>
          </a:xfrm>
        </p:spPr>
        <p:txBody>
          <a:bodyPr/>
          <a:lstStyle/>
          <a:p>
            <a:r>
              <a:rPr lang="it-IT" dirty="0"/>
              <a:t>Correlazione tra il numero di sensi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EFD885FE-7C3F-9C89-299D-6EFF0D0D3A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9</a:t>
            </a:fld>
            <a:endParaRPr lang="it-IT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708492BB-C576-D96F-FCC2-65FAF49920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6631" y="1249356"/>
            <a:ext cx="4830738" cy="1776655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C783989E-D63B-1588-A663-F62564E6776B}"/>
              </a:ext>
            </a:extLst>
          </p:cNvPr>
          <p:cNvSpPr txBox="1"/>
          <p:nvPr/>
        </p:nvSpPr>
        <p:spPr>
          <a:xfrm>
            <a:off x="259678" y="3837709"/>
            <a:ext cx="26019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it-IT" dirty="0" err="1">
                <a:latin typeface="Roboto Slab" panose="020B0604020202020204" charset="0"/>
                <a:ea typeface="Roboto Slab" panose="020B0604020202020204" charset="0"/>
              </a:rPr>
              <a:t>WikSenses</a:t>
            </a:r>
            <a:r>
              <a:rPr lang="it-IT" dirty="0">
                <a:latin typeface="Roboto Slab" panose="020B0604020202020204" charset="0"/>
                <a:ea typeface="Roboto Slab" panose="020B0604020202020204" charset="0"/>
              </a:rPr>
              <a:t> – </a:t>
            </a:r>
            <a:r>
              <a:rPr lang="it-IT" dirty="0" err="1">
                <a:latin typeface="Roboto Slab" panose="020B0604020202020204" charset="0"/>
                <a:ea typeface="Roboto Slab" panose="020B0604020202020204" charset="0"/>
              </a:rPr>
              <a:t>Wiktionary</a:t>
            </a:r>
            <a:endParaRPr lang="it-IT" dirty="0">
              <a:latin typeface="Roboto Slab" panose="020B0604020202020204" charset="0"/>
              <a:ea typeface="Roboto Slab" panose="020B0604020202020204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it-IT" dirty="0" err="1">
                <a:latin typeface="Roboto Slab" panose="020B0604020202020204" charset="0"/>
                <a:ea typeface="Roboto Slab" panose="020B0604020202020204" charset="0"/>
              </a:rPr>
              <a:t>WordSenses</a:t>
            </a:r>
            <a:r>
              <a:rPr lang="it-IT" dirty="0">
                <a:latin typeface="Roboto Slab" panose="020B0604020202020204" charset="0"/>
                <a:ea typeface="Roboto Slab" panose="020B0604020202020204" charset="0"/>
              </a:rPr>
              <a:t> – </a:t>
            </a:r>
            <a:r>
              <a:rPr lang="it-IT" dirty="0" err="1">
                <a:latin typeface="Roboto Slab" panose="020B0604020202020204" charset="0"/>
                <a:ea typeface="Roboto Slab" panose="020B0604020202020204" charset="0"/>
              </a:rPr>
              <a:t>WordNet</a:t>
            </a:r>
            <a:endParaRPr lang="it-IT" dirty="0">
              <a:latin typeface="Roboto Slab" panose="020B0604020202020204" charset="0"/>
              <a:ea typeface="Roboto Slab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2544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Cordelia template">
  <a:themeElements>
    <a:clrScheme name="Custom 347">
      <a:dk1>
        <a:srgbClr val="263238"/>
      </a:dk1>
      <a:lt1>
        <a:srgbClr val="FFFFFF"/>
      </a:lt1>
      <a:dk2>
        <a:srgbClr val="607D8B"/>
      </a:dk2>
      <a:lt2>
        <a:srgbClr val="ECEFF1"/>
      </a:lt2>
      <a:accent1>
        <a:srgbClr val="0091EA"/>
      </a:accent1>
      <a:accent2>
        <a:srgbClr val="0053A3"/>
      </a:accent2>
      <a:accent3>
        <a:srgbClr val="607D8B"/>
      </a:accent3>
      <a:accent4>
        <a:srgbClr val="CFD8DC"/>
      </a:accent4>
      <a:accent5>
        <a:srgbClr val="ECEFF1"/>
      </a:accent5>
      <a:accent6>
        <a:srgbClr val="ACDBF8"/>
      </a:accent6>
      <a:hlink>
        <a:srgbClr val="0091E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731</TotalTime>
  <Words>457</Words>
  <Application>Microsoft Office PowerPoint</Application>
  <PresentationFormat>Presentazione su schermo (16:9)</PresentationFormat>
  <Paragraphs>137</Paragraphs>
  <Slides>23</Slides>
  <Notes>21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23</vt:i4>
      </vt:variant>
    </vt:vector>
  </HeadingPairs>
  <TitlesOfParts>
    <vt:vector size="29" baseType="lpstr">
      <vt:lpstr>Roboto Slab</vt:lpstr>
      <vt:lpstr>Arial</vt:lpstr>
      <vt:lpstr>Source Sans Pro</vt:lpstr>
      <vt:lpstr>Courier New</vt:lpstr>
      <vt:lpstr>Calibri</vt:lpstr>
      <vt:lpstr>Cordelia template</vt:lpstr>
      <vt:lpstr>Induzione automatica del numero dei significati di una parola tramite tecniche di semantica distribuzionale</vt:lpstr>
      <vt:lpstr>Obiettivo di Tesi</vt:lpstr>
      <vt:lpstr>WORD SENSE INDUCTION / DISAMBIGUATION</vt:lpstr>
      <vt:lpstr>Semantica Distribuzionale</vt:lpstr>
      <vt:lpstr>Sviluppo del progetto</vt:lpstr>
      <vt:lpstr>Roadmap</vt:lpstr>
      <vt:lpstr>Ricerca parole polisemiche</vt:lpstr>
      <vt:lpstr>Classi Sintattiche</vt:lpstr>
      <vt:lpstr>Correlazione tra il numero di sensi</vt:lpstr>
      <vt:lpstr>Processo lavorativo</vt:lpstr>
      <vt:lpstr>Presentazione standard di PowerPoint</vt:lpstr>
      <vt:lpstr>Approcci utilizzati</vt:lpstr>
      <vt:lpstr>Intersezione</vt:lpstr>
      <vt:lpstr>Idea da ricercare</vt:lpstr>
      <vt:lpstr>Sperimentazione</vt:lpstr>
      <vt:lpstr>Similarità del coseno</vt:lpstr>
      <vt:lpstr>Coefficiente di Spearman</vt:lpstr>
      <vt:lpstr>Risultati</vt:lpstr>
      <vt:lpstr>WordNet</vt:lpstr>
      <vt:lpstr>Wiktionary</vt:lpstr>
      <vt:lpstr>Conclusioni</vt:lpstr>
      <vt:lpstr>Sviluppi futuri</vt:lpstr>
      <vt:lpstr>Grazie dell’attenzione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Lorena Capotorto</cp:lastModifiedBy>
  <cp:revision>35</cp:revision>
  <dcterms:modified xsi:type="dcterms:W3CDTF">2022-12-13T12:16:51Z</dcterms:modified>
</cp:coreProperties>
</file>