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Corben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qcnZHSq7cW1SaQ91H5MRhYHIz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rbe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10" Type="http://schemas.openxmlformats.org/officeDocument/2006/relationships/image" Target="../media/image34.png"/><Relationship Id="rId9" Type="http://schemas.openxmlformats.org/officeDocument/2006/relationships/image" Target="../media/image38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7" Type="http://schemas.openxmlformats.org/officeDocument/2006/relationships/image" Target="../media/image28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39.png"/><Relationship Id="rId5" Type="http://schemas.openxmlformats.org/officeDocument/2006/relationships/image" Target="../media/image27.png"/><Relationship Id="rId6" Type="http://schemas.openxmlformats.org/officeDocument/2006/relationships/image" Target="../media/image42.png"/><Relationship Id="rId7" Type="http://schemas.openxmlformats.org/officeDocument/2006/relationships/image" Target="../media/image37.png"/><Relationship Id="rId8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11" Type="http://schemas.openxmlformats.org/officeDocument/2006/relationships/image" Target="../media/image48.png"/><Relationship Id="rId10" Type="http://schemas.openxmlformats.org/officeDocument/2006/relationships/image" Target="../media/image53.png"/><Relationship Id="rId9" Type="http://schemas.openxmlformats.org/officeDocument/2006/relationships/image" Target="../media/image51.png"/><Relationship Id="rId5" Type="http://schemas.openxmlformats.org/officeDocument/2006/relationships/image" Target="../media/image40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4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52.png"/><Relationship Id="rId6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44.png"/><Relationship Id="rId6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54.png"/><Relationship Id="rId6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4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22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31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2" name="Google Shape;82;g79b7674418_0_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79b7674418_0_6"/>
          <p:cNvSpPr txBox="1"/>
          <p:nvPr>
            <p:ph type="ctrTitle"/>
          </p:nvPr>
        </p:nvSpPr>
        <p:spPr>
          <a:xfrm>
            <a:off x="1524000" y="1122363"/>
            <a:ext cx="9144000" cy="2503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Calibri"/>
              <a:buNone/>
            </a:pPr>
            <a:r>
              <a:rPr lang="en-US">
                <a:latin typeface="Corben"/>
                <a:ea typeface="Corben"/>
                <a:cs typeface="Corben"/>
                <a:sym typeface="Corben"/>
              </a:rPr>
              <a:t>KELOMPOK 2</a:t>
            </a:r>
            <a:br>
              <a:rPr lang="en-US">
                <a:latin typeface="Corben"/>
                <a:ea typeface="Corben"/>
                <a:cs typeface="Corben"/>
                <a:sym typeface="Corben"/>
              </a:rPr>
            </a:br>
            <a:r>
              <a:rPr lang="en-US" sz="4900">
                <a:latin typeface="Corben"/>
                <a:ea typeface="Corben"/>
                <a:cs typeface="Corben"/>
                <a:sym typeface="Corben"/>
              </a:rPr>
              <a:t>Stage 3</a:t>
            </a:r>
            <a:br>
              <a:rPr lang="en-US" sz="4900">
                <a:latin typeface="Corben"/>
                <a:ea typeface="Corben"/>
                <a:cs typeface="Corben"/>
                <a:sym typeface="Corben"/>
              </a:rPr>
            </a:br>
            <a:r>
              <a:rPr lang="en-US" sz="4900">
                <a:latin typeface="Corben"/>
                <a:ea typeface="Corben"/>
                <a:cs typeface="Corben"/>
                <a:sym typeface="Corben"/>
              </a:rPr>
              <a:t>E-Commerce Shipping Data</a:t>
            </a:r>
            <a:br>
              <a:rPr lang="en-US">
                <a:latin typeface="Corben"/>
                <a:ea typeface="Corben"/>
                <a:cs typeface="Corben"/>
                <a:sym typeface="Corben"/>
              </a:rPr>
            </a:br>
            <a:r>
              <a:rPr lang="en-US" sz="4000">
                <a:latin typeface="Corben"/>
                <a:ea typeface="Corben"/>
                <a:cs typeface="Corben"/>
                <a:sym typeface="Corben"/>
              </a:rPr>
              <a:t>Mentor : Mas Mirza</a:t>
            </a:r>
            <a:endParaRPr sz="4000"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84" name="Google Shape;84;g79b7674418_0_6"/>
          <p:cNvSpPr txBox="1"/>
          <p:nvPr>
            <p:ph idx="1" type="subTitle"/>
          </p:nvPr>
        </p:nvSpPr>
        <p:spPr>
          <a:xfrm>
            <a:off x="1524000" y="424337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Elvis Muh. Rizqy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Fuji Resti M</a:t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Ni Kadek Yulia Cyntia Dewi</a:t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Haolia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Luthfi Adnan Rahmantyo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65" name="Google Shape;165;p21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615449" y="3158697"/>
            <a:ext cx="4535906" cy="16715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Grid Search for Best Hyper-Parameters</a:t>
            </a:r>
            <a:endParaRPr b="1" i="0" sz="40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4892842" y="3994484"/>
            <a:ext cx="7058526" cy="2638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68" name="Google Shape;16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8396" y="2638488"/>
            <a:ext cx="7162972" cy="34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752005" y="248914"/>
            <a:ext cx="10515600" cy="741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2162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Hyperparameter Tuning Logistic Regression</a:t>
            </a:r>
            <a:endParaRPr b="1" i="0" sz="40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descr="Graphical user interface, text, application&#10;&#10;Description automatically generated" id="170" name="Google Shape;17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1903" y="1173130"/>
            <a:ext cx="7515998" cy="92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75" name="Google Shape;175;p22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838200" y="225458"/>
            <a:ext cx="10515600" cy="741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2162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Model Performance on Classification Tasks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subTitle"/>
          </p:nvPr>
        </p:nvSpPr>
        <p:spPr>
          <a:xfrm>
            <a:off x="838200" y="3996794"/>
            <a:ext cx="11113168" cy="263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178" name="Google Shape;17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0643" y="1617350"/>
            <a:ext cx="2400635" cy="7525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 with medium confidence" id="179" name="Google Shape;17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94784" y="1537140"/>
            <a:ext cx="2848373" cy="91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200" y="3030536"/>
            <a:ext cx="4248743" cy="36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treemap chart&#10;&#10;Description automatically generated" id="181" name="Google Shape;181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2273" y="3469680"/>
            <a:ext cx="3439005" cy="2838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82" name="Google Shape;182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75464" y="2907627"/>
            <a:ext cx="5515745" cy="562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83" name="Google Shape;183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22151" y="3492217"/>
            <a:ext cx="3353268" cy="288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88" name="Google Shape;188;p23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838200" y="225458"/>
            <a:ext cx="10515600" cy="741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Grid Search for Best Hyper-Parameters</a:t>
            </a:r>
            <a:endParaRPr b="1" i="0" sz="40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0" name="Google Shape;190;p23"/>
          <p:cNvSpPr txBox="1"/>
          <p:nvPr>
            <p:ph idx="1" type="subTitle"/>
          </p:nvPr>
        </p:nvSpPr>
        <p:spPr>
          <a:xfrm>
            <a:off x="838200" y="5534526"/>
            <a:ext cx="11113168" cy="1098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91" name="Google Shape;19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4968" y="1327803"/>
            <a:ext cx="7802064" cy="392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96" name="Google Shape;196;p24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838200" y="225458"/>
            <a:ext cx="10515600" cy="6002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2162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Model Performance on Classification Tasks</a:t>
            </a:r>
            <a:endParaRPr b="1" i="0" sz="40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838200" y="3996794"/>
            <a:ext cx="11113168" cy="263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604828"/>
            <a:ext cx="4248743" cy="371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treemap chart&#10;&#10;Description automatically generated" id="200" name="Google Shape;20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3950613"/>
            <a:ext cx="3467584" cy="28864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201" name="Google Shape;20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28529" y="3593929"/>
            <a:ext cx="5525271" cy="543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202" name="Google Shape;202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38072" y="4213244"/>
            <a:ext cx="3095272" cy="2635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&#10;&#10;Description automatically generated" id="203" name="Google Shape;203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25119" y="1034968"/>
            <a:ext cx="4258269" cy="2029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08" name="Google Shape;208;p25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838200" y="225458"/>
            <a:ext cx="10515600" cy="741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Decision Tree Classifier</a:t>
            </a:r>
            <a:endParaRPr b="1" i="0" sz="40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727364" y="5833425"/>
            <a:ext cx="4943764" cy="101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211" name="Google Shape;21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8063" y="1241544"/>
            <a:ext cx="2743583" cy="84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2568981"/>
            <a:ext cx="3419952" cy="371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treemap chart&#10;&#10;Description automatically generated" id="213" name="Google Shape;21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7726" y="2924162"/>
            <a:ext cx="3400900" cy="2876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&#10;&#10;Description automatically generated" id="214" name="Google Shape;214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33796" y="967238"/>
            <a:ext cx="4248743" cy="1981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215" name="Google Shape;215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36265" y="3085895"/>
            <a:ext cx="5163271" cy="1114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216" name="Google Shape;216;p25"/>
          <p:cNvPicPr preferRelativeResize="0"/>
          <p:nvPr/>
        </p:nvPicPr>
        <p:blipFill rotWithShape="1">
          <a:blip r:embed="rId10">
            <a:alphaModFix/>
          </a:blip>
          <a:srcRect b="53441" l="0" r="0" t="0"/>
          <a:stretch/>
        </p:blipFill>
        <p:spPr>
          <a:xfrm>
            <a:off x="5471261" y="4337656"/>
            <a:ext cx="3219899" cy="1827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217" name="Google Shape;217;p25"/>
          <p:cNvPicPr preferRelativeResize="0"/>
          <p:nvPr/>
        </p:nvPicPr>
        <p:blipFill rotWithShape="1">
          <a:blip r:embed="rId11">
            <a:alphaModFix/>
          </a:blip>
          <a:srcRect b="0" l="0" r="0" t="44458"/>
          <a:stretch/>
        </p:blipFill>
        <p:spPr>
          <a:xfrm>
            <a:off x="8881687" y="4362637"/>
            <a:ext cx="3219899" cy="217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22" name="Google Shape;222;p2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838200" y="225458"/>
            <a:ext cx="10515600" cy="741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Visualize the Tree</a:t>
            </a:r>
            <a:endParaRPr b="1" i="0" sz="40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24" name="Google Shape;224;p26"/>
          <p:cNvSpPr txBox="1"/>
          <p:nvPr>
            <p:ph idx="1" type="subTitle"/>
          </p:nvPr>
        </p:nvSpPr>
        <p:spPr>
          <a:xfrm>
            <a:off x="838200" y="3996794"/>
            <a:ext cx="11113168" cy="263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225" name="Google Shape;22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3455" y="1035500"/>
            <a:ext cx="9072406" cy="512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30" name="Google Shape;230;p27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838200" y="225458"/>
            <a:ext cx="10515600" cy="741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Visualize the Tree</a:t>
            </a:r>
            <a:endParaRPr b="1" i="0" sz="40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32" name="Google Shape;232;p27"/>
          <p:cNvSpPr txBox="1"/>
          <p:nvPr>
            <p:ph idx="1" type="subTitle"/>
          </p:nvPr>
        </p:nvSpPr>
        <p:spPr>
          <a:xfrm>
            <a:off x="838200" y="3996794"/>
            <a:ext cx="11113168" cy="263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233" name="Google Shape;23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6143" y="1106806"/>
            <a:ext cx="8188985" cy="519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&#10;&#10;Description automatically generated with medium confidence" id="234" name="Google Shape;23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157" y="1518890"/>
            <a:ext cx="4382112" cy="291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39" name="Google Shape;239;p28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838200" y="225458"/>
            <a:ext cx="10515600" cy="741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Random Forest Classifier</a:t>
            </a:r>
            <a:endParaRPr b="1" i="0" sz="40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838200" y="4830618"/>
            <a:ext cx="11113168" cy="180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242" name="Google Shape;24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7019" y="1884374"/>
            <a:ext cx="4105848" cy="2029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43" name="Google Shape;24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32480" y="1555924"/>
            <a:ext cx="3877216" cy="287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48" name="Google Shape;248;p29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/>
        </p:nvSpPr>
        <p:spPr>
          <a:xfrm>
            <a:off x="838200" y="225458"/>
            <a:ext cx="10515600" cy="741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2162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Gradient Boosting and Grid Search with CV</a:t>
            </a:r>
            <a:endParaRPr b="1" i="0" sz="40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50" name="Google Shape;250;p29"/>
          <p:cNvSpPr txBox="1"/>
          <p:nvPr>
            <p:ph idx="1" type="subTitle"/>
          </p:nvPr>
        </p:nvSpPr>
        <p:spPr>
          <a:xfrm>
            <a:off x="764309" y="5178466"/>
            <a:ext cx="11113168" cy="14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251" name="Google Shape;25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828" y="1672482"/>
            <a:ext cx="5468113" cy="28007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52" name="Google Shape;25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8903" y="1545268"/>
            <a:ext cx="6077996" cy="333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57" name="Google Shape;257;p30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 txBox="1"/>
          <p:nvPr>
            <p:ph idx="1" type="subTitle"/>
          </p:nvPr>
        </p:nvSpPr>
        <p:spPr>
          <a:xfrm>
            <a:off x="1524000" y="238365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6000">
                <a:latin typeface="Corben"/>
                <a:ea typeface="Corben"/>
                <a:cs typeface="Corben"/>
                <a:sym typeface="Corben"/>
              </a:rPr>
              <a:t>Feature Importance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9" name="Google Shape;89;p1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238365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6000">
                <a:latin typeface="Corben"/>
                <a:ea typeface="Corben"/>
                <a:cs typeface="Corben"/>
                <a:sym typeface="Corben"/>
              </a:rPr>
              <a:t>MODELING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63" name="Google Shape;263;p31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838200" y="225458"/>
            <a:ext cx="10515600" cy="741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Feature Importance</a:t>
            </a:r>
            <a:endParaRPr b="1" i="0" sz="40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65" name="Google Shape;265;p31"/>
          <p:cNvSpPr txBox="1"/>
          <p:nvPr>
            <p:ph idx="1" type="subTitle"/>
          </p:nvPr>
        </p:nvSpPr>
        <p:spPr>
          <a:xfrm>
            <a:off x="838200" y="5514108"/>
            <a:ext cx="11113168" cy="1118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000"/>
              <a:t>Dari hasil permodelan yang dilakukan diketahui bahwa feature Weight in Grams dan Prior Purchases memiliki pengaruh penting dalam permodelan ini. Untuk feature lain dapat diabaikan pengaruhnya.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266" name="Google Shape;266;p31"/>
          <p:cNvPicPr preferRelativeResize="0"/>
          <p:nvPr/>
        </p:nvPicPr>
        <p:blipFill rotWithShape="1">
          <a:blip r:embed="rId5">
            <a:alphaModFix/>
          </a:blip>
          <a:srcRect b="0" l="0" r="34744" t="0"/>
          <a:stretch/>
        </p:blipFill>
        <p:spPr>
          <a:xfrm>
            <a:off x="2895349" y="949349"/>
            <a:ext cx="699887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71" name="Google Shape;271;p32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/>
        </p:nvSpPr>
        <p:spPr>
          <a:xfrm>
            <a:off x="838200" y="225458"/>
            <a:ext cx="10515600" cy="741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Feature Selection</a:t>
            </a:r>
            <a:endParaRPr b="1" i="0" sz="40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73" name="Google Shape;273;p32"/>
          <p:cNvSpPr txBox="1"/>
          <p:nvPr>
            <p:ph idx="1" type="subTitle"/>
          </p:nvPr>
        </p:nvSpPr>
        <p:spPr>
          <a:xfrm>
            <a:off x="838200" y="3996794"/>
            <a:ext cx="11113168" cy="263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78" name="Google Shape;278;p33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>
            <p:ph idx="1" type="subTitle"/>
          </p:nvPr>
        </p:nvSpPr>
        <p:spPr>
          <a:xfrm>
            <a:off x="1524000" y="238365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6000">
                <a:latin typeface="Corben"/>
                <a:ea typeface="Corben"/>
                <a:cs typeface="Corben"/>
                <a:sym typeface="Corben"/>
              </a:rPr>
              <a:t>GIT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84" name="Google Shape;284;p34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4"/>
          <p:cNvSpPr txBox="1"/>
          <p:nvPr/>
        </p:nvSpPr>
        <p:spPr>
          <a:xfrm>
            <a:off x="838200" y="225458"/>
            <a:ext cx="10515600" cy="741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Repository GitHub Tim Data Heist</a:t>
            </a:r>
            <a:endParaRPr b="1" i="0" sz="40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6" name="Google Shape;286;p34"/>
          <p:cNvSpPr txBox="1"/>
          <p:nvPr>
            <p:ph idx="1" type="subTitle"/>
          </p:nvPr>
        </p:nvSpPr>
        <p:spPr>
          <a:xfrm>
            <a:off x="838200" y="3996794"/>
            <a:ext cx="11113168" cy="2635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&#10;&#10;Description automatically generated with medium confidence" id="287" name="Google Shape;28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2414" y="1419570"/>
            <a:ext cx="9827172" cy="5154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92" name="Google Shape;292;p35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1524000" y="1718498"/>
            <a:ext cx="9144000" cy="3421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6000">
                <a:latin typeface="Corben"/>
                <a:ea typeface="Corben"/>
                <a:cs typeface="Corben"/>
                <a:sym typeface="Corben"/>
              </a:rPr>
              <a:t>TERIMA</a:t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6000">
                <a:latin typeface="Corben"/>
                <a:ea typeface="Corben"/>
                <a:cs typeface="Corben"/>
                <a:sym typeface="Corben"/>
              </a:rPr>
              <a:t>KASIH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95" name="Google Shape;95;p14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525794"/>
            <a:ext cx="10515600" cy="596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en-US">
                <a:latin typeface="Arial Rounded"/>
                <a:ea typeface="Arial Rounded"/>
                <a:cs typeface="Arial Rounded"/>
                <a:sym typeface="Arial Rounded"/>
              </a:rPr>
              <a:t>Split Data Train dan Test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358466" y="1455137"/>
            <a:ext cx="4737534" cy="202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00B0F0"/>
                </a:solidFill>
              </a:rPr>
              <a:t>Training set </a:t>
            </a:r>
            <a:r>
              <a:rPr lang="en-US" sz="2400"/>
              <a:t>digunakan untuk melakukan training pada model dan mendapatkan parameter yang optimal.</a:t>
            </a:r>
            <a:endParaRPr sz="2400">
              <a:solidFill>
                <a:srgbClr val="00B0F0"/>
              </a:solidFill>
            </a:endParaRPr>
          </a:p>
        </p:txBody>
      </p:sp>
      <p:pic>
        <p:nvPicPr>
          <p:cNvPr descr="Graphical user interface, text&#10;&#10;Description automatically generated" id="98" name="Google Shape;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194" y="3280507"/>
            <a:ext cx="11407661" cy="21223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6679326" y="1467838"/>
            <a:ext cx="4737534" cy="202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Test set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sebagai evaluasi pada model</a:t>
            </a:r>
            <a:endParaRPr b="0" i="0" sz="2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04" name="Google Shape;104;p15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838199" y="485380"/>
            <a:ext cx="10515600" cy="647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Model Evaluation: Logistic Regression</a:t>
            </a:r>
            <a:endParaRPr b="1" sz="40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838199" y="5264901"/>
            <a:ext cx="11170699" cy="13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descr="Text&#10;&#10;Description automatically generated" id="107" name="Google Shape;1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199" y="1754008"/>
            <a:ext cx="4572638" cy="2915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08" name="Google Shape;108;p15"/>
          <p:cNvPicPr preferRelativeResize="0"/>
          <p:nvPr/>
        </p:nvPicPr>
        <p:blipFill rotWithShape="1">
          <a:blip r:embed="rId6">
            <a:alphaModFix/>
          </a:blip>
          <a:srcRect b="8310" l="0" r="0" t="0"/>
          <a:stretch/>
        </p:blipFill>
        <p:spPr>
          <a:xfrm>
            <a:off x="5626257" y="1608730"/>
            <a:ext cx="6382641" cy="3205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13" name="Google Shape;113;p1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type="title"/>
          </p:nvPr>
        </p:nvSpPr>
        <p:spPr>
          <a:xfrm>
            <a:off x="838198" y="485380"/>
            <a:ext cx="10859815" cy="647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200">
                <a:latin typeface="Arial Rounded"/>
                <a:ea typeface="Arial Rounded"/>
                <a:cs typeface="Arial Rounded"/>
                <a:sym typeface="Arial Rounded"/>
              </a:rPr>
              <a:t>Model Evaluation: Pemilihan dan perhitungan metrics</a:t>
            </a:r>
            <a:endParaRPr b="1" sz="32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5" name="Google Shape;115;p16"/>
          <p:cNvSpPr txBox="1"/>
          <p:nvPr>
            <p:ph idx="2" type="body"/>
          </p:nvPr>
        </p:nvSpPr>
        <p:spPr>
          <a:xfrm>
            <a:off x="838199" y="5589179"/>
            <a:ext cx="11017470" cy="104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4817" y="1565210"/>
            <a:ext cx="3753374" cy="36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treemap chart&#10;&#10;Description automatically generated" id="117" name="Google Shape;11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38186" y="1936737"/>
            <a:ext cx="3486637" cy="2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6000" y="1533289"/>
            <a:ext cx="4934639" cy="371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19" name="Google Shape;11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57244" y="1888811"/>
            <a:ext cx="3353268" cy="2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24" name="Google Shape;124;p17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type="title"/>
          </p:nvPr>
        </p:nvSpPr>
        <p:spPr>
          <a:xfrm>
            <a:off x="838199" y="357392"/>
            <a:ext cx="10515600" cy="647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Model Evaluation: Mencari model yang best-fit</a:t>
            </a:r>
            <a:endParaRPr b="1" sz="40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838199" y="1434545"/>
            <a:ext cx="10985939" cy="1260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2400"/>
              <a:t>Kami menguji beberapa model untuk mengetahui mana yang paling </a:t>
            </a:r>
            <a:r>
              <a:rPr lang="en-US" sz="2400">
                <a:solidFill>
                  <a:srgbClr val="00B0F0"/>
                </a:solidFill>
              </a:rPr>
              <a:t>best-fits</a:t>
            </a:r>
            <a:endParaRPr sz="2400">
              <a:solidFill>
                <a:srgbClr val="00B0F0"/>
              </a:solidFill>
            </a:endParaRPr>
          </a:p>
        </p:txBody>
      </p:sp>
      <p:pic>
        <p:nvPicPr>
          <p:cNvPr descr="Text&#10;&#10;Description automatically generated" id="127" name="Google Shape;12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2262" y="2303669"/>
            <a:ext cx="8516819" cy="371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32" name="Google Shape;132;p18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>
            <p:ph type="title"/>
          </p:nvPr>
        </p:nvSpPr>
        <p:spPr>
          <a:xfrm>
            <a:off x="838199" y="357392"/>
            <a:ext cx="10515600" cy="647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Model Evaluation: Mencari model yang best-fit</a:t>
            </a:r>
            <a:endParaRPr b="1" sz="40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4" name="Google Shape;134;p18"/>
          <p:cNvSpPr txBox="1"/>
          <p:nvPr>
            <p:ph idx="2" type="body"/>
          </p:nvPr>
        </p:nvSpPr>
        <p:spPr>
          <a:xfrm>
            <a:off x="911623" y="5372222"/>
            <a:ext cx="10985939" cy="1260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descr="Calendar&#10;&#10;Description automatically generated" id="135" name="Google Shape;13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623" y="1272402"/>
            <a:ext cx="4324954" cy="18195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&#10;&#10;Description automatically generated" id="136" name="Google Shape;13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1623" y="3284972"/>
            <a:ext cx="4324954" cy="1771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&#10;&#10;Description automatically generated" id="137" name="Google Shape;13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81214" y="1272402"/>
            <a:ext cx="4372585" cy="179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&#10;&#10;Description automatically generated" id="138" name="Google Shape;138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81214" y="3260391"/>
            <a:ext cx="4391638" cy="191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43" name="Google Shape;143;p19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>
            <p:ph type="title"/>
          </p:nvPr>
        </p:nvSpPr>
        <p:spPr>
          <a:xfrm>
            <a:off x="838199" y="357392"/>
            <a:ext cx="10515600" cy="647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Model Evaluation: Mencari model yang best-fit</a:t>
            </a:r>
            <a:endParaRPr b="1" sz="40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5" name="Google Shape;145;p19"/>
          <p:cNvSpPr txBox="1"/>
          <p:nvPr>
            <p:ph idx="2" type="body"/>
          </p:nvPr>
        </p:nvSpPr>
        <p:spPr>
          <a:xfrm>
            <a:off x="838199" y="5372222"/>
            <a:ext cx="10985939" cy="1260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descr="Calendar&#10;&#10;Description automatically generated" id="146" name="Google Shape;14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199" y="1363429"/>
            <a:ext cx="4286848" cy="1848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&#10;&#10;Description automatically generated" id="147" name="Google Shape;14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199" y="3429000"/>
            <a:ext cx="4353533" cy="1810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&#10;&#10;Description automatically generated" id="148" name="Google Shape;148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6955" y="1365277"/>
            <a:ext cx="4420217" cy="1886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&#10;&#10;Description automatically generated" id="149" name="Google Shape;149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14587" y="3341762"/>
            <a:ext cx="4372585" cy="191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54" name="Google Shape;154;p20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type="title"/>
          </p:nvPr>
        </p:nvSpPr>
        <p:spPr>
          <a:xfrm>
            <a:off x="838198" y="485380"/>
            <a:ext cx="10859815" cy="647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200">
                <a:latin typeface="Arial Rounded"/>
                <a:ea typeface="Arial Rounded"/>
                <a:cs typeface="Arial Rounded"/>
                <a:sym typeface="Arial Rounded"/>
              </a:rPr>
              <a:t>Model Evaluation: Evaluating Curves and AUC</a:t>
            </a:r>
            <a:endParaRPr b="1" sz="32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6" name="Google Shape;156;p20"/>
          <p:cNvSpPr txBox="1"/>
          <p:nvPr>
            <p:ph idx="2" type="body"/>
          </p:nvPr>
        </p:nvSpPr>
        <p:spPr>
          <a:xfrm>
            <a:off x="838199" y="5589179"/>
            <a:ext cx="11017470" cy="104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942" y="1463624"/>
            <a:ext cx="7287642" cy="400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158" name="Google Shape;15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198" y="1863730"/>
            <a:ext cx="4220164" cy="2838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29166" y="2014252"/>
            <a:ext cx="3124636" cy="3905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160" name="Google Shape;160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09604" y="2404832"/>
            <a:ext cx="4191585" cy="28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