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314" r:id="rId4"/>
    <p:sldId id="264" r:id="rId5"/>
    <p:sldId id="294" r:id="rId6"/>
    <p:sldId id="285" r:id="rId7"/>
    <p:sldId id="293" r:id="rId8"/>
    <p:sldId id="273" r:id="rId9"/>
    <p:sldId id="276" r:id="rId10"/>
    <p:sldId id="283" r:id="rId11"/>
    <p:sldId id="266" r:id="rId12"/>
    <p:sldId id="287" r:id="rId13"/>
    <p:sldId id="295" r:id="rId14"/>
    <p:sldId id="296" r:id="rId15"/>
    <p:sldId id="297" r:id="rId16"/>
    <p:sldId id="298" r:id="rId17"/>
    <p:sldId id="299" r:id="rId18"/>
    <p:sldId id="304" r:id="rId19"/>
    <p:sldId id="305" r:id="rId20"/>
    <p:sldId id="306" r:id="rId21"/>
    <p:sldId id="307" r:id="rId22"/>
    <p:sldId id="310" r:id="rId23"/>
    <p:sldId id="311" r:id="rId24"/>
    <p:sldId id="313" r:id="rId25"/>
    <p:sldId id="277" r:id="rId26"/>
    <p:sldId id="31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275"/>
    <a:srgbClr val="FFFFFF"/>
    <a:srgbClr val="133F71"/>
    <a:srgbClr val="F2F2F2"/>
    <a:srgbClr val="C7E0EB"/>
    <a:srgbClr val="CBC9D4"/>
    <a:srgbClr val="799BE7"/>
    <a:srgbClr val="A5C1F9"/>
    <a:srgbClr val="146772"/>
    <a:srgbClr val="71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424DE-1414-4E43-A25C-E7ECAF88AE02}" v="14" dt="2024-05-08T16:57:57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82" autoAdjust="0"/>
  </p:normalViewPr>
  <p:slideViewPr>
    <p:cSldViewPr snapToGrid="0" showGuides="1">
      <p:cViewPr varScale="1">
        <p:scale>
          <a:sx n="82" d="100"/>
          <a:sy n="82" d="100"/>
        </p:scale>
        <p:origin x="126" y="4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EB00-CC79-4F33-B978-D7B7A1FBFB9B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A80E-B5C1-4E58-8E4B-0A7782896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9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2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11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45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25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91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84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4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62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9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98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9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B16C-554B-4F17-A16C-44850CCE12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36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2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5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6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시장조사기관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IDC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는 글로벌 그룹웨어 시장이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402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억달러에서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2023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483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억달러로 성장할 것으로 예상했습니다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다른 시장조사기관인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Sans_Light"/>
              </a:rPr>
              <a:t>마켓앤마켓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(Markets and Markets)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474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억달러에서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2026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858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억달러로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5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Sans_Light"/>
              </a:rPr>
              <a:t>년만에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1.8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배 성장할 것이라는 다소 공격적인 전망을 내놓기도 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장밋빛 전망은 국내에도 그대로 적용되고 있는데요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업계 추산에 따르면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국내 그룹웨어 시장은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2016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3,000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억원에서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년이 지난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년에 이미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5,000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억원으로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1.6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_Light"/>
              </a:rPr>
              <a:t>배 성장했다고 보고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_Light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PMS (project Management Service) </a:t>
            </a:r>
          </a:p>
          <a:p>
            <a:r>
              <a:rPr lang="en-US" altLang="ko-KR" dirty="0"/>
              <a:t>ERP (</a:t>
            </a:r>
            <a:r>
              <a:rPr lang="en-US" altLang="ko-KR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Enterprise Resource Planning)(</a:t>
            </a:r>
            <a:r>
              <a:rPr lang="ko-KR" alt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전사적 자원 관리</a:t>
            </a:r>
            <a:r>
              <a:rPr lang="en-US" altLang="ko-KR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) </a:t>
            </a:r>
            <a:r>
              <a:rPr lang="ko-KR" alt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조직 전반에서 비즈니스 프로세스 및 정보를 구성</a:t>
            </a:r>
            <a:r>
              <a:rPr lang="en-US" altLang="ko-KR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통합</a:t>
            </a:r>
            <a:r>
              <a:rPr lang="en-US" altLang="ko-KR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pple SD Gothic Neo"/>
              </a:rPr>
              <a:t>관리하는 방식을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8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4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5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3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A80E-B5C1-4E58-8E4B-0A7782896F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image" Target="../media/image85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microsoft.com/office/2007/relationships/hdphoto" Target="../media/hdphoto1.wdp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1151"/>
            <a:ext cx="12190476" cy="685714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1595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개발환경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9E6178-44C7-DFB1-AFD4-4A1062D8D135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9403" y="120314"/>
            <a:ext cx="5055390" cy="69369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5539" y="1203504"/>
            <a:ext cx="2348514" cy="6793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575" y="-185812"/>
            <a:ext cx="5055390" cy="81946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05325" y="1203503"/>
            <a:ext cx="2761365" cy="6793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9204" y="120314"/>
            <a:ext cx="5603523" cy="69653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65003" y="1203503"/>
            <a:ext cx="2411924" cy="67936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3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개발환경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8616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분석 및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44DC72-C66B-9680-DCEE-6A7E066D948B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2A6290-D649-F4D4-5111-8C0D1AF00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2708"/>
              </p:ext>
            </p:extLst>
          </p:nvPr>
        </p:nvGraphicFramePr>
        <p:xfrm>
          <a:off x="600234" y="2014309"/>
          <a:ext cx="4843270" cy="349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81">
                  <a:extLst>
                    <a:ext uri="{9D8B030D-6E8A-4147-A177-3AD203B41FA5}">
                      <a16:colId xmlns:a16="http://schemas.microsoft.com/office/drawing/2014/main" val="2654550666"/>
                    </a:ext>
                  </a:extLst>
                </a:gridCol>
                <a:gridCol w="3894589">
                  <a:extLst>
                    <a:ext uri="{9D8B030D-6E8A-4147-A177-3AD203B41FA5}">
                      <a16:colId xmlns:a16="http://schemas.microsoft.com/office/drawing/2014/main" val="3955058849"/>
                    </a:ext>
                  </a:extLst>
                </a:gridCol>
              </a:tblGrid>
              <a:tr h="23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순서</a:t>
                      </a:r>
                    </a:p>
                  </a:txBody>
                  <a:tcPr marL="50893" marR="50893" marT="25447" marB="25447">
                    <a:solidFill>
                      <a:srgbClr val="133F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용도</a:t>
                      </a:r>
                      <a:endParaRPr lang="en-US" altLang="ko-KR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133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5291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프로젝트 수행 계획서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14300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2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요구사항 정의서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07118"/>
                  </a:ext>
                </a:extLst>
              </a:tr>
              <a:tr h="349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3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유스케이스</a:t>
                      </a:r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정의서</a:t>
                      </a:r>
                      <a:endParaRPr lang="en-US" altLang="ko-KR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9224"/>
                  </a:ext>
                </a:extLst>
              </a:tr>
              <a:tr h="353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4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유스케이스</a:t>
                      </a:r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다이어그램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58135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5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단위 업무 정의서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32792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6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자료사전 정의서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940673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7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논리</a:t>
                      </a:r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ERD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74223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8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물리</a:t>
                      </a:r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ERD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1254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9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테이블 정의서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13016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10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메뉴 구조도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20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3D7068-D58F-C913-0083-F95E02B11A42}"/>
              </a:ext>
            </a:extLst>
          </p:cNvPr>
          <p:cNvSpPr txBox="1"/>
          <p:nvPr/>
        </p:nvSpPr>
        <p:spPr>
          <a:xfrm>
            <a:off x="5044183" y="1146149"/>
            <a:ext cx="27671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solidFill>
                  <a:srgbClr val="133F71"/>
                </a:solidFill>
              </a:rPr>
              <a:t>산출물 목록 </a:t>
            </a:r>
            <a:r>
              <a:rPr lang="en-US" altLang="ko-KR" sz="2000" b="1" dirty="0">
                <a:solidFill>
                  <a:srgbClr val="133F71"/>
                </a:solidFill>
              </a:rPr>
              <a:t>(</a:t>
            </a:r>
            <a:r>
              <a:rPr lang="ko-KR" altLang="en-US" sz="2000" b="1" dirty="0">
                <a:solidFill>
                  <a:srgbClr val="133F71"/>
                </a:solidFill>
              </a:rPr>
              <a:t>총 </a:t>
            </a:r>
            <a:r>
              <a:rPr lang="en-US" altLang="ko-KR" sz="2000" b="1" dirty="0">
                <a:solidFill>
                  <a:srgbClr val="133F71"/>
                </a:solidFill>
              </a:rPr>
              <a:t>19</a:t>
            </a:r>
            <a:r>
              <a:rPr lang="ko-KR" altLang="en-US" sz="2000" b="1" dirty="0">
                <a:solidFill>
                  <a:srgbClr val="133F71"/>
                </a:solidFill>
              </a:rPr>
              <a:t>개</a:t>
            </a:r>
            <a:r>
              <a:rPr lang="en-US" altLang="ko-KR" sz="2000" b="1" dirty="0">
                <a:solidFill>
                  <a:srgbClr val="133F71"/>
                </a:solidFill>
              </a:rPr>
              <a:t>)</a:t>
            </a:r>
            <a:endParaRPr lang="ko-KR" altLang="en-US" sz="2000" b="1" dirty="0">
              <a:solidFill>
                <a:srgbClr val="133F7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D3B189-4D0D-D21E-533C-B8852054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25294"/>
              </p:ext>
            </p:extLst>
          </p:nvPr>
        </p:nvGraphicFramePr>
        <p:xfrm>
          <a:off x="6748496" y="2012249"/>
          <a:ext cx="4843270" cy="320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81">
                  <a:extLst>
                    <a:ext uri="{9D8B030D-6E8A-4147-A177-3AD203B41FA5}">
                      <a16:colId xmlns:a16="http://schemas.microsoft.com/office/drawing/2014/main" val="2654550666"/>
                    </a:ext>
                  </a:extLst>
                </a:gridCol>
                <a:gridCol w="3894589">
                  <a:extLst>
                    <a:ext uri="{9D8B030D-6E8A-4147-A177-3AD203B41FA5}">
                      <a16:colId xmlns:a16="http://schemas.microsoft.com/office/drawing/2014/main" val="3955058849"/>
                    </a:ext>
                  </a:extLst>
                </a:gridCol>
              </a:tblGrid>
              <a:tr h="150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순서</a:t>
                      </a:r>
                    </a:p>
                  </a:txBody>
                  <a:tcPr marL="50893" marR="50893" marT="25447" marB="25447">
                    <a:solidFill>
                      <a:srgbClr val="133F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용도</a:t>
                      </a:r>
                      <a:endParaRPr lang="en-US" altLang="ko-KR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133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5291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11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화면 정의서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14300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12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프로세스 정의서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07118"/>
                  </a:ext>
                </a:extLst>
              </a:tr>
              <a:tr h="361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13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프로세스 흐름도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9224"/>
                  </a:ext>
                </a:extLst>
              </a:tr>
              <a:tr h="363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14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프로그램 목록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58135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15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프로그램 사양서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32792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16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개발환경 구축완료 보고서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940673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17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착수발표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74223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18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시연영상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1254"/>
                  </a:ext>
                </a:extLst>
              </a:tr>
              <a:tr h="30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19</a:t>
                      </a:r>
                      <a:endParaRPr lang="ko-KR" altLang="en-US" sz="17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최종발표</a:t>
                      </a:r>
                    </a:p>
                  </a:txBody>
                  <a:tcPr marL="50893" marR="50893" marT="25447" marB="25447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1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2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D7068-D58F-C913-0083-F95E02B11A42}"/>
              </a:ext>
            </a:extLst>
          </p:cNvPr>
          <p:cNvSpPr txBox="1"/>
          <p:nvPr/>
        </p:nvSpPr>
        <p:spPr>
          <a:xfrm>
            <a:off x="4750942" y="699841"/>
            <a:ext cx="28280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133F71"/>
                </a:solidFill>
              </a:rPr>
              <a:t>프로그램 수행 계획서</a:t>
            </a:r>
          </a:p>
        </p:txBody>
      </p:sp>
      <p:pic>
        <p:nvPicPr>
          <p:cNvPr id="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CED93A7-BC9F-4242-4AF6-F833407E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06" y="1548981"/>
            <a:ext cx="4167933" cy="4649286"/>
          </a:xfrm>
          <a:prstGeom prst="rect">
            <a:avLst/>
          </a:prstGeom>
        </p:spPr>
      </p:pic>
      <p:pic>
        <p:nvPicPr>
          <p:cNvPr id="7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9A3439-FFD4-C597-4744-D8187F365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25" y="1551331"/>
            <a:ext cx="3635094" cy="46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D7068-D58F-C913-0083-F95E02B11A42}"/>
              </a:ext>
            </a:extLst>
          </p:cNvPr>
          <p:cNvSpPr txBox="1"/>
          <p:nvPr/>
        </p:nvSpPr>
        <p:spPr>
          <a:xfrm>
            <a:off x="5074557" y="596081"/>
            <a:ext cx="2199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133F71"/>
                </a:solidFill>
              </a:rPr>
              <a:t>요구사항 정의서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94603BF-718F-C663-AF31-9620AF4F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1367879"/>
            <a:ext cx="4467701" cy="4931654"/>
          </a:xfrm>
          <a:prstGeom prst="rect">
            <a:avLst/>
          </a:prstGeom>
          <a:ln w="12700">
            <a:solidFill>
              <a:srgbClr val="133F7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0F982B5-0088-E164-2FE5-2A07E0A3D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254" y="1370374"/>
            <a:ext cx="4563095" cy="4931653"/>
          </a:xfrm>
          <a:prstGeom prst="rect">
            <a:avLst/>
          </a:prstGeom>
          <a:ln w="12700">
            <a:solidFill>
              <a:srgbClr val="133F71"/>
            </a:solidFill>
          </a:ln>
        </p:spPr>
      </p:pic>
    </p:spTree>
    <p:extLst>
      <p:ext uri="{BB962C8B-B14F-4D97-AF65-F5344CB8AC3E}">
        <p14:creationId xmlns:p14="http://schemas.microsoft.com/office/powerpoint/2010/main" val="94147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B85C3D-88CA-2DE4-E6F9-A81E2A0FABAE}"/>
              </a:ext>
            </a:extLst>
          </p:cNvPr>
          <p:cNvSpPr txBox="1"/>
          <p:nvPr/>
        </p:nvSpPr>
        <p:spPr>
          <a:xfrm>
            <a:off x="3334497" y="611270"/>
            <a:ext cx="5679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>
                <a:solidFill>
                  <a:srgbClr val="133F71"/>
                </a:solidFill>
              </a:rPr>
              <a:t>유스케이스</a:t>
            </a:r>
            <a:r>
              <a:rPr lang="ko-KR" altLang="en-US" sz="2500" b="1" dirty="0">
                <a:solidFill>
                  <a:srgbClr val="133F71"/>
                </a:solidFill>
              </a:rPr>
              <a:t> 정의서 </a:t>
            </a:r>
            <a:r>
              <a:rPr lang="en-US" altLang="ko-KR" sz="2500" b="1" dirty="0">
                <a:solidFill>
                  <a:srgbClr val="133F71"/>
                </a:solidFill>
              </a:rPr>
              <a:t>&amp; </a:t>
            </a:r>
            <a:r>
              <a:rPr lang="ko-KR" altLang="en-US" sz="2500" b="1" dirty="0" err="1">
                <a:solidFill>
                  <a:srgbClr val="133F71"/>
                </a:solidFill>
              </a:rPr>
              <a:t>유스케이스</a:t>
            </a:r>
            <a:r>
              <a:rPr lang="ko-KR" altLang="en-US" sz="2500" b="1" dirty="0">
                <a:solidFill>
                  <a:srgbClr val="133F71"/>
                </a:solidFill>
              </a:rPr>
              <a:t> 다이어그램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9F566C-1686-52A7-EC86-32B5FAAB8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63053" y="1708194"/>
            <a:ext cx="5794336" cy="37479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5F4265-DD92-863B-1D97-09F9A775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192" y="1133984"/>
            <a:ext cx="3732941" cy="556359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105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EDF4B-1658-8113-4A26-224A93191F9D}"/>
              </a:ext>
            </a:extLst>
          </p:cNvPr>
          <p:cNvSpPr txBox="1"/>
          <p:nvPr/>
        </p:nvSpPr>
        <p:spPr>
          <a:xfrm>
            <a:off x="5037687" y="611270"/>
            <a:ext cx="22733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133F71"/>
                </a:solidFill>
              </a:rPr>
              <a:t>단위 업무 정의서</a:t>
            </a:r>
          </a:p>
        </p:txBody>
      </p:sp>
      <p:pic>
        <p:nvPicPr>
          <p:cNvPr id="24" name="Object 22">
            <a:extLst>
              <a:ext uri="{FF2B5EF4-FFF2-40B4-BE49-F238E27FC236}">
                <a16:creationId xmlns:a16="http://schemas.microsoft.com/office/drawing/2014/main" id="{19DAF9A2-B5D1-EB5E-0D25-B5A61BC856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3414"/>
          <a:stretch/>
        </p:blipFill>
        <p:spPr>
          <a:xfrm>
            <a:off x="197187" y="1199856"/>
            <a:ext cx="2874975" cy="4609928"/>
          </a:xfrm>
          <a:prstGeom prst="rect">
            <a:avLst/>
          </a:prstGeom>
        </p:spPr>
      </p:pic>
      <p:pic>
        <p:nvPicPr>
          <p:cNvPr id="25" name="Object 28">
            <a:extLst>
              <a:ext uri="{FF2B5EF4-FFF2-40B4-BE49-F238E27FC236}">
                <a16:creationId xmlns:a16="http://schemas.microsoft.com/office/drawing/2014/main" id="{51991623-A345-4C3E-35F6-5887F27B5A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973"/>
          <a:stretch/>
        </p:blipFill>
        <p:spPr>
          <a:xfrm>
            <a:off x="3142650" y="1207813"/>
            <a:ext cx="2874974" cy="4609927"/>
          </a:xfrm>
          <a:prstGeom prst="rect">
            <a:avLst/>
          </a:prstGeom>
        </p:spPr>
      </p:pic>
      <p:pic>
        <p:nvPicPr>
          <p:cNvPr id="26" name="Object 37">
            <a:extLst>
              <a:ext uri="{FF2B5EF4-FFF2-40B4-BE49-F238E27FC236}">
                <a16:creationId xmlns:a16="http://schemas.microsoft.com/office/drawing/2014/main" id="{C1F437C0-7105-476D-DC71-6C40B1FE5FE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1255" y="1197283"/>
            <a:ext cx="2957329" cy="2902333"/>
          </a:xfrm>
          <a:prstGeom prst="rect">
            <a:avLst/>
          </a:prstGeom>
        </p:spPr>
      </p:pic>
      <p:pic>
        <p:nvPicPr>
          <p:cNvPr id="27" name="Object 31">
            <a:extLst>
              <a:ext uri="{FF2B5EF4-FFF2-40B4-BE49-F238E27FC236}">
                <a16:creationId xmlns:a16="http://schemas.microsoft.com/office/drawing/2014/main" id="{CA442DA9-018F-7024-394A-7432CEBC3C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1621" y="4099616"/>
            <a:ext cx="2976596" cy="2555610"/>
          </a:xfrm>
          <a:prstGeom prst="rect">
            <a:avLst/>
          </a:prstGeom>
        </p:spPr>
      </p:pic>
      <p:pic>
        <p:nvPicPr>
          <p:cNvPr id="28" name="Object 25">
            <a:extLst>
              <a:ext uri="{FF2B5EF4-FFF2-40B4-BE49-F238E27FC236}">
                <a16:creationId xmlns:a16="http://schemas.microsoft.com/office/drawing/2014/main" id="{C1ABDA8C-83EB-836E-5BD1-0D441DBD76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5869" y="1207814"/>
            <a:ext cx="2738944" cy="2902332"/>
          </a:xfrm>
          <a:prstGeom prst="rect">
            <a:avLst/>
          </a:prstGeom>
        </p:spPr>
      </p:pic>
      <p:pic>
        <p:nvPicPr>
          <p:cNvPr id="29" name="Object 34">
            <a:extLst>
              <a:ext uri="{FF2B5EF4-FFF2-40B4-BE49-F238E27FC236}">
                <a16:creationId xmlns:a16="http://schemas.microsoft.com/office/drawing/2014/main" id="{75D1ED62-4F0B-2C03-3166-2FD74F22916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5869" y="4099616"/>
            <a:ext cx="2736598" cy="1808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F60EEB-4BF5-BFB4-024C-6E649299B79C}"/>
              </a:ext>
            </a:extLst>
          </p:cNvPr>
          <p:cNvSpPr txBox="1"/>
          <p:nvPr/>
        </p:nvSpPr>
        <p:spPr>
          <a:xfrm>
            <a:off x="1775661" y="1207813"/>
            <a:ext cx="8483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FF"/>
                </a:highlight>
              </a:rPr>
              <a:t>PL </a:t>
            </a:r>
            <a:r>
              <a:rPr lang="ko-KR" altLang="en-US" sz="1300" dirty="0" err="1">
                <a:highlight>
                  <a:srgbClr val="FFFFFF"/>
                </a:highlight>
              </a:rPr>
              <a:t>이명문</a:t>
            </a:r>
            <a:endParaRPr lang="ko-KR" altLang="en-US" sz="1300" dirty="0"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150E-B439-99A4-2E72-9E5C5A26ADFD}"/>
              </a:ext>
            </a:extLst>
          </p:cNvPr>
          <p:cNvSpPr txBox="1"/>
          <p:nvPr/>
        </p:nvSpPr>
        <p:spPr>
          <a:xfrm>
            <a:off x="4660889" y="1207813"/>
            <a:ext cx="8691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FF"/>
                </a:highlight>
              </a:rPr>
              <a:t>TA </a:t>
            </a:r>
            <a:r>
              <a:rPr lang="ko-KR" altLang="en-US" sz="1300" dirty="0">
                <a:highlight>
                  <a:srgbClr val="FFFFFF"/>
                </a:highlight>
              </a:rPr>
              <a:t>권예은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CFCFC-D3ED-16C7-A068-51ABB3BD8E0C}"/>
              </a:ext>
            </a:extLst>
          </p:cNvPr>
          <p:cNvSpPr txBox="1"/>
          <p:nvPr/>
        </p:nvSpPr>
        <p:spPr>
          <a:xfrm>
            <a:off x="7819982" y="1207813"/>
            <a:ext cx="8851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FF"/>
                </a:highlight>
              </a:rPr>
              <a:t>UA </a:t>
            </a:r>
            <a:r>
              <a:rPr lang="ko-KR" altLang="en-US" sz="1300" dirty="0">
                <a:highlight>
                  <a:srgbClr val="FFFFFF"/>
                </a:highlight>
              </a:rPr>
              <a:t>이영주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5B304-AA77-3FB8-5733-904176D19520}"/>
              </a:ext>
            </a:extLst>
          </p:cNvPr>
          <p:cNvSpPr txBox="1"/>
          <p:nvPr/>
        </p:nvSpPr>
        <p:spPr>
          <a:xfrm>
            <a:off x="7814671" y="4174382"/>
            <a:ext cx="8803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FF"/>
                </a:highlight>
              </a:rPr>
              <a:t>DA </a:t>
            </a:r>
            <a:r>
              <a:rPr lang="ko-KR" altLang="en-US" sz="1300" dirty="0">
                <a:highlight>
                  <a:srgbClr val="FFFFFF"/>
                </a:highlight>
              </a:rPr>
              <a:t>민경선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716D1-539D-E22C-4EFD-BBBEE0B7CE14}"/>
              </a:ext>
            </a:extLst>
          </p:cNvPr>
          <p:cNvSpPr txBox="1"/>
          <p:nvPr/>
        </p:nvSpPr>
        <p:spPr>
          <a:xfrm>
            <a:off x="10673936" y="1173633"/>
            <a:ext cx="8739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FF"/>
                </a:highlight>
              </a:rPr>
              <a:t>AA </a:t>
            </a:r>
            <a:r>
              <a:rPr lang="ko-KR" altLang="en-US" sz="1300" dirty="0" err="1">
                <a:highlight>
                  <a:srgbClr val="FFFFFF"/>
                </a:highlight>
              </a:rPr>
              <a:t>최소희</a:t>
            </a:r>
            <a:endParaRPr lang="ko-KR" altLang="en-US" sz="1300" dirty="0">
              <a:highlight>
                <a:srgbClr val="FF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CC6F3-A296-6D19-F42F-39BAA1DDCF55}"/>
              </a:ext>
            </a:extLst>
          </p:cNvPr>
          <p:cNvSpPr txBox="1"/>
          <p:nvPr/>
        </p:nvSpPr>
        <p:spPr>
          <a:xfrm>
            <a:off x="10667119" y="4072345"/>
            <a:ext cx="888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highlight>
                  <a:srgbClr val="FFFFFF"/>
                </a:highlight>
              </a:rPr>
              <a:t>QA </a:t>
            </a:r>
            <a:r>
              <a:rPr lang="ko-KR" altLang="en-US" sz="1300" dirty="0">
                <a:highlight>
                  <a:srgbClr val="FFFFFF"/>
                </a:highlight>
              </a:rPr>
              <a:t>최윤서</a:t>
            </a:r>
          </a:p>
        </p:txBody>
      </p:sp>
    </p:spTree>
    <p:extLst>
      <p:ext uri="{BB962C8B-B14F-4D97-AF65-F5344CB8AC3E}">
        <p14:creationId xmlns:p14="http://schemas.microsoft.com/office/powerpoint/2010/main" val="11659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EDF4B-1658-8113-4A26-224A93191F9D}"/>
              </a:ext>
            </a:extLst>
          </p:cNvPr>
          <p:cNvSpPr txBox="1"/>
          <p:nvPr/>
        </p:nvSpPr>
        <p:spPr>
          <a:xfrm>
            <a:off x="5074556" y="611270"/>
            <a:ext cx="2199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133F71"/>
                </a:solidFill>
              </a:rPr>
              <a:t>프로세스 흐름도</a:t>
            </a:r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A268DF6-7E8E-D0F6-AF2A-FA3C8B90E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1" y="1570335"/>
            <a:ext cx="7809689" cy="43929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642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EDF4B-1658-8113-4A26-224A93191F9D}"/>
              </a:ext>
            </a:extLst>
          </p:cNvPr>
          <p:cNvSpPr txBox="1"/>
          <p:nvPr/>
        </p:nvSpPr>
        <p:spPr>
          <a:xfrm>
            <a:off x="5273499" y="611270"/>
            <a:ext cx="16450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133F71"/>
                </a:solidFill>
              </a:rPr>
              <a:t>화면 정의서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552636E-7F39-D571-2262-86F87540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76" y="1246783"/>
            <a:ext cx="8675802" cy="48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51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0D894B-C974-F037-2F07-C54766B98F36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4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분석  및 설계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EDF4B-1658-8113-4A26-224A93191F9D}"/>
              </a:ext>
            </a:extLst>
          </p:cNvPr>
          <p:cNvSpPr txBox="1"/>
          <p:nvPr/>
        </p:nvSpPr>
        <p:spPr>
          <a:xfrm>
            <a:off x="5832388" y="335916"/>
            <a:ext cx="8002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133F71"/>
                </a:solidFill>
              </a:rPr>
              <a:t>ERD</a:t>
            </a:r>
            <a:endParaRPr lang="ko-KR" altLang="en-US" sz="2500" b="1" dirty="0">
              <a:solidFill>
                <a:srgbClr val="133F71"/>
              </a:solidFill>
            </a:endParaRPr>
          </a:p>
        </p:txBody>
      </p: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557B74CE-3609-6385-1C61-9EED512623C3}"/>
              </a:ext>
            </a:extLst>
          </p:cNvPr>
          <p:cNvGrpSpPr/>
          <p:nvPr/>
        </p:nvGrpSpPr>
        <p:grpSpPr>
          <a:xfrm>
            <a:off x="1793219" y="796960"/>
            <a:ext cx="8878558" cy="5868059"/>
            <a:chOff x="2606272" y="1329622"/>
            <a:chExt cx="13317837" cy="8802088"/>
          </a:xfrm>
        </p:grpSpPr>
        <p:pic>
          <p:nvPicPr>
            <p:cNvPr id="23" name="Object 15">
              <a:extLst>
                <a:ext uri="{FF2B5EF4-FFF2-40B4-BE49-F238E27FC236}">
                  <a16:creationId xmlns:a16="http://schemas.microsoft.com/office/drawing/2014/main" id="{5D8F1022-3542-155F-7D0E-3A39A8EB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272" y="1329622"/>
              <a:ext cx="13317837" cy="8802088"/>
            </a:xfrm>
            <a:prstGeom prst="rect">
              <a:avLst/>
            </a:prstGeom>
          </p:spPr>
        </p:pic>
      </p:grp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5CC295A0-431F-E6CF-636D-1BF0292B5596}"/>
              </a:ext>
            </a:extLst>
          </p:cNvPr>
          <p:cNvGrpSpPr/>
          <p:nvPr/>
        </p:nvGrpSpPr>
        <p:grpSpPr>
          <a:xfrm>
            <a:off x="1880101" y="761334"/>
            <a:ext cx="2562785" cy="1125751"/>
            <a:chOff x="2736594" y="1276182"/>
            <a:chExt cx="3844177" cy="1688627"/>
          </a:xfrm>
        </p:grpSpPr>
        <p:pic>
          <p:nvPicPr>
            <p:cNvPr id="25" name="Object 18">
              <a:extLst>
                <a:ext uri="{FF2B5EF4-FFF2-40B4-BE49-F238E27FC236}">
                  <a16:creationId xmlns:a16="http://schemas.microsoft.com/office/drawing/2014/main" id="{3B0F7B44-4589-CA8E-7C63-C1B095364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6594" y="1276182"/>
              <a:ext cx="3844177" cy="1688627"/>
            </a:xfrm>
            <a:prstGeom prst="rect">
              <a:avLst/>
            </a:prstGeom>
          </p:spPr>
        </p:pic>
      </p:grpSp>
      <p:grpSp>
        <p:nvGrpSpPr>
          <p:cNvPr id="26" name="그룹 1007">
            <a:extLst>
              <a:ext uri="{FF2B5EF4-FFF2-40B4-BE49-F238E27FC236}">
                <a16:creationId xmlns:a16="http://schemas.microsoft.com/office/drawing/2014/main" id="{79D328D2-956D-4027-F53A-F82EDACEBE30}"/>
              </a:ext>
            </a:extLst>
          </p:cNvPr>
          <p:cNvGrpSpPr/>
          <p:nvPr/>
        </p:nvGrpSpPr>
        <p:grpSpPr>
          <a:xfrm>
            <a:off x="1811597" y="1765006"/>
            <a:ext cx="2306699" cy="661383"/>
            <a:chOff x="2633838" y="2781691"/>
            <a:chExt cx="3460048" cy="992074"/>
          </a:xfrm>
        </p:grpSpPr>
        <p:pic>
          <p:nvPicPr>
            <p:cNvPr id="27" name="Object 21">
              <a:extLst>
                <a:ext uri="{FF2B5EF4-FFF2-40B4-BE49-F238E27FC236}">
                  <a16:creationId xmlns:a16="http://schemas.microsoft.com/office/drawing/2014/main" id="{DF99FF7D-5ED7-B791-AE83-632272AD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3838" y="2781691"/>
              <a:ext cx="3460048" cy="992074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23D5D887-26B1-F0E1-C41A-2CD1DBC184E3}"/>
              </a:ext>
            </a:extLst>
          </p:cNvPr>
          <p:cNvGrpSpPr/>
          <p:nvPr/>
        </p:nvGrpSpPr>
        <p:grpSpPr>
          <a:xfrm>
            <a:off x="1912127" y="2613730"/>
            <a:ext cx="1341077" cy="1215439"/>
            <a:chOff x="2784633" y="4054776"/>
            <a:chExt cx="2011616" cy="1823159"/>
          </a:xfrm>
        </p:grpSpPr>
        <p:pic>
          <p:nvPicPr>
            <p:cNvPr id="29" name="Object 24">
              <a:extLst>
                <a:ext uri="{FF2B5EF4-FFF2-40B4-BE49-F238E27FC236}">
                  <a16:creationId xmlns:a16="http://schemas.microsoft.com/office/drawing/2014/main" id="{121F1D91-E317-0627-A926-68D4C42E0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4633" y="4054776"/>
              <a:ext cx="2011616" cy="1823159"/>
            </a:xfrm>
            <a:prstGeom prst="rect">
              <a:avLst/>
            </a:prstGeom>
          </p:spPr>
        </p:pic>
      </p:grpSp>
      <p:grpSp>
        <p:nvGrpSpPr>
          <p:cNvPr id="30" name="그룹 1009">
            <a:extLst>
              <a:ext uri="{FF2B5EF4-FFF2-40B4-BE49-F238E27FC236}">
                <a16:creationId xmlns:a16="http://schemas.microsoft.com/office/drawing/2014/main" id="{43B746DF-9854-5AB4-9E56-4593B52DE3B3}"/>
              </a:ext>
            </a:extLst>
          </p:cNvPr>
          <p:cNvGrpSpPr/>
          <p:nvPr/>
        </p:nvGrpSpPr>
        <p:grpSpPr>
          <a:xfrm>
            <a:off x="1880101" y="3829169"/>
            <a:ext cx="2414002" cy="1000110"/>
            <a:chOff x="2736594" y="5877935"/>
            <a:chExt cx="3621003" cy="1500165"/>
          </a:xfrm>
        </p:grpSpPr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8093FBA1-3739-60E2-7AB0-E77021D0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6594" y="5877935"/>
              <a:ext cx="3621003" cy="1500165"/>
            </a:xfrm>
            <a:prstGeom prst="rect">
              <a:avLst/>
            </a:prstGeom>
          </p:spPr>
        </p:pic>
      </p:grpSp>
      <p:grpSp>
        <p:nvGrpSpPr>
          <p:cNvPr id="32" name="그룹 1010">
            <a:extLst>
              <a:ext uri="{FF2B5EF4-FFF2-40B4-BE49-F238E27FC236}">
                <a16:creationId xmlns:a16="http://schemas.microsoft.com/office/drawing/2014/main" id="{DAB0D44E-34F9-3CCC-A25D-816E63650583}"/>
              </a:ext>
            </a:extLst>
          </p:cNvPr>
          <p:cNvGrpSpPr/>
          <p:nvPr/>
        </p:nvGrpSpPr>
        <p:grpSpPr>
          <a:xfrm>
            <a:off x="1887156" y="4850853"/>
            <a:ext cx="2414002" cy="1669117"/>
            <a:chOff x="2747176" y="7410461"/>
            <a:chExt cx="3621003" cy="2503676"/>
          </a:xfrm>
        </p:grpSpPr>
        <p:pic>
          <p:nvPicPr>
            <p:cNvPr id="33" name="Object 30">
              <a:extLst>
                <a:ext uri="{FF2B5EF4-FFF2-40B4-BE49-F238E27FC236}">
                  <a16:creationId xmlns:a16="http://schemas.microsoft.com/office/drawing/2014/main" id="{BB647064-1594-333B-18DD-856EBDF5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7176" y="7410461"/>
              <a:ext cx="3621003" cy="2503676"/>
            </a:xfrm>
            <a:prstGeom prst="rect">
              <a:avLst/>
            </a:prstGeom>
          </p:spPr>
        </p:pic>
      </p:grpSp>
      <p:grpSp>
        <p:nvGrpSpPr>
          <p:cNvPr id="34" name="그룹 1011">
            <a:extLst>
              <a:ext uri="{FF2B5EF4-FFF2-40B4-BE49-F238E27FC236}">
                <a16:creationId xmlns:a16="http://schemas.microsoft.com/office/drawing/2014/main" id="{4BB74F58-A03E-3DAE-648F-8FAF2004A27E}"/>
              </a:ext>
            </a:extLst>
          </p:cNvPr>
          <p:cNvGrpSpPr/>
          <p:nvPr/>
        </p:nvGrpSpPr>
        <p:grpSpPr>
          <a:xfrm>
            <a:off x="4207221" y="4683470"/>
            <a:ext cx="3725964" cy="1669117"/>
            <a:chOff x="6227274" y="7159387"/>
            <a:chExt cx="5588946" cy="2503676"/>
          </a:xfrm>
        </p:grpSpPr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ADFE8E33-F7FF-3485-89BC-E7030DBB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7274" y="7159387"/>
              <a:ext cx="5588946" cy="2503676"/>
            </a:xfrm>
            <a:prstGeom prst="rect">
              <a:avLst/>
            </a:prstGeom>
          </p:spPr>
        </p:pic>
      </p:grpSp>
      <p:grpSp>
        <p:nvGrpSpPr>
          <p:cNvPr id="36" name="그룹 1012">
            <a:extLst>
              <a:ext uri="{FF2B5EF4-FFF2-40B4-BE49-F238E27FC236}">
                <a16:creationId xmlns:a16="http://schemas.microsoft.com/office/drawing/2014/main" id="{DB123B11-B2F6-C6F1-A615-22BD269F63B7}"/>
              </a:ext>
            </a:extLst>
          </p:cNvPr>
          <p:cNvGrpSpPr/>
          <p:nvPr/>
        </p:nvGrpSpPr>
        <p:grpSpPr>
          <a:xfrm>
            <a:off x="4367521" y="1204297"/>
            <a:ext cx="2183658" cy="1222091"/>
            <a:chOff x="6467723" y="1940628"/>
            <a:chExt cx="3275487" cy="1833136"/>
          </a:xfrm>
        </p:grpSpPr>
        <p:pic>
          <p:nvPicPr>
            <p:cNvPr id="37" name="Object 36">
              <a:extLst>
                <a:ext uri="{FF2B5EF4-FFF2-40B4-BE49-F238E27FC236}">
                  <a16:creationId xmlns:a16="http://schemas.microsoft.com/office/drawing/2014/main" id="{17BB8A72-B67F-3298-93BB-3BB0F7BC3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7723" y="1940628"/>
              <a:ext cx="3275487" cy="1833136"/>
            </a:xfrm>
            <a:prstGeom prst="rect">
              <a:avLst/>
            </a:prstGeom>
          </p:spPr>
        </p:pic>
      </p:grpSp>
      <p:grpSp>
        <p:nvGrpSpPr>
          <p:cNvPr id="38" name="그룹 1013">
            <a:extLst>
              <a:ext uri="{FF2B5EF4-FFF2-40B4-BE49-F238E27FC236}">
                <a16:creationId xmlns:a16="http://schemas.microsoft.com/office/drawing/2014/main" id="{668FA48F-9F18-A30C-A613-DAD1407914F4}"/>
              </a:ext>
            </a:extLst>
          </p:cNvPr>
          <p:cNvGrpSpPr/>
          <p:nvPr/>
        </p:nvGrpSpPr>
        <p:grpSpPr>
          <a:xfrm>
            <a:off x="7989623" y="2095698"/>
            <a:ext cx="2738591" cy="1125751"/>
            <a:chOff x="11900876" y="3277728"/>
            <a:chExt cx="4107887" cy="1688627"/>
          </a:xfrm>
        </p:grpSpPr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09DEC5B9-00FC-FF66-B2A3-9BE72518C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0876" y="3277728"/>
              <a:ext cx="4107887" cy="1688627"/>
            </a:xfrm>
            <a:prstGeom prst="rect">
              <a:avLst/>
            </a:prstGeom>
          </p:spPr>
        </p:pic>
      </p:grpSp>
      <p:grpSp>
        <p:nvGrpSpPr>
          <p:cNvPr id="40" name="그룹 1014">
            <a:extLst>
              <a:ext uri="{FF2B5EF4-FFF2-40B4-BE49-F238E27FC236}">
                <a16:creationId xmlns:a16="http://schemas.microsoft.com/office/drawing/2014/main" id="{D7EEE78A-A6EE-E921-24FF-BF477BAE5CF4}"/>
              </a:ext>
            </a:extLst>
          </p:cNvPr>
          <p:cNvGrpSpPr/>
          <p:nvPr/>
        </p:nvGrpSpPr>
        <p:grpSpPr>
          <a:xfrm>
            <a:off x="7933186" y="3045758"/>
            <a:ext cx="2738591" cy="1903757"/>
            <a:chOff x="11816220" y="4702819"/>
            <a:chExt cx="4107887" cy="2855635"/>
          </a:xfrm>
        </p:grpSpPr>
        <p:pic>
          <p:nvPicPr>
            <p:cNvPr id="41" name="Object 42">
              <a:extLst>
                <a:ext uri="{FF2B5EF4-FFF2-40B4-BE49-F238E27FC236}">
                  <a16:creationId xmlns:a16="http://schemas.microsoft.com/office/drawing/2014/main" id="{F9E7D0DA-6669-0A48-05EC-E16110EB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16220" y="4702819"/>
              <a:ext cx="4107887" cy="2855635"/>
            </a:xfrm>
            <a:prstGeom prst="rect">
              <a:avLst/>
            </a:prstGeom>
          </p:spPr>
        </p:pic>
      </p:grpSp>
      <p:grpSp>
        <p:nvGrpSpPr>
          <p:cNvPr id="42" name="그룹 1015">
            <a:extLst>
              <a:ext uri="{FF2B5EF4-FFF2-40B4-BE49-F238E27FC236}">
                <a16:creationId xmlns:a16="http://schemas.microsoft.com/office/drawing/2014/main" id="{3C55DCB9-BEC0-64C0-C2C5-E6124D9C37C9}"/>
              </a:ext>
            </a:extLst>
          </p:cNvPr>
          <p:cNvGrpSpPr/>
          <p:nvPr/>
        </p:nvGrpSpPr>
        <p:grpSpPr>
          <a:xfrm>
            <a:off x="7933186" y="4829279"/>
            <a:ext cx="2738591" cy="1125751"/>
            <a:chOff x="11816220" y="7378100"/>
            <a:chExt cx="4107887" cy="1688627"/>
          </a:xfrm>
        </p:grpSpPr>
        <p:pic>
          <p:nvPicPr>
            <p:cNvPr id="43" name="Object 45">
              <a:extLst>
                <a:ext uri="{FF2B5EF4-FFF2-40B4-BE49-F238E27FC236}">
                  <a16:creationId xmlns:a16="http://schemas.microsoft.com/office/drawing/2014/main" id="{AAFC0E75-D7E2-7A32-3266-0D42F919A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16220" y="7378100"/>
              <a:ext cx="4107887" cy="1688627"/>
            </a:xfrm>
            <a:prstGeom prst="rect">
              <a:avLst/>
            </a:prstGeom>
          </p:spPr>
        </p:pic>
      </p:grpSp>
      <p:grpSp>
        <p:nvGrpSpPr>
          <p:cNvPr id="44" name="그룹 1016">
            <a:extLst>
              <a:ext uri="{FF2B5EF4-FFF2-40B4-BE49-F238E27FC236}">
                <a16:creationId xmlns:a16="http://schemas.microsoft.com/office/drawing/2014/main" id="{615FDDF4-9EBD-9259-B046-C50128580802}"/>
              </a:ext>
            </a:extLst>
          </p:cNvPr>
          <p:cNvGrpSpPr/>
          <p:nvPr/>
        </p:nvGrpSpPr>
        <p:grpSpPr>
          <a:xfrm>
            <a:off x="4216089" y="2569067"/>
            <a:ext cx="3717096" cy="2080285"/>
            <a:chOff x="6240576" y="3987782"/>
            <a:chExt cx="5575644" cy="3120427"/>
          </a:xfrm>
        </p:grpSpPr>
        <p:pic>
          <p:nvPicPr>
            <p:cNvPr id="45" name="Object 48">
              <a:extLst>
                <a:ext uri="{FF2B5EF4-FFF2-40B4-BE49-F238E27FC236}">
                  <a16:creationId xmlns:a16="http://schemas.microsoft.com/office/drawing/2014/main" id="{1198D8E2-32BA-B1DB-78B9-11BC271D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40576" y="3987782"/>
              <a:ext cx="5575644" cy="3120427"/>
            </a:xfrm>
            <a:prstGeom prst="rect">
              <a:avLst/>
            </a:prstGeom>
          </p:spPr>
        </p:pic>
      </p:grpSp>
      <p:pic>
        <p:nvPicPr>
          <p:cNvPr id="46" name="Object 52">
            <a:extLst>
              <a:ext uri="{FF2B5EF4-FFF2-40B4-BE49-F238E27FC236}">
                <a16:creationId xmlns:a16="http://schemas.microsoft.com/office/drawing/2014/main" id="{F38F5D66-CC46-DAF7-5B81-8DF6472619A5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21190" y="1733953"/>
            <a:ext cx="1743651" cy="831270"/>
          </a:xfrm>
          <a:prstGeom prst="rect">
            <a:avLst/>
          </a:prstGeom>
        </p:spPr>
      </p:pic>
      <p:pic>
        <p:nvPicPr>
          <p:cNvPr id="47" name="Object 53">
            <a:extLst>
              <a:ext uri="{FF2B5EF4-FFF2-40B4-BE49-F238E27FC236}">
                <a16:creationId xmlns:a16="http://schemas.microsoft.com/office/drawing/2014/main" id="{B9F04C3B-10FD-761C-56F5-463A3C266972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57507" y="961758"/>
            <a:ext cx="1880781" cy="818571"/>
          </a:xfrm>
          <a:prstGeom prst="rect">
            <a:avLst/>
          </a:prstGeom>
        </p:spPr>
      </p:pic>
      <p:pic>
        <p:nvPicPr>
          <p:cNvPr id="48" name="Object 54">
            <a:extLst>
              <a:ext uri="{FF2B5EF4-FFF2-40B4-BE49-F238E27FC236}">
                <a16:creationId xmlns:a16="http://schemas.microsoft.com/office/drawing/2014/main" id="{34799CD7-30C0-4C41-1FE5-713344DB71F0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84413" y="2690361"/>
            <a:ext cx="1750114" cy="824921"/>
          </a:xfrm>
          <a:prstGeom prst="rect">
            <a:avLst/>
          </a:prstGeom>
        </p:spPr>
      </p:pic>
      <p:pic>
        <p:nvPicPr>
          <p:cNvPr id="49" name="Object 55">
            <a:extLst>
              <a:ext uri="{FF2B5EF4-FFF2-40B4-BE49-F238E27FC236}">
                <a16:creationId xmlns:a16="http://schemas.microsoft.com/office/drawing/2014/main" id="{E2E0E3C7-DDB7-712E-0B05-D9D2CB5A8845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66974" y="3830516"/>
            <a:ext cx="1724717" cy="818571"/>
          </a:xfrm>
          <a:prstGeom prst="rect">
            <a:avLst/>
          </a:prstGeom>
        </p:spPr>
      </p:pic>
      <p:pic>
        <p:nvPicPr>
          <p:cNvPr id="50" name="Object 56">
            <a:extLst>
              <a:ext uri="{FF2B5EF4-FFF2-40B4-BE49-F238E27FC236}">
                <a16:creationId xmlns:a16="http://schemas.microsoft.com/office/drawing/2014/main" id="{BD30984A-39B7-2888-C3D8-ABEE7C835917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27540" y="5330015"/>
            <a:ext cx="1699321" cy="818571"/>
          </a:xfrm>
          <a:prstGeom prst="rect">
            <a:avLst/>
          </a:prstGeom>
        </p:spPr>
      </p:pic>
      <p:pic>
        <p:nvPicPr>
          <p:cNvPr id="51" name="Object 57">
            <a:extLst>
              <a:ext uri="{FF2B5EF4-FFF2-40B4-BE49-F238E27FC236}">
                <a16:creationId xmlns:a16="http://schemas.microsoft.com/office/drawing/2014/main" id="{8C93E0AB-6CB5-F110-8A57-825AF891505A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00835" y="5047130"/>
            <a:ext cx="1612730" cy="818571"/>
          </a:xfrm>
          <a:prstGeom prst="rect">
            <a:avLst/>
          </a:prstGeom>
        </p:spPr>
      </p:pic>
      <p:pic>
        <p:nvPicPr>
          <p:cNvPr id="52" name="Object 58">
            <a:extLst>
              <a:ext uri="{FF2B5EF4-FFF2-40B4-BE49-F238E27FC236}">
                <a16:creationId xmlns:a16="http://schemas.microsoft.com/office/drawing/2014/main" id="{79EAEB3E-6172-ABCF-2CF9-F224D5F7352B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50263" y="3168203"/>
            <a:ext cx="1836337" cy="818571"/>
          </a:xfrm>
          <a:prstGeom prst="rect">
            <a:avLst/>
          </a:prstGeom>
        </p:spPr>
      </p:pic>
      <p:pic>
        <p:nvPicPr>
          <p:cNvPr id="53" name="Object 59">
            <a:extLst>
              <a:ext uri="{FF2B5EF4-FFF2-40B4-BE49-F238E27FC236}">
                <a16:creationId xmlns:a16="http://schemas.microsoft.com/office/drawing/2014/main" id="{89FC7D06-7EC0-4EF5-6D13-FFD447659EBA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73954" y="1409609"/>
            <a:ext cx="1880781" cy="818571"/>
          </a:xfrm>
          <a:prstGeom prst="rect">
            <a:avLst/>
          </a:prstGeom>
        </p:spPr>
      </p:pic>
      <p:pic>
        <p:nvPicPr>
          <p:cNvPr id="54" name="Object 60">
            <a:extLst>
              <a:ext uri="{FF2B5EF4-FFF2-40B4-BE49-F238E27FC236}">
                <a16:creationId xmlns:a16="http://schemas.microsoft.com/office/drawing/2014/main" id="{FF1F8499-98D6-8439-2834-EB730FD007F7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00507" y="2070992"/>
            <a:ext cx="1899829" cy="818571"/>
          </a:xfrm>
          <a:prstGeom prst="rect">
            <a:avLst/>
          </a:prstGeom>
        </p:spPr>
      </p:pic>
      <p:pic>
        <p:nvPicPr>
          <p:cNvPr id="55" name="Object 62">
            <a:extLst>
              <a:ext uri="{FF2B5EF4-FFF2-40B4-BE49-F238E27FC236}">
                <a16:creationId xmlns:a16="http://schemas.microsoft.com/office/drawing/2014/main" id="{67CEDBEE-58C2-52CD-0B37-3EAB86E92B36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721348" y="4975171"/>
            <a:ext cx="1540267" cy="79952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B8260E-D513-783C-8151-D6F53A65447B}"/>
              </a:ext>
            </a:extLst>
          </p:cNvPr>
          <p:cNvSpPr txBox="1"/>
          <p:nvPr/>
        </p:nvSpPr>
        <p:spPr>
          <a:xfrm>
            <a:off x="8770760" y="3814782"/>
            <a:ext cx="114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전자결재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82FB2A-7DC2-6908-3DB8-A427A10641C7}"/>
              </a:ext>
            </a:extLst>
          </p:cNvPr>
          <p:cNvSpPr txBox="1"/>
          <p:nvPr/>
        </p:nvSpPr>
        <p:spPr>
          <a:xfrm>
            <a:off x="9155348" y="440593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133F71"/>
                </a:solidFill>
              </a:rPr>
              <a:t>총 </a:t>
            </a:r>
            <a:r>
              <a:rPr lang="en-US" altLang="ko-KR" sz="1600" b="1" dirty="0">
                <a:solidFill>
                  <a:srgbClr val="133F71"/>
                </a:solidFill>
              </a:rPr>
              <a:t>51</a:t>
            </a:r>
            <a:r>
              <a:rPr lang="ko-KR" altLang="en-US" sz="1600" b="1" dirty="0">
                <a:solidFill>
                  <a:srgbClr val="133F71"/>
                </a:solidFill>
              </a:rPr>
              <a:t>개의 테이블</a:t>
            </a:r>
          </a:p>
        </p:txBody>
      </p:sp>
    </p:spTree>
    <p:extLst>
      <p:ext uri="{BB962C8B-B14F-4D97-AF65-F5344CB8AC3E}">
        <p14:creationId xmlns:p14="http://schemas.microsoft.com/office/powerpoint/2010/main" val="244552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37362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076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주요기능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&amp;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시연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44DC72-C66B-9680-DCEE-6A7E066D948B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1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5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주요기능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E29B10-4EBB-0273-B696-EA6CA4BC4569}"/>
              </a:ext>
            </a:extLst>
          </p:cNvPr>
          <p:cNvGrpSpPr/>
          <p:nvPr/>
        </p:nvGrpSpPr>
        <p:grpSpPr>
          <a:xfrm>
            <a:off x="2718475" y="2836370"/>
            <a:ext cx="1417875" cy="1417875"/>
            <a:chOff x="4009660" y="1625161"/>
            <a:chExt cx="1417875" cy="1417875"/>
          </a:xfrm>
        </p:grpSpPr>
        <p:grpSp>
          <p:nvGrpSpPr>
            <p:cNvPr id="3" name="그룹 1008">
              <a:extLst>
                <a:ext uri="{FF2B5EF4-FFF2-40B4-BE49-F238E27FC236}">
                  <a16:creationId xmlns:a16="http://schemas.microsoft.com/office/drawing/2014/main" id="{CC5F02ED-B05F-DE69-9FFD-58AA36830D52}"/>
                </a:ext>
              </a:extLst>
            </p:cNvPr>
            <p:cNvGrpSpPr/>
            <p:nvPr/>
          </p:nvGrpSpPr>
          <p:grpSpPr>
            <a:xfrm>
              <a:off x="4009660" y="1625161"/>
              <a:ext cx="1417875" cy="1417875"/>
              <a:chOff x="6095302" y="3273807"/>
              <a:chExt cx="2126812" cy="2126812"/>
            </a:xfrm>
          </p:grpSpPr>
          <p:pic>
            <p:nvPicPr>
              <p:cNvPr id="5" name="Object 25">
                <a:extLst>
                  <a:ext uri="{FF2B5EF4-FFF2-40B4-BE49-F238E27FC236}">
                    <a16:creationId xmlns:a16="http://schemas.microsoft.com/office/drawing/2014/main" id="{835E6A43-F86E-A95B-D8F0-E6DB4BA0B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95302" y="3273807"/>
                <a:ext cx="2126812" cy="2126812"/>
              </a:xfrm>
              <a:prstGeom prst="rect">
                <a:avLst/>
              </a:prstGeom>
            </p:spPr>
          </p:pic>
        </p:grpSp>
        <p:grpSp>
          <p:nvGrpSpPr>
            <p:cNvPr id="20" name="그룹 1014">
              <a:extLst>
                <a:ext uri="{FF2B5EF4-FFF2-40B4-BE49-F238E27FC236}">
                  <a16:creationId xmlns:a16="http://schemas.microsoft.com/office/drawing/2014/main" id="{0C87EA03-1C77-E9C1-F5FE-0DA196C3F303}"/>
                </a:ext>
              </a:extLst>
            </p:cNvPr>
            <p:cNvGrpSpPr/>
            <p:nvPr/>
          </p:nvGrpSpPr>
          <p:grpSpPr>
            <a:xfrm>
              <a:off x="4213325" y="1871666"/>
              <a:ext cx="858102" cy="858102"/>
              <a:chOff x="6541414" y="3700682"/>
              <a:chExt cx="1287153" cy="1287153"/>
            </a:xfrm>
          </p:grpSpPr>
          <p:pic>
            <p:nvPicPr>
              <p:cNvPr id="21" name="Object 43">
                <a:extLst>
                  <a:ext uri="{FF2B5EF4-FFF2-40B4-BE49-F238E27FC236}">
                    <a16:creationId xmlns:a16="http://schemas.microsoft.com/office/drawing/2014/main" id="{7F19EEBA-BBB2-9C58-7FAA-05B67F157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41414" y="3700682"/>
                <a:ext cx="1287153" cy="1287153"/>
              </a:xfrm>
              <a:prstGeom prst="rect">
                <a:avLst/>
              </a:prstGeom>
            </p:spPr>
          </p:pic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B45444-11BE-B0EB-3CC1-8D5FA13B9FD4}"/>
              </a:ext>
            </a:extLst>
          </p:cNvPr>
          <p:cNvGrpSpPr/>
          <p:nvPr/>
        </p:nvGrpSpPr>
        <p:grpSpPr>
          <a:xfrm>
            <a:off x="8078724" y="2892404"/>
            <a:ext cx="1418400" cy="1418400"/>
            <a:chOff x="6612222" y="3833976"/>
            <a:chExt cx="1418400" cy="1418400"/>
          </a:xfrm>
        </p:grpSpPr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C9C80A59-590C-C5FF-60D3-63FE4A0292E9}"/>
                </a:ext>
              </a:extLst>
            </p:cNvPr>
            <p:cNvGrpSpPr/>
            <p:nvPr/>
          </p:nvGrpSpPr>
          <p:grpSpPr>
            <a:xfrm>
              <a:off x="6612222" y="3833976"/>
              <a:ext cx="1418400" cy="1418400"/>
              <a:chOff x="9999147" y="6587031"/>
              <a:chExt cx="1820979" cy="1820979"/>
            </a:xfrm>
          </p:grpSpPr>
          <p:pic>
            <p:nvPicPr>
              <p:cNvPr id="15" name="Object 34">
                <a:extLst>
                  <a:ext uri="{FF2B5EF4-FFF2-40B4-BE49-F238E27FC236}">
                    <a16:creationId xmlns:a16="http://schemas.microsoft.com/office/drawing/2014/main" id="{679D441E-86E4-2E8B-8346-9ABAC92C3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99147" y="6587031"/>
                <a:ext cx="1820979" cy="1820979"/>
              </a:xfrm>
              <a:prstGeom prst="rect">
                <a:avLst/>
              </a:prstGeom>
            </p:spPr>
          </p:pic>
        </p:grpSp>
        <p:grpSp>
          <p:nvGrpSpPr>
            <p:cNvPr id="22" name="그룹 1015">
              <a:extLst>
                <a:ext uri="{FF2B5EF4-FFF2-40B4-BE49-F238E27FC236}">
                  <a16:creationId xmlns:a16="http://schemas.microsoft.com/office/drawing/2014/main" id="{459D10EC-49FD-7E14-A37B-889986EC95AE}"/>
                </a:ext>
              </a:extLst>
            </p:cNvPr>
            <p:cNvGrpSpPr/>
            <p:nvPr/>
          </p:nvGrpSpPr>
          <p:grpSpPr>
            <a:xfrm>
              <a:off x="6906002" y="4091100"/>
              <a:ext cx="812523" cy="812523"/>
              <a:chOff x="10262149" y="6888128"/>
              <a:chExt cx="1218785" cy="1218785"/>
            </a:xfrm>
          </p:grpSpPr>
          <p:pic>
            <p:nvPicPr>
              <p:cNvPr id="23" name="Object 46">
                <a:extLst>
                  <a:ext uri="{FF2B5EF4-FFF2-40B4-BE49-F238E27FC236}">
                    <a16:creationId xmlns:a16="http://schemas.microsoft.com/office/drawing/2014/main" id="{70348DF5-133D-995F-F17E-726C0187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262149" y="6888128"/>
                <a:ext cx="1218785" cy="1218785"/>
              </a:xfrm>
              <a:prstGeom prst="rect">
                <a:avLst/>
              </a:prstGeom>
            </p:spPr>
          </p:pic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D450DE4-2BFB-2DEA-53A8-B780D4AAD177}"/>
              </a:ext>
            </a:extLst>
          </p:cNvPr>
          <p:cNvGrpSpPr/>
          <p:nvPr/>
        </p:nvGrpSpPr>
        <p:grpSpPr>
          <a:xfrm>
            <a:off x="4503098" y="2890942"/>
            <a:ext cx="1418400" cy="1418400"/>
            <a:chOff x="4064925" y="3789344"/>
            <a:chExt cx="1418400" cy="1418400"/>
          </a:xfrm>
        </p:grpSpPr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23AF0133-7413-26AE-96E6-0DC8859412A5}"/>
                </a:ext>
              </a:extLst>
            </p:cNvPr>
            <p:cNvGrpSpPr/>
            <p:nvPr/>
          </p:nvGrpSpPr>
          <p:grpSpPr>
            <a:xfrm>
              <a:off x="4064925" y="3789344"/>
              <a:ext cx="1418400" cy="1418400"/>
              <a:chOff x="6334186" y="6520082"/>
              <a:chExt cx="1887928" cy="1887928"/>
            </a:xfrm>
          </p:grpSpPr>
          <p:pic>
            <p:nvPicPr>
              <p:cNvPr id="11" name="Object 31">
                <a:extLst>
                  <a:ext uri="{FF2B5EF4-FFF2-40B4-BE49-F238E27FC236}">
                    <a16:creationId xmlns:a16="http://schemas.microsoft.com/office/drawing/2014/main" id="{10AE50A3-F113-CD01-9684-097BFDBC3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34186" y="6520082"/>
                <a:ext cx="1887928" cy="1887928"/>
              </a:xfrm>
              <a:prstGeom prst="rect">
                <a:avLst/>
              </a:prstGeom>
            </p:spPr>
          </p:pic>
        </p:grpSp>
        <p:grpSp>
          <p:nvGrpSpPr>
            <p:cNvPr id="24" name="그룹 1016">
              <a:extLst>
                <a:ext uri="{FF2B5EF4-FFF2-40B4-BE49-F238E27FC236}">
                  <a16:creationId xmlns:a16="http://schemas.microsoft.com/office/drawing/2014/main" id="{6A0C2050-AD28-0FE4-05F8-E18B21C698F3}"/>
                </a:ext>
              </a:extLst>
            </p:cNvPr>
            <p:cNvGrpSpPr/>
            <p:nvPr/>
          </p:nvGrpSpPr>
          <p:grpSpPr>
            <a:xfrm>
              <a:off x="4400482" y="4070406"/>
              <a:ext cx="859200" cy="859200"/>
              <a:chOff x="6739842" y="6941675"/>
              <a:chExt cx="1114712" cy="1111690"/>
            </a:xfrm>
          </p:grpSpPr>
          <p:pic>
            <p:nvPicPr>
              <p:cNvPr id="25" name="Object 49">
                <a:extLst>
                  <a:ext uri="{FF2B5EF4-FFF2-40B4-BE49-F238E27FC236}">
                    <a16:creationId xmlns:a16="http://schemas.microsoft.com/office/drawing/2014/main" id="{45819A6E-B9CB-B9A8-6768-63E65B88C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739842" y="6941675"/>
                <a:ext cx="1114712" cy="1111690"/>
              </a:xfrm>
              <a:prstGeom prst="rect">
                <a:avLst/>
              </a:prstGeom>
            </p:spPr>
          </p:pic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569AD14-C84C-2DFC-65EF-2C87206CCE98}"/>
              </a:ext>
            </a:extLst>
          </p:cNvPr>
          <p:cNvGrpSpPr/>
          <p:nvPr/>
        </p:nvGrpSpPr>
        <p:grpSpPr>
          <a:xfrm>
            <a:off x="6293576" y="2884971"/>
            <a:ext cx="1418400" cy="1418400"/>
            <a:chOff x="6550125" y="1605623"/>
            <a:chExt cx="1418400" cy="1418400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50AD9C96-1C1F-8793-91E3-AFE0FB276062}"/>
                </a:ext>
              </a:extLst>
            </p:cNvPr>
            <p:cNvGrpSpPr/>
            <p:nvPr/>
          </p:nvGrpSpPr>
          <p:grpSpPr>
            <a:xfrm>
              <a:off x="6550125" y="1605623"/>
              <a:ext cx="1418400" cy="1418400"/>
              <a:chOff x="9796088" y="3059245"/>
              <a:chExt cx="2341374" cy="2341374"/>
            </a:xfrm>
          </p:grpSpPr>
          <p:pic>
            <p:nvPicPr>
              <p:cNvPr id="8" name="Object 28">
                <a:extLst>
                  <a:ext uri="{FF2B5EF4-FFF2-40B4-BE49-F238E27FC236}">
                    <a16:creationId xmlns:a16="http://schemas.microsoft.com/office/drawing/2014/main" id="{19808771-CCBF-E925-8C8D-BE209A02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796088" y="3059245"/>
                <a:ext cx="2341374" cy="2341374"/>
              </a:xfrm>
              <a:prstGeom prst="rect">
                <a:avLst/>
              </a:prstGeom>
            </p:spPr>
          </p:pic>
        </p:grpSp>
        <p:pic>
          <p:nvPicPr>
            <p:cNvPr id="27" name="Object 52">
              <a:extLst>
                <a:ext uri="{FF2B5EF4-FFF2-40B4-BE49-F238E27FC236}">
                  <a16:creationId xmlns:a16="http://schemas.microsoft.com/office/drawing/2014/main" id="{ED67D79D-8CEB-2EB1-A963-5E38D6EC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87638" y="1860023"/>
              <a:ext cx="859200" cy="8592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828FBE-6D6A-9F9F-E614-B50168C956C0}"/>
              </a:ext>
            </a:extLst>
          </p:cNvPr>
          <p:cNvSpPr txBox="1"/>
          <p:nvPr/>
        </p:nvSpPr>
        <p:spPr>
          <a:xfrm>
            <a:off x="2892650" y="4349186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일정관리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47B53-61CE-2C3B-C724-ED2FA3F20D89}"/>
              </a:ext>
            </a:extLst>
          </p:cNvPr>
          <p:cNvSpPr txBox="1"/>
          <p:nvPr/>
        </p:nvSpPr>
        <p:spPr>
          <a:xfrm>
            <a:off x="2718475" y="1586098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사원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4A489F-1D0E-5FCD-2753-6473206DC483}"/>
              </a:ext>
            </a:extLst>
          </p:cNvPr>
          <p:cNvSpPr txBox="1"/>
          <p:nvPr/>
        </p:nvSpPr>
        <p:spPr>
          <a:xfrm>
            <a:off x="4359993" y="4362685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프로젝트</a:t>
            </a:r>
            <a:r>
              <a:rPr lang="en-US" altLang="ko-KR" sz="2000" b="1" dirty="0">
                <a:solidFill>
                  <a:srgbClr val="002060"/>
                </a:solidFill>
              </a:rPr>
              <a:t>(PMS)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466440-E7F6-7792-B24B-BA73A908B600}"/>
              </a:ext>
            </a:extLst>
          </p:cNvPr>
          <p:cNvSpPr txBox="1"/>
          <p:nvPr/>
        </p:nvSpPr>
        <p:spPr>
          <a:xfrm>
            <a:off x="6505209" y="43626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전자결재</a:t>
            </a:r>
          </a:p>
        </p:txBody>
      </p:sp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3545D957-1736-58A6-2930-210EDA6446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6" y="1479991"/>
            <a:ext cx="804512" cy="8045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79138C-3AFD-D561-6F08-126BD1D020C4}"/>
              </a:ext>
            </a:extLst>
          </p:cNvPr>
          <p:cNvSpPr txBox="1"/>
          <p:nvPr/>
        </p:nvSpPr>
        <p:spPr>
          <a:xfrm>
            <a:off x="8405399" y="4362685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002060"/>
                </a:solidFill>
              </a:rPr>
              <a:t>자료실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8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5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주요기능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08">
            <a:extLst>
              <a:ext uri="{FF2B5EF4-FFF2-40B4-BE49-F238E27FC236}">
                <a16:creationId xmlns:a16="http://schemas.microsoft.com/office/drawing/2014/main" id="{CC5F02ED-B05F-DE69-9FFD-58AA36830D52}"/>
              </a:ext>
            </a:extLst>
          </p:cNvPr>
          <p:cNvGrpSpPr/>
          <p:nvPr/>
        </p:nvGrpSpPr>
        <p:grpSpPr>
          <a:xfrm>
            <a:off x="2718475" y="2836370"/>
            <a:ext cx="1417875" cy="1417875"/>
            <a:chOff x="6095302" y="3273807"/>
            <a:chExt cx="2126812" cy="2126812"/>
          </a:xfrm>
        </p:grpSpPr>
        <p:pic>
          <p:nvPicPr>
            <p:cNvPr id="5" name="Object 25">
              <a:extLst>
                <a:ext uri="{FF2B5EF4-FFF2-40B4-BE49-F238E27FC236}">
                  <a16:creationId xmlns:a16="http://schemas.microsoft.com/office/drawing/2014/main" id="{835E6A43-F86E-A95B-D8F0-E6DB4BA0B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6095302" y="3273807"/>
              <a:ext cx="2126812" cy="2126812"/>
            </a:xfrm>
            <a:prstGeom prst="rect">
              <a:avLst/>
            </a:prstGeom>
          </p:spPr>
        </p:pic>
      </p:grpSp>
      <p:grpSp>
        <p:nvGrpSpPr>
          <p:cNvPr id="14" name="그룹 1011">
            <a:extLst>
              <a:ext uri="{FF2B5EF4-FFF2-40B4-BE49-F238E27FC236}">
                <a16:creationId xmlns:a16="http://schemas.microsoft.com/office/drawing/2014/main" id="{C9C80A59-590C-C5FF-60D3-63FE4A0292E9}"/>
              </a:ext>
            </a:extLst>
          </p:cNvPr>
          <p:cNvGrpSpPr/>
          <p:nvPr/>
        </p:nvGrpSpPr>
        <p:grpSpPr>
          <a:xfrm>
            <a:off x="8078724" y="2892404"/>
            <a:ext cx="1418400" cy="1418400"/>
            <a:chOff x="9999147" y="6587031"/>
            <a:chExt cx="1820979" cy="1820979"/>
          </a:xfrm>
        </p:grpSpPr>
        <p:pic>
          <p:nvPicPr>
            <p:cNvPr id="15" name="Object 34">
              <a:extLst>
                <a:ext uri="{FF2B5EF4-FFF2-40B4-BE49-F238E27FC236}">
                  <a16:creationId xmlns:a16="http://schemas.microsoft.com/office/drawing/2014/main" id="{679D441E-86E4-2E8B-8346-9ABAC92C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9999147" y="6587031"/>
              <a:ext cx="1820979" cy="1820979"/>
            </a:xfrm>
            <a:prstGeom prst="rect">
              <a:avLst/>
            </a:prstGeom>
          </p:spPr>
        </p:pic>
      </p:grpSp>
      <p:grpSp>
        <p:nvGrpSpPr>
          <p:cNvPr id="6" name="그룹 1009">
            <a:extLst>
              <a:ext uri="{FF2B5EF4-FFF2-40B4-BE49-F238E27FC236}">
                <a16:creationId xmlns:a16="http://schemas.microsoft.com/office/drawing/2014/main" id="{50AD9C96-1C1F-8793-91E3-AFE0FB276062}"/>
              </a:ext>
            </a:extLst>
          </p:cNvPr>
          <p:cNvGrpSpPr/>
          <p:nvPr/>
        </p:nvGrpSpPr>
        <p:grpSpPr>
          <a:xfrm>
            <a:off x="6293576" y="2884971"/>
            <a:ext cx="1418400" cy="1418400"/>
            <a:chOff x="9796088" y="3059245"/>
            <a:chExt cx="2341374" cy="2341374"/>
          </a:xfrm>
        </p:grpSpPr>
        <p:pic>
          <p:nvPicPr>
            <p:cNvPr id="8" name="Object 28">
              <a:extLst>
                <a:ext uri="{FF2B5EF4-FFF2-40B4-BE49-F238E27FC236}">
                  <a16:creationId xmlns:a16="http://schemas.microsoft.com/office/drawing/2014/main" id="{19808771-CCBF-E925-8C8D-BE209A02B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9796088" y="3059245"/>
              <a:ext cx="2341374" cy="234137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828FBE-6D6A-9F9F-E614-B50168C956C0}"/>
              </a:ext>
            </a:extLst>
          </p:cNvPr>
          <p:cNvSpPr txBox="1"/>
          <p:nvPr/>
        </p:nvSpPr>
        <p:spPr>
          <a:xfrm>
            <a:off x="2856610" y="435872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조직관리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47B53-61CE-2C3B-C724-ED2FA3F20D89}"/>
              </a:ext>
            </a:extLst>
          </p:cNvPr>
          <p:cNvSpPr txBox="1"/>
          <p:nvPr/>
        </p:nvSpPr>
        <p:spPr>
          <a:xfrm>
            <a:off x="2718475" y="1586098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관리자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4A489F-1D0E-5FCD-2753-6473206DC483}"/>
              </a:ext>
            </a:extLst>
          </p:cNvPr>
          <p:cNvSpPr txBox="1"/>
          <p:nvPr/>
        </p:nvSpPr>
        <p:spPr>
          <a:xfrm>
            <a:off x="4677536" y="435872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002060"/>
                </a:solidFill>
              </a:rPr>
              <a:t>업무관리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466440-E7F6-7792-B24B-BA73A908B600}"/>
              </a:ext>
            </a:extLst>
          </p:cNvPr>
          <p:cNvSpPr txBox="1"/>
          <p:nvPr/>
        </p:nvSpPr>
        <p:spPr>
          <a:xfrm>
            <a:off x="6357407" y="4358727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002060"/>
                </a:solidFill>
              </a:rPr>
              <a:t>시설물관리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79138C-3AFD-D561-6F08-126BD1D020C4}"/>
              </a:ext>
            </a:extLst>
          </p:cNvPr>
          <p:cNvSpPr txBox="1"/>
          <p:nvPr/>
        </p:nvSpPr>
        <p:spPr>
          <a:xfrm>
            <a:off x="8474376" y="4358727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통계</a:t>
            </a:r>
          </a:p>
        </p:txBody>
      </p:sp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AF216AF7-E944-3740-7D10-818A1488E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85" y="3105251"/>
            <a:ext cx="856800" cy="856800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2346D122-F4C5-C4BA-4D7E-49954060D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37" y="1378159"/>
            <a:ext cx="806400" cy="806400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77AC459E-5B76-8143-403F-95517BDC2786}"/>
              </a:ext>
            </a:extLst>
          </p:cNvPr>
          <p:cNvGrpSpPr/>
          <p:nvPr/>
        </p:nvGrpSpPr>
        <p:grpSpPr>
          <a:xfrm>
            <a:off x="4503098" y="2815160"/>
            <a:ext cx="1417875" cy="1417875"/>
            <a:chOff x="6095302" y="3273807"/>
            <a:chExt cx="2126812" cy="2126812"/>
          </a:xfrm>
        </p:grpSpPr>
        <p:pic>
          <p:nvPicPr>
            <p:cNvPr id="19" name="Object 25">
              <a:extLst>
                <a:ext uri="{FF2B5EF4-FFF2-40B4-BE49-F238E27FC236}">
                  <a16:creationId xmlns:a16="http://schemas.microsoft.com/office/drawing/2014/main" id="{F7C5E7DD-1CAA-6F64-16C4-BD8614A88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6095302" y="3273807"/>
              <a:ext cx="2126812" cy="2126812"/>
            </a:xfrm>
            <a:prstGeom prst="rect">
              <a:avLst/>
            </a:prstGeom>
          </p:spPr>
        </p:pic>
      </p:grp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E332060E-4562-A939-FDFA-FB7AC8B05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35" y="3095697"/>
            <a:ext cx="856800" cy="8568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FAE8052A-72F2-46F9-1CD5-110AC751CD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50" y="3095697"/>
            <a:ext cx="856800" cy="8568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88BDD73F-3F1C-DE85-48AE-5F92196F11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23" y="3116907"/>
            <a:ext cx="856800" cy="8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2E0683-51A6-5B26-3008-C3783675F03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17FBF-F485-DDB1-8290-FA428147CD16}"/>
              </a:ext>
            </a:extLst>
          </p:cNvPr>
          <p:cNvSpPr txBox="1"/>
          <p:nvPr/>
        </p:nvSpPr>
        <p:spPr>
          <a:xfrm>
            <a:off x="144378" y="27271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5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6A6B4-5981-42BB-1A61-7BDEE039F853}"/>
              </a:ext>
            </a:extLst>
          </p:cNvPr>
          <p:cNvSpPr txBox="1"/>
          <p:nvPr/>
        </p:nvSpPr>
        <p:spPr>
          <a:xfrm>
            <a:off x="1163052" y="27271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주요기능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637119-40BE-CF4F-5DCD-FFAAB83F638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6828FBE-6D6A-9F9F-E614-B50168C956C0}"/>
              </a:ext>
            </a:extLst>
          </p:cNvPr>
          <p:cNvSpPr txBox="1"/>
          <p:nvPr/>
        </p:nvSpPr>
        <p:spPr>
          <a:xfrm>
            <a:off x="5047200" y="2998113"/>
            <a:ext cx="12939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</a:rPr>
              <a:t>시연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700EB162-1A67-1550-AFE1-6700D24AA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20" y="3006383"/>
            <a:ext cx="861774" cy="8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2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6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질의응답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5025033" y="2828835"/>
            <a:ext cx="2141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33F71"/>
                </a:solidFill>
              </a:rPr>
              <a:t>Q&amp;A</a:t>
            </a:r>
            <a:endParaRPr lang="ko-KR" altLang="en-US" sz="7200" b="1" dirty="0">
              <a:solidFill>
                <a:srgbClr val="133F7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50B41B-C987-5DEA-BE2C-45DE27766303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3265803" y="-335201"/>
            <a:ext cx="5374105" cy="4235118"/>
            <a:chOff x="6817895" y="310803"/>
            <a:chExt cx="5374105" cy="42351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473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8178302" y="3266111"/>
              <a:ext cx="2653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감사합니다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44DC72-C66B-9680-DCEE-6A7E066D948B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7635103" y="-185695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51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0D894B-C974-F037-2F07-C54766B98F36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E90A93-806E-1835-E190-3DA63004036A}"/>
              </a:ext>
            </a:extLst>
          </p:cNvPr>
          <p:cNvSpPr/>
          <p:nvPr/>
        </p:nvSpPr>
        <p:spPr>
          <a:xfrm>
            <a:off x="399664" y="1728470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0310E9-9EDA-FBCC-8DD8-52A20E9F6638}"/>
              </a:ext>
            </a:extLst>
          </p:cNvPr>
          <p:cNvGrpSpPr/>
          <p:nvPr/>
        </p:nvGrpSpPr>
        <p:grpSpPr>
          <a:xfrm>
            <a:off x="1381839" y="1992966"/>
            <a:ext cx="3874975" cy="1491414"/>
            <a:chOff x="5071677" y="598302"/>
            <a:chExt cx="5322767" cy="204864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69B3956-9CF8-CDE7-E0C1-F044C1EB8122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33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2689B7D-60FF-BB57-6B4A-480F8A68FDD8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33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27C2570-13C0-03D6-6747-ACD400075311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33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55399D7-0B77-6DD4-6560-3856C3422BC9}"/>
              </a:ext>
            </a:extLst>
          </p:cNvPr>
          <p:cNvSpPr/>
          <p:nvPr/>
        </p:nvSpPr>
        <p:spPr>
          <a:xfrm>
            <a:off x="399610" y="424669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48891B-C3D6-95D9-1929-75EEE75B6CA3}"/>
              </a:ext>
            </a:extLst>
          </p:cNvPr>
          <p:cNvSpPr/>
          <p:nvPr/>
        </p:nvSpPr>
        <p:spPr>
          <a:xfrm>
            <a:off x="399557" y="433300"/>
            <a:ext cx="5839327" cy="877954"/>
          </a:xfrm>
          <a:prstGeom prst="roundRect">
            <a:avLst>
              <a:gd name="adj" fmla="val 48203"/>
            </a:avLst>
          </a:prstGeom>
          <a:solidFill>
            <a:srgbClr val="133F7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79B83E-C632-3E93-0AD4-044E007A1AE9}"/>
              </a:ext>
            </a:extLst>
          </p:cNvPr>
          <p:cNvSpPr txBox="1"/>
          <p:nvPr/>
        </p:nvSpPr>
        <p:spPr>
          <a:xfrm flipH="1">
            <a:off x="1593799" y="2554007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33F71"/>
                </a:solidFill>
              </a:rPr>
              <a:t>기업메일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2C15D-5484-A6BB-8010-1B13389150D3}"/>
              </a:ext>
            </a:extLst>
          </p:cNvPr>
          <p:cNvSpPr txBox="1"/>
          <p:nvPr/>
        </p:nvSpPr>
        <p:spPr>
          <a:xfrm flipH="1">
            <a:off x="2664690" y="2545485"/>
            <a:ext cx="126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33F71"/>
                </a:solidFill>
              </a:rPr>
              <a:t>기업메신저</a:t>
            </a:r>
            <a:endParaRPr lang="ko-KR" altLang="en-US" dirty="0">
              <a:solidFill>
                <a:srgbClr val="133F7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632A10-B73D-373A-CE47-A6C96659E265}"/>
              </a:ext>
            </a:extLst>
          </p:cNvPr>
          <p:cNvSpPr txBox="1"/>
          <p:nvPr/>
        </p:nvSpPr>
        <p:spPr>
          <a:xfrm flipH="1">
            <a:off x="4015753" y="2554007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33F71"/>
                </a:solidFill>
              </a:rPr>
              <a:t>전자결재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CE56A1-F2DC-F950-5E85-A792B71876DA}"/>
              </a:ext>
            </a:extLst>
          </p:cNvPr>
          <p:cNvGrpSpPr/>
          <p:nvPr/>
        </p:nvGrpSpPr>
        <p:grpSpPr>
          <a:xfrm>
            <a:off x="2573513" y="4511189"/>
            <a:ext cx="1491414" cy="1491414"/>
            <a:chOff x="6848863" y="4603882"/>
            <a:chExt cx="1491414" cy="149141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8E40E15-C2D5-23D8-7A11-7B87A220069B}"/>
                </a:ext>
              </a:extLst>
            </p:cNvPr>
            <p:cNvSpPr/>
            <p:nvPr/>
          </p:nvSpPr>
          <p:spPr>
            <a:xfrm>
              <a:off x="6848863" y="4603882"/>
              <a:ext cx="1491414" cy="1491414"/>
            </a:xfrm>
            <a:prstGeom prst="ellipse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6F31E3-8654-1B9D-D64C-08905859D4CB}"/>
                </a:ext>
              </a:extLst>
            </p:cNvPr>
            <p:cNvSpPr txBox="1"/>
            <p:nvPr/>
          </p:nvSpPr>
          <p:spPr>
            <a:xfrm flipH="1">
              <a:off x="7060877" y="5026423"/>
              <a:ext cx="1029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하나의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플랫폼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77C9165-25AA-3A8C-14B2-B408899E7510}"/>
              </a:ext>
            </a:extLst>
          </p:cNvPr>
          <p:cNvSpPr txBox="1"/>
          <p:nvPr/>
        </p:nvSpPr>
        <p:spPr>
          <a:xfrm flipH="1">
            <a:off x="889775" y="578997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  <a:latin typeface="+mn-ea"/>
              </a:rPr>
              <a:t>그룹웨어 서비스 도입의 필요성</a:t>
            </a:r>
          </a:p>
        </p:txBody>
      </p:sp>
      <p:sp>
        <p:nvSpPr>
          <p:cNvPr id="40" name="화살표: 줄무늬가 있는 오른쪽 39">
            <a:extLst>
              <a:ext uri="{FF2B5EF4-FFF2-40B4-BE49-F238E27FC236}">
                <a16:creationId xmlns:a16="http://schemas.microsoft.com/office/drawing/2014/main" id="{1FD5658B-2D5A-B3C1-A1E4-972A44C25247}"/>
              </a:ext>
            </a:extLst>
          </p:cNvPr>
          <p:cNvSpPr/>
          <p:nvPr/>
        </p:nvSpPr>
        <p:spPr>
          <a:xfrm rot="5400000">
            <a:off x="2909535" y="3729252"/>
            <a:ext cx="770460" cy="568243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A43BB0-9C5D-3133-0945-A044B40E337E}"/>
              </a:ext>
            </a:extLst>
          </p:cNvPr>
          <p:cNvGrpSpPr/>
          <p:nvPr/>
        </p:nvGrpSpPr>
        <p:grpSpPr>
          <a:xfrm>
            <a:off x="4276941" y="5087589"/>
            <a:ext cx="906495" cy="338611"/>
            <a:chOff x="10029356" y="4498511"/>
            <a:chExt cx="906495" cy="338611"/>
          </a:xfrm>
        </p:grpSpPr>
        <p:sp>
          <p:nvSpPr>
            <p:cNvPr id="42" name="화살표: 위쪽 41">
              <a:extLst>
                <a:ext uri="{FF2B5EF4-FFF2-40B4-BE49-F238E27FC236}">
                  <a16:creationId xmlns:a16="http://schemas.microsoft.com/office/drawing/2014/main" id="{D5EF1A37-3C08-5321-83FC-FF1961B159E1}"/>
                </a:ext>
              </a:extLst>
            </p:cNvPr>
            <p:cNvSpPr/>
            <p:nvPr/>
          </p:nvSpPr>
          <p:spPr>
            <a:xfrm>
              <a:off x="10723892" y="4511653"/>
              <a:ext cx="211959" cy="325469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2773BC-1298-604F-0A06-AED94FE5591D}"/>
                </a:ext>
              </a:extLst>
            </p:cNvPr>
            <p:cNvSpPr txBox="1"/>
            <p:nvPr/>
          </p:nvSpPr>
          <p:spPr>
            <a:xfrm flipH="1">
              <a:off x="10029356" y="4498511"/>
              <a:ext cx="8005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효율성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CE390EF-DEB2-7FAE-684F-D33AA2786FF7}"/>
              </a:ext>
            </a:extLst>
          </p:cNvPr>
          <p:cNvSpPr txBox="1"/>
          <p:nvPr/>
        </p:nvSpPr>
        <p:spPr>
          <a:xfrm flipH="1">
            <a:off x="7562927" y="4595146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latin typeface="+mj-ea"/>
                <a:ea typeface="+mj-ea"/>
              </a:rPr>
              <a:t>그룹웨어</a:t>
            </a:r>
            <a:endParaRPr lang="en-US" altLang="ko-KR" sz="5000" b="1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5000" b="1" spc="-300" dirty="0">
                <a:solidFill>
                  <a:schemeClr val="bg1"/>
                </a:solidFill>
                <a:latin typeface="+mj-ea"/>
                <a:ea typeface="+mj-ea"/>
              </a:rPr>
              <a:t>GROUP WARE</a:t>
            </a:r>
            <a:endParaRPr lang="ko-KR" altLang="en-US" sz="50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0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33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33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33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그룹웨어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GROUP WARE</a:t>
            </a:r>
            <a:endParaRPr lang="ko-KR" altLang="en-US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390307" y="2753931"/>
            <a:ext cx="5001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그룹웨어란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협업을 위해 필요한 다양한 비즈니스 기능을 하나의 플랫폼에서 지원하는 업무용 소프트웨어를 의미합니다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기업메일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기업메신저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전자결재 등 여러 협업 기능을 각 서비스 업체별로 이용한다면 관리의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어려움뿐만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아니라 업무 시 활성화 해야 하는 서비스가 많아 효율성이 떨어질 수 있습니다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따라서 업무에 필요한 다양한 기능을 하나의 플랫폼에서 이용할 수 있는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그룹웨어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가 비즈니스에 꼭 필요합니다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rgbClr val="133F7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33F71"/>
                </a:solidFill>
              </a:rPr>
              <a:t>기업메일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131768" y="2638178"/>
            <a:ext cx="126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133F71"/>
                </a:solidFill>
              </a:rPr>
              <a:t>기업메신저</a:t>
            </a:r>
            <a:endParaRPr lang="ko-KR" altLang="en-US" dirty="0">
              <a:solidFill>
                <a:srgbClr val="133F7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33F71"/>
                </a:solidFill>
              </a:rPr>
              <a:t>전자결재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679DEA-31F0-E05C-8BEE-632619CC2225}"/>
              </a:ext>
            </a:extLst>
          </p:cNvPr>
          <p:cNvGrpSpPr/>
          <p:nvPr/>
        </p:nvGrpSpPr>
        <p:grpSpPr>
          <a:xfrm>
            <a:off x="8040591" y="4603882"/>
            <a:ext cx="1491414" cy="1491414"/>
            <a:chOff x="6848863" y="4603882"/>
            <a:chExt cx="1491414" cy="149141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6848863" y="4603882"/>
              <a:ext cx="1491414" cy="1491414"/>
            </a:xfrm>
            <a:prstGeom prst="ellipse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6834E9-F8C4-A144-81C2-01D4A963F72A}"/>
                </a:ext>
              </a:extLst>
            </p:cNvPr>
            <p:cNvSpPr txBox="1"/>
            <p:nvPr/>
          </p:nvSpPr>
          <p:spPr>
            <a:xfrm flipH="1">
              <a:off x="7060877" y="5026423"/>
              <a:ext cx="1029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하나의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플랫폼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  <a:latin typeface="+mn-ea"/>
              </a:rPr>
              <a:t>그룹웨어 서비스 도입의 필요성</a:t>
            </a:r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13ABD9F3-E732-96B8-CCD8-FBBA642BB17E}"/>
              </a:ext>
            </a:extLst>
          </p:cNvPr>
          <p:cNvSpPr/>
          <p:nvPr/>
        </p:nvSpPr>
        <p:spPr>
          <a:xfrm rot="5400000">
            <a:off x="8376613" y="3821945"/>
            <a:ext cx="770460" cy="568243"/>
          </a:xfrm>
          <a:prstGeom prst="stripedRightArrow">
            <a:avLst/>
          </a:prstGeom>
          <a:solidFill>
            <a:srgbClr val="133F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C3C704-E998-222B-4003-2194330A5C8F}"/>
              </a:ext>
            </a:extLst>
          </p:cNvPr>
          <p:cNvGrpSpPr/>
          <p:nvPr/>
        </p:nvGrpSpPr>
        <p:grpSpPr>
          <a:xfrm>
            <a:off x="9744019" y="5180282"/>
            <a:ext cx="906495" cy="338611"/>
            <a:chOff x="10029356" y="4498511"/>
            <a:chExt cx="906495" cy="338611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C1B964EC-E084-1F17-EF31-60923D313BF2}"/>
                </a:ext>
              </a:extLst>
            </p:cNvPr>
            <p:cNvSpPr/>
            <p:nvPr/>
          </p:nvSpPr>
          <p:spPr>
            <a:xfrm>
              <a:off x="10723892" y="4511653"/>
              <a:ext cx="211959" cy="325469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4E2A5-D30D-48AD-E763-F7C9D59462F1}"/>
                </a:ext>
              </a:extLst>
            </p:cNvPr>
            <p:cNvSpPr txBox="1"/>
            <p:nvPr/>
          </p:nvSpPr>
          <p:spPr>
            <a:xfrm flipH="1">
              <a:off x="10029356" y="4498511"/>
              <a:ext cx="8005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효율성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9401B-E329-25B4-5F07-AA5AB658669D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1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프로젝트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04229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 descr="텍스트, 스크린샷, 폰트, 번호이(가) 표시된 사진">
            <a:extLst>
              <a:ext uri="{FF2B5EF4-FFF2-40B4-BE49-F238E27FC236}">
                <a16:creationId xmlns:a16="http://schemas.microsoft.com/office/drawing/2014/main" id="{B6B50598-5235-76CF-A54B-683584C5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91" y="1158955"/>
            <a:ext cx="7143750" cy="416242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A62DE46A-2E44-197F-7E1E-0CA4534E1EB1}"/>
              </a:ext>
            </a:extLst>
          </p:cNvPr>
          <p:cNvSpPr/>
          <p:nvPr/>
        </p:nvSpPr>
        <p:spPr>
          <a:xfrm>
            <a:off x="8874312" y="6504578"/>
            <a:ext cx="3275242" cy="20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D9F6C5-926D-0D39-3EDC-E67895C36DF6}"/>
              </a:ext>
            </a:extLst>
          </p:cNvPr>
          <p:cNvSpPr txBox="1"/>
          <p:nvPr/>
        </p:nvSpPr>
        <p:spPr>
          <a:xfrm>
            <a:off x="2806404" y="5136714"/>
            <a:ext cx="619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팬데믹이 불러온 나비효과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그룹웨어 성장 가속화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66EAAC3C-A325-2614-2962-716EA1A6D34F}"/>
              </a:ext>
            </a:extLst>
          </p:cNvPr>
          <p:cNvSpPr/>
          <p:nvPr/>
        </p:nvSpPr>
        <p:spPr>
          <a:xfrm>
            <a:off x="8139658" y="5059458"/>
            <a:ext cx="299803" cy="369332"/>
          </a:xfrm>
          <a:prstGeom prst="upArrow">
            <a:avLst/>
          </a:prstGeom>
          <a:solidFill>
            <a:srgbClr val="22B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6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0B91927-A394-7A67-D02E-7504324F8329}"/>
              </a:ext>
            </a:extLst>
          </p:cNvPr>
          <p:cNvSpPr/>
          <p:nvPr/>
        </p:nvSpPr>
        <p:spPr>
          <a:xfrm>
            <a:off x="317753" y="3245505"/>
            <a:ext cx="6777872" cy="566358"/>
          </a:xfrm>
          <a:prstGeom prst="rightArrow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 descr="스크린샷, 그래픽, 그래픽 디자인, 폰트이(가) 표시된 사진">
            <a:extLst>
              <a:ext uri="{FF2B5EF4-FFF2-40B4-BE49-F238E27FC236}">
                <a16:creationId xmlns:a16="http://schemas.microsoft.com/office/drawing/2014/main" id="{93F96463-C0F5-9461-6A2B-EF29B44E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62" y="2817065"/>
            <a:ext cx="3910362" cy="16025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1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프로젝트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  <a:ln w="15875">
            <a:solidFill>
              <a:srgbClr val="133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  <a:ln w="15875">
            <a:solidFill>
              <a:srgbClr val="133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  <a:ln w="15875">
            <a:solidFill>
              <a:srgbClr val="133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  <a:ln w="15875">
            <a:solidFill>
              <a:srgbClr val="133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715394" y="3496632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33F71"/>
                </a:solidFill>
              </a:rPr>
              <a:t>PMS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1612318" y="3508335"/>
            <a:ext cx="14253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133F71"/>
                </a:solidFill>
              </a:rPr>
              <a:t>Communication</a:t>
            </a:r>
            <a:endParaRPr lang="ko-KR" altLang="en-US" sz="1300" b="1" dirty="0">
              <a:solidFill>
                <a:srgbClr val="133F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534774" y="347152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33F71"/>
                </a:solidFill>
              </a:rPr>
              <a:t>ERP</a:t>
            </a:r>
            <a:endParaRPr lang="ko-KR" altLang="en-US" sz="1600" b="1" dirty="0">
              <a:solidFill>
                <a:srgbClr val="133F7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560887" y="3508335"/>
            <a:ext cx="140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133F71"/>
                </a:solidFill>
              </a:rPr>
              <a:t>Collaboration</a:t>
            </a:r>
            <a:endParaRPr lang="ko-KR" altLang="en-US" sz="1500" b="1" dirty="0">
              <a:solidFill>
                <a:srgbClr val="133F7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FAA59A3-78DE-BB53-E33D-704ADD5910AD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 descr="블랙, 어둠이(가) 표시된 사진&#10;&#10;자동 생성된 설명">
            <a:extLst>
              <a:ext uri="{FF2B5EF4-FFF2-40B4-BE49-F238E27FC236}">
                <a16:creationId xmlns:a16="http://schemas.microsoft.com/office/drawing/2014/main" id="{ED635B35-664A-D659-5641-C00BB999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0" y="2929358"/>
            <a:ext cx="533488" cy="53348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5183FA96-502D-CFCC-9521-5FBF3A664433}"/>
              </a:ext>
            </a:extLst>
          </p:cNvPr>
          <p:cNvGrpSpPr/>
          <p:nvPr/>
        </p:nvGrpSpPr>
        <p:grpSpPr>
          <a:xfrm>
            <a:off x="1008392" y="4641967"/>
            <a:ext cx="4634845" cy="665322"/>
            <a:chOff x="304953" y="4713400"/>
            <a:chExt cx="4634845" cy="72586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2601E05-DD59-D196-1F13-A081F873ABC2}"/>
                </a:ext>
              </a:extLst>
            </p:cNvPr>
            <p:cNvSpPr/>
            <p:nvPr/>
          </p:nvSpPr>
          <p:spPr>
            <a:xfrm>
              <a:off x="304953" y="4713400"/>
              <a:ext cx="4634845" cy="72586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F6340C-9A1E-FD98-BE6C-0114427BF583}"/>
                </a:ext>
              </a:extLst>
            </p:cNvPr>
            <p:cNvSpPr txBox="1"/>
            <p:nvPr/>
          </p:nvSpPr>
          <p:spPr>
            <a:xfrm>
              <a:off x="1212970" y="4891668"/>
              <a:ext cx="2784546" cy="402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33F71"/>
                  </a:solidFill>
                </a:rPr>
                <a:t>기업이 필요한 모든 기능 제공</a:t>
              </a:r>
            </a:p>
          </p:txBody>
        </p:sp>
      </p:grpSp>
      <p:pic>
        <p:nvPicPr>
          <p:cNvPr id="75" name="그림 74" descr="블랙, 어둠이(가) 표시된 사진&#10;&#10;자동 생성된 설명">
            <a:extLst>
              <a:ext uri="{FF2B5EF4-FFF2-40B4-BE49-F238E27FC236}">
                <a16:creationId xmlns:a16="http://schemas.microsoft.com/office/drawing/2014/main" id="{20824887-3317-EA40-EFF8-EB474FF991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73" y="2932712"/>
            <a:ext cx="532800" cy="532800"/>
          </a:xfrm>
          <a:prstGeom prst="rect">
            <a:avLst/>
          </a:prstGeom>
        </p:spPr>
      </p:pic>
      <p:pic>
        <p:nvPicPr>
          <p:cNvPr id="77" name="그림 76" descr="블랙, 어둠이(가) 표시된 사진&#10;&#10;자동 생성된 설명">
            <a:extLst>
              <a:ext uri="{FF2B5EF4-FFF2-40B4-BE49-F238E27FC236}">
                <a16:creationId xmlns:a16="http://schemas.microsoft.com/office/drawing/2014/main" id="{FDB8F753-9412-0334-E70E-6216300F79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58" y="2955782"/>
            <a:ext cx="532800" cy="532800"/>
          </a:xfrm>
          <a:prstGeom prst="rect">
            <a:avLst/>
          </a:prstGeom>
        </p:spPr>
      </p:pic>
      <p:pic>
        <p:nvPicPr>
          <p:cNvPr id="79" name="그림 78" descr="블랙, 어둠이(가) 표시된 사진&#10;&#10;자동 생성된 설명">
            <a:extLst>
              <a:ext uri="{FF2B5EF4-FFF2-40B4-BE49-F238E27FC236}">
                <a16:creationId xmlns:a16="http://schemas.microsoft.com/office/drawing/2014/main" id="{6113CB0C-0717-5ACF-9740-B187C6E6F7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7" y="2952792"/>
            <a:ext cx="532800" cy="5328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6E0D32F-22C8-09FB-E180-9EB514E85702}"/>
              </a:ext>
            </a:extLst>
          </p:cNvPr>
          <p:cNvSpPr txBox="1"/>
          <p:nvPr/>
        </p:nvSpPr>
        <p:spPr>
          <a:xfrm>
            <a:off x="1702756" y="3736214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133F71"/>
                </a:solidFill>
              </a:rPr>
              <a:t>(</a:t>
            </a:r>
            <a:r>
              <a:rPr lang="ko-KR" altLang="en-US" sz="1100" b="1" dirty="0">
                <a:solidFill>
                  <a:srgbClr val="133F71"/>
                </a:solidFill>
              </a:rPr>
              <a:t>메신저</a:t>
            </a:r>
            <a:r>
              <a:rPr lang="en-US" altLang="ko-KR" sz="1100" b="1" dirty="0">
                <a:solidFill>
                  <a:srgbClr val="133F71"/>
                </a:solidFill>
              </a:rPr>
              <a:t>, </a:t>
            </a:r>
            <a:r>
              <a:rPr lang="ko-KR" altLang="en-US" sz="1100" b="1" dirty="0">
                <a:solidFill>
                  <a:srgbClr val="133F71"/>
                </a:solidFill>
              </a:rPr>
              <a:t>게시판</a:t>
            </a:r>
            <a:r>
              <a:rPr lang="en-US" altLang="ko-KR" sz="1100" b="1" dirty="0">
                <a:solidFill>
                  <a:srgbClr val="133F71"/>
                </a:solidFill>
              </a:rPr>
              <a:t>, </a:t>
            </a:r>
            <a:r>
              <a:rPr lang="ko-KR" altLang="en-US" sz="1100" b="1" dirty="0">
                <a:solidFill>
                  <a:srgbClr val="133F71"/>
                </a:solidFill>
              </a:rPr>
              <a:t>채팅</a:t>
            </a:r>
            <a:r>
              <a:rPr lang="en-US" altLang="ko-KR" sz="1100" b="1" dirty="0">
                <a:solidFill>
                  <a:srgbClr val="133F71"/>
                </a:solidFill>
              </a:rPr>
              <a:t>)</a:t>
            </a:r>
            <a:endParaRPr lang="ko-KR" altLang="en-US" sz="1100" b="1" dirty="0">
              <a:solidFill>
                <a:srgbClr val="133F7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240462-8F83-7E25-709E-501DBFC796D9}"/>
              </a:ext>
            </a:extLst>
          </p:cNvPr>
          <p:cNvSpPr txBox="1"/>
          <p:nvPr/>
        </p:nvSpPr>
        <p:spPr>
          <a:xfrm>
            <a:off x="267183" y="3740185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133F71"/>
                </a:solidFill>
              </a:rPr>
              <a:t>(</a:t>
            </a:r>
            <a:r>
              <a:rPr lang="ko-KR" altLang="en-US" sz="1100" b="1" dirty="0">
                <a:solidFill>
                  <a:srgbClr val="133F71"/>
                </a:solidFill>
              </a:rPr>
              <a:t>프로젝트 관리 시스템</a:t>
            </a:r>
            <a:r>
              <a:rPr lang="en-US" altLang="ko-KR" sz="1100" b="1" dirty="0">
                <a:solidFill>
                  <a:srgbClr val="133F71"/>
                </a:solidFill>
              </a:rPr>
              <a:t>)</a:t>
            </a:r>
            <a:endParaRPr lang="ko-KR" altLang="en-US" sz="1100" b="1" dirty="0">
              <a:solidFill>
                <a:srgbClr val="133F7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3E90CA-A932-0B22-4CE3-A10963D2FD23}"/>
              </a:ext>
            </a:extLst>
          </p:cNvPr>
          <p:cNvSpPr txBox="1"/>
          <p:nvPr/>
        </p:nvSpPr>
        <p:spPr>
          <a:xfrm>
            <a:off x="3325815" y="373710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133F71"/>
                </a:solidFill>
              </a:rPr>
              <a:t>(</a:t>
            </a:r>
            <a:r>
              <a:rPr lang="ko-KR" altLang="en-US" sz="1100" b="1" dirty="0">
                <a:solidFill>
                  <a:srgbClr val="133F71"/>
                </a:solidFill>
              </a:rPr>
              <a:t>인사</a:t>
            </a:r>
            <a:r>
              <a:rPr lang="en-US" altLang="ko-KR" sz="1100" b="1" dirty="0">
                <a:solidFill>
                  <a:srgbClr val="133F71"/>
                </a:solidFill>
              </a:rPr>
              <a:t>, </a:t>
            </a:r>
            <a:r>
              <a:rPr lang="ko-KR" altLang="en-US" sz="1100" b="1" dirty="0">
                <a:solidFill>
                  <a:srgbClr val="133F71"/>
                </a:solidFill>
              </a:rPr>
              <a:t>근태 등</a:t>
            </a:r>
            <a:r>
              <a:rPr lang="en-US" altLang="ko-KR" sz="1100" b="1" dirty="0">
                <a:solidFill>
                  <a:srgbClr val="133F71"/>
                </a:solidFill>
              </a:rPr>
              <a:t>)</a:t>
            </a:r>
            <a:endParaRPr lang="ko-KR" altLang="en-US" sz="1100" b="1" dirty="0">
              <a:solidFill>
                <a:srgbClr val="133F7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687276-A75B-C016-364B-4704D289A252}"/>
              </a:ext>
            </a:extLst>
          </p:cNvPr>
          <p:cNvSpPr txBox="1"/>
          <p:nvPr/>
        </p:nvSpPr>
        <p:spPr>
          <a:xfrm>
            <a:off x="4495092" y="3755691"/>
            <a:ext cx="1656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133F71"/>
                </a:solidFill>
              </a:rPr>
              <a:t>(</a:t>
            </a:r>
            <a:r>
              <a:rPr lang="ko-KR" altLang="en-US" sz="1100" b="1" dirty="0">
                <a:solidFill>
                  <a:srgbClr val="133F71"/>
                </a:solidFill>
              </a:rPr>
              <a:t>전자결재</a:t>
            </a:r>
            <a:r>
              <a:rPr lang="en-US" altLang="ko-KR" sz="1100" b="1" dirty="0">
                <a:solidFill>
                  <a:srgbClr val="133F71"/>
                </a:solidFill>
              </a:rPr>
              <a:t>, </a:t>
            </a:r>
            <a:r>
              <a:rPr lang="ko-KR" altLang="en-US" sz="1100" b="1" dirty="0">
                <a:solidFill>
                  <a:srgbClr val="133F71"/>
                </a:solidFill>
              </a:rPr>
              <a:t>드라이브</a:t>
            </a:r>
            <a:r>
              <a:rPr lang="en-US" altLang="ko-KR" sz="1100" b="1" dirty="0">
                <a:solidFill>
                  <a:srgbClr val="133F71"/>
                </a:solidFill>
              </a:rPr>
              <a:t>, </a:t>
            </a:r>
            <a:r>
              <a:rPr lang="ko-KR" altLang="en-US" sz="1100" b="1" dirty="0">
                <a:solidFill>
                  <a:srgbClr val="133F71"/>
                </a:solidFill>
              </a:rPr>
              <a:t>일정</a:t>
            </a:r>
            <a:r>
              <a:rPr lang="en-US" altLang="ko-KR" sz="1100" b="1" dirty="0">
                <a:solidFill>
                  <a:srgbClr val="133F71"/>
                </a:solidFill>
              </a:rPr>
              <a:t>)</a:t>
            </a:r>
            <a:endParaRPr lang="ko-KR" altLang="en-US" sz="1100" b="1" dirty="0">
              <a:solidFill>
                <a:srgbClr val="13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1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프로젝트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66A7C40D-E1CC-416C-2E00-1C92AA5E1FF6}"/>
              </a:ext>
            </a:extLst>
          </p:cNvPr>
          <p:cNvGrpSpPr/>
          <p:nvPr/>
        </p:nvGrpSpPr>
        <p:grpSpPr>
          <a:xfrm>
            <a:off x="3676228" y="2968013"/>
            <a:ext cx="3134159" cy="3134159"/>
            <a:chOff x="5309458" y="4372869"/>
            <a:chExt cx="4701239" cy="4701239"/>
          </a:xfrm>
        </p:grpSpPr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0A79B345-4DBE-43AA-046D-509E74CB009E}"/>
                </a:ext>
              </a:extLst>
            </p:cNvPr>
            <p:cNvGrpSpPr/>
            <p:nvPr/>
          </p:nvGrpSpPr>
          <p:grpSpPr>
            <a:xfrm>
              <a:off x="5309458" y="4372869"/>
              <a:ext cx="4701239" cy="4701239"/>
              <a:chOff x="5309458" y="4372869"/>
              <a:chExt cx="4701239" cy="4701239"/>
            </a:xfrm>
          </p:grpSpPr>
          <p:pic>
            <p:nvPicPr>
              <p:cNvPr id="13" name="Object 16">
                <a:extLst>
                  <a:ext uri="{FF2B5EF4-FFF2-40B4-BE49-F238E27FC236}">
                    <a16:creationId xmlns:a16="http://schemas.microsoft.com/office/drawing/2014/main" id="{150D46FF-9996-08BD-0D04-2EFCE1B2D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9458" y="4372869"/>
                <a:ext cx="4701239" cy="4701239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EDF5728-166A-AAA1-4D1F-8DD6422417CF}"/>
                </a:ext>
              </a:extLst>
            </p:cNvPr>
            <p:cNvGrpSpPr/>
            <p:nvPr/>
          </p:nvGrpSpPr>
          <p:grpSpPr>
            <a:xfrm>
              <a:off x="5326087" y="4389499"/>
              <a:ext cx="4667980" cy="4667980"/>
              <a:chOff x="5326087" y="4389499"/>
              <a:chExt cx="4667980" cy="4667980"/>
            </a:xfrm>
          </p:grpSpPr>
          <p:pic>
            <p:nvPicPr>
              <p:cNvPr id="12" name="Object 19">
                <a:extLst>
                  <a:ext uri="{FF2B5EF4-FFF2-40B4-BE49-F238E27FC236}">
                    <a16:creationId xmlns:a16="http://schemas.microsoft.com/office/drawing/2014/main" id="{F71D6D37-1C47-CF5F-DC34-E5B67682F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26087" y="4389499"/>
                <a:ext cx="4667980" cy="4667980"/>
              </a:xfrm>
              <a:prstGeom prst="rect">
                <a:avLst/>
              </a:prstGeom>
            </p:spPr>
          </p:pic>
        </p:grpSp>
      </p:grpSp>
      <p:grpSp>
        <p:nvGrpSpPr>
          <p:cNvPr id="19" name="그룹 1008">
            <a:extLst>
              <a:ext uri="{FF2B5EF4-FFF2-40B4-BE49-F238E27FC236}">
                <a16:creationId xmlns:a16="http://schemas.microsoft.com/office/drawing/2014/main" id="{6368F1CA-A055-6EC7-C15F-A86B7E5317F2}"/>
              </a:ext>
            </a:extLst>
          </p:cNvPr>
          <p:cNvGrpSpPr/>
          <p:nvPr/>
        </p:nvGrpSpPr>
        <p:grpSpPr>
          <a:xfrm>
            <a:off x="5318190" y="1935107"/>
            <a:ext cx="2582326" cy="2582326"/>
            <a:chOff x="7772401" y="2823511"/>
            <a:chExt cx="3873489" cy="3873489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33715FB2-F035-84BA-AEFA-54CAFB19C4E4}"/>
                </a:ext>
              </a:extLst>
            </p:cNvPr>
            <p:cNvGrpSpPr/>
            <p:nvPr/>
          </p:nvGrpSpPr>
          <p:grpSpPr>
            <a:xfrm>
              <a:off x="7772401" y="2823511"/>
              <a:ext cx="3873489" cy="3873489"/>
              <a:chOff x="7772401" y="2823511"/>
              <a:chExt cx="3873489" cy="3873489"/>
            </a:xfrm>
          </p:grpSpPr>
          <p:pic>
            <p:nvPicPr>
              <p:cNvPr id="31" name="Object 24">
                <a:extLst>
                  <a:ext uri="{FF2B5EF4-FFF2-40B4-BE49-F238E27FC236}">
                    <a16:creationId xmlns:a16="http://schemas.microsoft.com/office/drawing/2014/main" id="{DF6D4AE4-F114-9548-DD2E-15FAAAD10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72401" y="2823511"/>
                <a:ext cx="3873489" cy="387348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F0487CF-5380-F0BD-CF15-38D19EBACCBF}"/>
                </a:ext>
              </a:extLst>
            </p:cNvPr>
            <p:cNvGrpSpPr/>
            <p:nvPr/>
          </p:nvGrpSpPr>
          <p:grpSpPr>
            <a:xfrm>
              <a:off x="7772401" y="2823511"/>
              <a:ext cx="3873489" cy="3873489"/>
              <a:chOff x="7772401" y="2823511"/>
              <a:chExt cx="3873489" cy="3873489"/>
            </a:xfrm>
          </p:grpSpPr>
          <p:pic>
            <p:nvPicPr>
              <p:cNvPr id="30" name="Object 27">
                <a:extLst>
                  <a:ext uri="{FF2B5EF4-FFF2-40B4-BE49-F238E27FC236}">
                    <a16:creationId xmlns:a16="http://schemas.microsoft.com/office/drawing/2014/main" id="{B65C0B86-7D80-E7C2-C6BA-478F5D52E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72401" y="2823511"/>
                <a:ext cx="3873489" cy="3873489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EC5F9B61-9F42-6A80-6A1E-32FE8F3E6CFF}"/>
              </a:ext>
            </a:extLst>
          </p:cNvPr>
          <p:cNvGrpSpPr/>
          <p:nvPr/>
        </p:nvGrpSpPr>
        <p:grpSpPr>
          <a:xfrm>
            <a:off x="6541456" y="3663933"/>
            <a:ext cx="2052922" cy="2060184"/>
            <a:chOff x="9607300" y="5416750"/>
            <a:chExt cx="3079383" cy="3090276"/>
          </a:xfrm>
        </p:grpSpPr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94C3FD77-9649-4ADE-5DC9-2B977CA7FD03}"/>
                </a:ext>
              </a:extLst>
            </p:cNvPr>
            <p:cNvGrpSpPr/>
            <p:nvPr/>
          </p:nvGrpSpPr>
          <p:grpSpPr>
            <a:xfrm>
              <a:off x="9607300" y="5416750"/>
              <a:ext cx="3079383" cy="3079383"/>
              <a:chOff x="9607300" y="5416750"/>
              <a:chExt cx="3079383" cy="3079383"/>
            </a:xfrm>
          </p:grpSpPr>
          <p:pic>
            <p:nvPicPr>
              <p:cNvPr id="36" name="Object 32">
                <a:extLst>
                  <a:ext uri="{FF2B5EF4-FFF2-40B4-BE49-F238E27FC236}">
                    <a16:creationId xmlns:a16="http://schemas.microsoft.com/office/drawing/2014/main" id="{C5A69896-868B-E5F4-2C2A-BB170A9CC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07300" y="5416750"/>
                <a:ext cx="3079383" cy="3079383"/>
              </a:xfrm>
              <a:prstGeom prst="rect">
                <a:avLst/>
              </a:prstGeom>
            </p:spPr>
          </p:pic>
        </p:grpSp>
        <p:grpSp>
          <p:nvGrpSpPr>
            <p:cNvPr id="34" name="그룹 1013">
              <a:extLst>
                <a:ext uri="{FF2B5EF4-FFF2-40B4-BE49-F238E27FC236}">
                  <a16:creationId xmlns:a16="http://schemas.microsoft.com/office/drawing/2014/main" id="{A72AC70B-2B4D-9086-10E5-CF062CC18E13}"/>
                </a:ext>
              </a:extLst>
            </p:cNvPr>
            <p:cNvGrpSpPr/>
            <p:nvPr/>
          </p:nvGrpSpPr>
          <p:grpSpPr>
            <a:xfrm>
              <a:off x="9607300" y="5427643"/>
              <a:ext cx="3079383" cy="3079383"/>
              <a:chOff x="9607300" y="5427643"/>
              <a:chExt cx="3079383" cy="3079383"/>
            </a:xfrm>
          </p:grpSpPr>
          <p:pic>
            <p:nvPicPr>
              <p:cNvPr id="35" name="Object 35">
                <a:extLst>
                  <a:ext uri="{FF2B5EF4-FFF2-40B4-BE49-F238E27FC236}">
                    <a16:creationId xmlns:a16="http://schemas.microsoft.com/office/drawing/2014/main" id="{600FB9B4-B813-FD54-C5A0-2408C36A0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07300" y="5427643"/>
                <a:ext cx="3079383" cy="3079383"/>
              </a:xfrm>
              <a:prstGeom prst="rect">
                <a:avLst/>
              </a:prstGeom>
            </p:spPr>
          </p:pic>
        </p:grpSp>
      </p:grpSp>
      <p:grpSp>
        <p:nvGrpSpPr>
          <p:cNvPr id="37" name="그룹 1014">
            <a:extLst>
              <a:ext uri="{FF2B5EF4-FFF2-40B4-BE49-F238E27FC236}">
                <a16:creationId xmlns:a16="http://schemas.microsoft.com/office/drawing/2014/main" id="{24B9E6DD-AD74-5933-5B78-109F717ED320}"/>
              </a:ext>
            </a:extLst>
          </p:cNvPr>
          <p:cNvGrpSpPr/>
          <p:nvPr/>
        </p:nvGrpSpPr>
        <p:grpSpPr>
          <a:xfrm>
            <a:off x="4835739" y="2316684"/>
            <a:ext cx="304762" cy="312647"/>
            <a:chOff x="7048724" y="3395876"/>
            <a:chExt cx="457143" cy="468971"/>
          </a:xfrm>
        </p:grpSpPr>
        <p:pic>
          <p:nvPicPr>
            <p:cNvPr id="38" name="Object 39">
              <a:extLst>
                <a:ext uri="{FF2B5EF4-FFF2-40B4-BE49-F238E27FC236}">
                  <a16:creationId xmlns:a16="http://schemas.microsoft.com/office/drawing/2014/main" id="{AB524FC5-CE19-32B6-3DB8-A1082951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8724" y="3395876"/>
              <a:ext cx="457143" cy="468971"/>
            </a:xfrm>
            <a:prstGeom prst="rect">
              <a:avLst/>
            </a:prstGeom>
          </p:spPr>
        </p:pic>
      </p:grpSp>
      <p:grpSp>
        <p:nvGrpSpPr>
          <p:cNvPr id="39" name="그룹 1015">
            <a:extLst>
              <a:ext uri="{FF2B5EF4-FFF2-40B4-BE49-F238E27FC236}">
                <a16:creationId xmlns:a16="http://schemas.microsoft.com/office/drawing/2014/main" id="{4FF6A539-B4C3-571F-CC03-74991FF9C108}"/>
              </a:ext>
            </a:extLst>
          </p:cNvPr>
          <p:cNvGrpSpPr/>
          <p:nvPr/>
        </p:nvGrpSpPr>
        <p:grpSpPr>
          <a:xfrm>
            <a:off x="8516032" y="3663933"/>
            <a:ext cx="156693" cy="156693"/>
            <a:chOff x="12569164" y="5416750"/>
            <a:chExt cx="235039" cy="235039"/>
          </a:xfrm>
        </p:grpSpPr>
        <p:pic>
          <p:nvPicPr>
            <p:cNvPr id="40" name="Object 42">
              <a:extLst>
                <a:ext uri="{FF2B5EF4-FFF2-40B4-BE49-F238E27FC236}">
                  <a16:creationId xmlns:a16="http://schemas.microsoft.com/office/drawing/2014/main" id="{3A0F9C6C-19F0-D496-C628-E4DDCF3A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69164" y="5416750"/>
              <a:ext cx="235039" cy="235039"/>
            </a:xfrm>
            <a:prstGeom prst="rect">
              <a:avLst/>
            </a:prstGeom>
          </p:spPr>
        </p:pic>
      </p:grpSp>
      <p:pic>
        <p:nvPicPr>
          <p:cNvPr id="41" name="Object 45">
            <a:extLst>
              <a:ext uri="{FF2B5EF4-FFF2-40B4-BE49-F238E27FC236}">
                <a16:creationId xmlns:a16="http://schemas.microsoft.com/office/drawing/2014/main" id="{204C74FF-14F9-805A-85F1-D551D6DDAA9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3052" y="3937135"/>
            <a:ext cx="1965816" cy="517353"/>
          </a:xfrm>
          <a:prstGeom prst="rect">
            <a:avLst/>
          </a:prstGeom>
        </p:spPr>
      </p:pic>
      <p:pic>
        <p:nvPicPr>
          <p:cNvPr id="42" name="Object 46">
            <a:extLst>
              <a:ext uri="{FF2B5EF4-FFF2-40B4-BE49-F238E27FC236}">
                <a16:creationId xmlns:a16="http://schemas.microsoft.com/office/drawing/2014/main" id="{576B6F32-0D83-D3BB-51A1-C92382728BB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01401" y="4714413"/>
            <a:ext cx="1261009" cy="779625"/>
          </a:xfrm>
          <a:prstGeom prst="rect">
            <a:avLst/>
          </a:prstGeom>
        </p:spPr>
      </p:pic>
      <p:pic>
        <p:nvPicPr>
          <p:cNvPr id="43" name="Object 47">
            <a:extLst>
              <a:ext uri="{FF2B5EF4-FFF2-40B4-BE49-F238E27FC236}">
                <a16:creationId xmlns:a16="http://schemas.microsoft.com/office/drawing/2014/main" id="{5DDD0B08-088C-BE25-05A4-6235310D3BC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09001" y="5048423"/>
            <a:ext cx="2313809" cy="1393143"/>
          </a:xfrm>
          <a:prstGeom prst="rect">
            <a:avLst/>
          </a:prstGeom>
        </p:spPr>
      </p:pic>
      <p:pic>
        <p:nvPicPr>
          <p:cNvPr id="44" name="Object 48">
            <a:extLst>
              <a:ext uri="{FF2B5EF4-FFF2-40B4-BE49-F238E27FC236}">
                <a16:creationId xmlns:a16="http://schemas.microsoft.com/office/drawing/2014/main" id="{C7710D8B-9E9D-BB86-C1C2-8A1071C27D2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460" y="1986084"/>
            <a:ext cx="1669676" cy="779625"/>
          </a:xfrm>
          <a:prstGeom prst="rect">
            <a:avLst/>
          </a:prstGeom>
        </p:spPr>
      </p:pic>
      <p:pic>
        <p:nvPicPr>
          <p:cNvPr id="45" name="Object 49">
            <a:extLst>
              <a:ext uri="{FF2B5EF4-FFF2-40B4-BE49-F238E27FC236}">
                <a16:creationId xmlns:a16="http://schemas.microsoft.com/office/drawing/2014/main" id="{DA4FDB81-90C4-278D-BC3D-427EF08B8BEA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57230" y="2305296"/>
            <a:ext cx="3128692" cy="916953"/>
          </a:xfrm>
          <a:prstGeom prst="rect">
            <a:avLst/>
          </a:prstGeom>
        </p:spPr>
      </p:pic>
      <p:pic>
        <p:nvPicPr>
          <p:cNvPr id="46" name="Object 50">
            <a:extLst>
              <a:ext uri="{FF2B5EF4-FFF2-40B4-BE49-F238E27FC236}">
                <a16:creationId xmlns:a16="http://schemas.microsoft.com/office/drawing/2014/main" id="{CB96B42B-04C5-601E-83B3-D607CE388FA4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7002" y="4287612"/>
            <a:ext cx="2542419" cy="1151873"/>
          </a:xfrm>
          <a:prstGeom prst="rect">
            <a:avLst/>
          </a:prstGeom>
        </p:spPr>
      </p:pic>
      <p:pic>
        <p:nvPicPr>
          <p:cNvPr id="47" name="Object 51">
            <a:extLst>
              <a:ext uri="{FF2B5EF4-FFF2-40B4-BE49-F238E27FC236}">
                <a16:creationId xmlns:a16="http://schemas.microsoft.com/office/drawing/2014/main" id="{E57EF8A5-E616-D543-E2C9-451FCF42CB68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92279" y="2013602"/>
            <a:ext cx="931911" cy="779645"/>
          </a:xfrm>
          <a:prstGeom prst="rect">
            <a:avLst/>
          </a:prstGeom>
        </p:spPr>
      </p:pic>
      <p:pic>
        <p:nvPicPr>
          <p:cNvPr id="48" name="Object 52">
            <a:extLst>
              <a:ext uri="{FF2B5EF4-FFF2-40B4-BE49-F238E27FC236}">
                <a16:creationId xmlns:a16="http://schemas.microsoft.com/office/drawing/2014/main" id="{D741D556-8ADD-3ED2-5889-DC855DE3A544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99879" y="2340378"/>
            <a:ext cx="3023537" cy="916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9D3B2E-CD2A-94CE-C47D-DC16513B3B38}"/>
              </a:ext>
            </a:extLst>
          </p:cNvPr>
          <p:cNvSpPr txBox="1"/>
          <p:nvPr/>
        </p:nvSpPr>
        <p:spPr>
          <a:xfrm flipH="1">
            <a:off x="5677047" y="502941"/>
            <a:ext cx="18646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133F71"/>
                </a:solidFill>
                <a:latin typeface="+mj-ea"/>
                <a:ea typeface="+mj-ea"/>
              </a:rPr>
              <a:t>기대 효과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3F5429-1A32-BDDB-D803-1CF8511F740E}"/>
              </a:ext>
            </a:extLst>
          </p:cNvPr>
          <p:cNvSpPr/>
          <p:nvPr/>
        </p:nvSpPr>
        <p:spPr>
          <a:xfrm>
            <a:off x="8874312" y="6504578"/>
            <a:ext cx="3275242" cy="20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662C0-CD2B-4D48-E900-972F903464FC}"/>
              </a:ext>
            </a:extLst>
          </p:cNvPr>
          <p:cNvSpPr/>
          <p:nvPr/>
        </p:nvSpPr>
        <p:spPr>
          <a:xfrm>
            <a:off x="2618909" y="3986904"/>
            <a:ext cx="793287" cy="283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263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팀원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94EF8-110A-F159-15E7-B4682D893E48}"/>
              </a:ext>
            </a:extLst>
          </p:cNvPr>
          <p:cNvSpPr/>
          <p:nvPr/>
        </p:nvSpPr>
        <p:spPr>
          <a:xfrm>
            <a:off x="8874312" y="6523432"/>
            <a:ext cx="3275242" cy="201714"/>
          </a:xfrm>
          <a:prstGeom prst="rect">
            <a:avLst/>
          </a:prstGeom>
          <a:solidFill>
            <a:srgbClr val="133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33F71"/>
                </a:solidFill>
              </a:rPr>
              <a:t>Part 2</a:t>
            </a:r>
            <a:endParaRPr lang="ko-KR" altLang="en-US" sz="1600" dirty="0">
              <a:solidFill>
                <a:srgbClr val="133F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133F71"/>
                </a:solidFill>
              </a:rPr>
              <a:t>팀원소개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>
            <a:cxnSpLocks/>
          </p:cNvCxnSpPr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133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FD0D21-FA04-4FC3-4E56-4870F811F2BF}"/>
              </a:ext>
            </a:extLst>
          </p:cNvPr>
          <p:cNvSpPr/>
          <p:nvPr/>
        </p:nvSpPr>
        <p:spPr>
          <a:xfrm>
            <a:off x="10048972" y="6447942"/>
            <a:ext cx="2100581" cy="277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FDBB97-E5D8-5B5D-543D-C423003D585F}"/>
              </a:ext>
            </a:extLst>
          </p:cNvPr>
          <p:cNvSpPr txBox="1"/>
          <p:nvPr/>
        </p:nvSpPr>
        <p:spPr>
          <a:xfrm>
            <a:off x="192702" y="3723791"/>
            <a:ext cx="1800493" cy="2276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Grid Stack API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전자결재</a:t>
            </a:r>
            <a:endParaRPr lang="en-US" altLang="ko-KR" sz="1200" b="1" i="0" dirty="0">
              <a:solidFill>
                <a:srgbClr val="1D1C1D"/>
              </a:solidFill>
              <a:effectLst/>
              <a:highlight>
                <a:srgbClr val="FFFFFF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실시간 알림</a:t>
            </a:r>
            <a:r>
              <a:rPr lang="en-US" altLang="ko-KR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altLang="ko-KR" sz="1200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SseEmitter</a:t>
            </a:r>
            <a:r>
              <a:rPr lang="en-US" altLang="ko-KR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)</a:t>
            </a:r>
            <a:br>
              <a:rPr lang="ko-KR" altLang="en-US" sz="1200" dirty="0"/>
            </a:br>
            <a:r>
              <a:rPr lang="en-US" altLang="ko-KR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Spring-Security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로그인</a:t>
            </a:r>
            <a:r>
              <a:rPr lang="en-US" altLang="ko-KR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/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로그아웃</a:t>
            </a:r>
            <a:br>
              <a:rPr lang="ko-KR" altLang="en-US" sz="1200" dirty="0"/>
            </a:br>
            <a:r>
              <a:rPr lang="ko-KR" altLang="en-US" sz="120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사내 메신저</a:t>
            </a:r>
            <a:r>
              <a:rPr lang="en-US" altLang="ko-KR" sz="120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(WebSocket)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파일 자료실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통합 검색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114F76-CFC0-A509-A3F9-8232E7F83110}"/>
              </a:ext>
            </a:extLst>
          </p:cNvPr>
          <p:cNvSpPr txBox="1"/>
          <p:nvPr/>
        </p:nvSpPr>
        <p:spPr>
          <a:xfrm>
            <a:off x="8177885" y="3709147"/>
            <a:ext cx="1814919" cy="1445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</a:rPr>
              <a:t>메모 관리</a:t>
            </a:r>
            <a:endParaRPr lang="en-US" altLang="ko-KR" sz="1200" b="1" dirty="0">
              <a:solidFill>
                <a:srgbClr val="1D1C1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</a:rPr>
              <a:t>회의실</a:t>
            </a:r>
            <a:r>
              <a:rPr lang="en-US" altLang="ko-KR" sz="1200" b="1" i="0" dirty="0">
                <a:solidFill>
                  <a:srgbClr val="1D1C1D"/>
                </a:solidFill>
                <a:effectLst/>
              </a:rPr>
              <a:t> </a:t>
            </a:r>
            <a:r>
              <a:rPr lang="ko-KR" altLang="en-US" sz="1200" b="1" i="0" dirty="0">
                <a:solidFill>
                  <a:srgbClr val="1D1C1D"/>
                </a:solidFill>
                <a:effectLst/>
              </a:rPr>
              <a:t>차량</a:t>
            </a:r>
            <a:r>
              <a:rPr lang="en-US" altLang="ko-KR" sz="1200" b="1" i="0" dirty="0">
                <a:solidFill>
                  <a:srgbClr val="1D1C1D"/>
                </a:solidFill>
                <a:effectLst/>
              </a:rPr>
              <a:t>/</a:t>
            </a:r>
            <a:r>
              <a:rPr lang="ko-KR" altLang="en-US" sz="1200" b="1" i="0" dirty="0">
                <a:solidFill>
                  <a:srgbClr val="1D1C1D"/>
                </a:solidFill>
                <a:effectLst/>
              </a:rPr>
              <a:t>비품  예약관리</a:t>
            </a:r>
            <a:endParaRPr lang="en-US" altLang="ko-KR" sz="1200" b="1" dirty="0">
              <a:solidFill>
                <a:srgbClr val="1D1C1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1D1C1D"/>
                </a:solidFill>
                <a:effectLst/>
              </a:rPr>
              <a:t>나의 예약 현황 관리</a:t>
            </a:r>
            <a:endParaRPr lang="en-US" altLang="ko-KR" sz="1200" dirty="0">
              <a:solidFill>
                <a:srgbClr val="1D1C1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1D1C1D"/>
                </a:solidFill>
                <a:effectLst/>
              </a:rPr>
              <a:t>관리자 대여 승인관리</a:t>
            </a:r>
            <a:endParaRPr lang="en-US" altLang="ko-KR" sz="1200" dirty="0">
              <a:solidFill>
                <a:srgbClr val="1D1C1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1D1C1D"/>
                </a:solidFill>
                <a:effectLst/>
              </a:rPr>
              <a:t>관리자 반납 조회 관리</a:t>
            </a:r>
            <a:endParaRPr lang="en-US" altLang="ko-KR" sz="1200" dirty="0">
              <a:solidFill>
                <a:srgbClr val="1D1C1D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8B0FF3-9993-AF24-02CC-B657E63BCEA5}"/>
              </a:ext>
            </a:extLst>
          </p:cNvPr>
          <p:cNvSpPr txBox="1"/>
          <p:nvPr/>
        </p:nvSpPr>
        <p:spPr>
          <a:xfrm>
            <a:off x="4162851" y="3762825"/>
            <a:ext cx="18405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사내메일함</a:t>
            </a: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altLang="ko-KR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CRUD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사내 근태 현황 및 통계 조회</a:t>
            </a:r>
            <a:endParaRPr lang="en-US" altLang="ko-KR" sz="1200" dirty="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사원 </a:t>
            </a:r>
            <a:r>
              <a:rPr lang="ko-KR" altLang="en-US" sz="1200" b="1" dirty="0">
                <a:solidFill>
                  <a:srgbClr val="1D1C1D"/>
                </a:solidFill>
                <a:highlight>
                  <a:srgbClr val="FFFFFF"/>
                </a:highlight>
              </a:rPr>
              <a:t>및 팀원 관리</a:t>
            </a:r>
            <a:endParaRPr lang="en-US" altLang="ko-KR" sz="1200" dirty="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1D1C1D"/>
                </a:solidFill>
                <a:highlight>
                  <a:srgbClr val="FFFFFF"/>
                </a:highlight>
              </a:rPr>
              <a:t>Daum</a:t>
            </a:r>
            <a:r>
              <a:rPr lang="en-US" altLang="ko-KR" sz="1200" dirty="0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1D1C1D"/>
                </a:solidFill>
                <a:highlight>
                  <a:srgbClr val="FFFFFF"/>
                </a:highlight>
              </a:rPr>
              <a:t>주소 </a:t>
            </a:r>
            <a:r>
              <a:rPr lang="en-US" altLang="ko-KR" sz="1200" dirty="0">
                <a:solidFill>
                  <a:srgbClr val="1D1C1D"/>
                </a:solidFill>
                <a:highlight>
                  <a:srgbClr val="FFFFFF"/>
                </a:highlight>
              </a:rPr>
              <a:t>API</a:t>
            </a:r>
            <a:endParaRPr lang="en-US" altLang="ko-KR" sz="1200" b="0" i="0" dirty="0">
              <a:solidFill>
                <a:srgbClr val="1D1C1D"/>
              </a:solidFill>
              <a:effectLst/>
              <a:highlight>
                <a:srgbClr val="FFFFFF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마이페이지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나의 근태 현황 조회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사내 근속 현황 및 통계 조회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2EC5FA-906B-CC3A-0727-D48F7BB28DA8}"/>
              </a:ext>
            </a:extLst>
          </p:cNvPr>
          <p:cNvSpPr txBox="1"/>
          <p:nvPr/>
        </p:nvSpPr>
        <p:spPr>
          <a:xfrm>
            <a:off x="10426642" y="3725794"/>
            <a:ext cx="1345240" cy="1445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</a:rPr>
              <a:t>전사 게시판 </a:t>
            </a:r>
            <a:r>
              <a:rPr lang="en-US" altLang="ko-KR" sz="1200" b="1" i="0" dirty="0">
                <a:solidFill>
                  <a:srgbClr val="1D1C1D"/>
                </a:solidFill>
                <a:effectLst/>
              </a:rPr>
              <a:t>CRUD</a:t>
            </a:r>
            <a:br>
              <a:rPr lang="ko-KR" altLang="en-US" sz="1200"/>
            </a:br>
            <a:r>
              <a:rPr lang="ko-KR" altLang="en-US" sz="1200" b="1" i="0">
                <a:solidFill>
                  <a:srgbClr val="1D1C1D"/>
                </a:solidFill>
                <a:effectLst/>
              </a:rPr>
              <a:t>댓글 </a:t>
            </a:r>
            <a:r>
              <a:rPr lang="en-US" altLang="ko-KR" sz="1200" b="1">
                <a:solidFill>
                  <a:srgbClr val="1D1C1D"/>
                </a:solidFill>
              </a:rPr>
              <a:t>CRUD</a:t>
            </a:r>
            <a:endParaRPr lang="en-US" altLang="ko-KR" sz="120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1D1C1D"/>
                </a:solidFill>
                <a:effectLst/>
              </a:rPr>
              <a:t>부서 게시판 </a:t>
            </a:r>
            <a:r>
              <a:rPr lang="en-US" altLang="ko-KR" sz="1200" b="0" i="0" dirty="0">
                <a:solidFill>
                  <a:srgbClr val="1D1C1D"/>
                </a:solidFill>
                <a:effectLst/>
              </a:rPr>
              <a:t>CRUD</a:t>
            </a:r>
            <a:br>
              <a:rPr lang="ko-KR" altLang="en-US" sz="1200" dirty="0"/>
            </a:br>
            <a:r>
              <a:rPr lang="ko-KR" altLang="en-US" sz="1200" i="0" dirty="0">
                <a:solidFill>
                  <a:srgbClr val="1D1C1D"/>
                </a:solidFill>
                <a:effectLst/>
              </a:rPr>
              <a:t>공지사항 관리</a:t>
            </a:r>
            <a:br>
              <a:rPr lang="ko-KR" altLang="en-US" sz="1200" dirty="0"/>
            </a:br>
            <a:r>
              <a:rPr lang="ko-KR" altLang="en-US" sz="1200" b="0" i="0" dirty="0" err="1">
                <a:solidFill>
                  <a:srgbClr val="1D1C1D"/>
                </a:solidFill>
                <a:effectLst/>
              </a:rPr>
              <a:t>대댓글</a:t>
            </a:r>
            <a:r>
              <a:rPr lang="ko-KR" altLang="en-US" sz="1200" b="0" i="0" dirty="0">
                <a:solidFill>
                  <a:srgbClr val="1D1C1D"/>
                </a:solidFill>
                <a:effectLst/>
              </a:rPr>
              <a:t> </a:t>
            </a:r>
            <a:r>
              <a:rPr lang="en-US" altLang="ko-KR" sz="1200" b="0" i="0" dirty="0">
                <a:solidFill>
                  <a:srgbClr val="1D1C1D"/>
                </a:solidFill>
                <a:effectLst/>
              </a:rPr>
              <a:t>CRUD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D82992-6AAF-3129-C1A4-5EA68D37144E}"/>
              </a:ext>
            </a:extLst>
          </p:cNvPr>
          <p:cNvSpPr txBox="1"/>
          <p:nvPr/>
        </p:nvSpPr>
        <p:spPr>
          <a:xfrm>
            <a:off x="6301191" y="3725794"/>
            <a:ext cx="14975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실시간 뉴스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주소록 </a:t>
            </a:r>
            <a:r>
              <a:rPr lang="en-US" altLang="ko-KR" sz="1200" b="1" dirty="0"/>
              <a:t>CRUD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문서양식 관리 </a:t>
            </a:r>
            <a:r>
              <a:rPr lang="en-US" altLang="ko-KR" sz="1200" b="1" dirty="0"/>
              <a:t>CRUD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 err="1"/>
              <a:t>Jstree</a:t>
            </a:r>
            <a:r>
              <a:rPr lang="en-US" altLang="ko-KR" sz="1200" dirty="0"/>
              <a:t> API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Naver </a:t>
            </a:r>
            <a:r>
              <a:rPr lang="ko-KR" altLang="en-US" sz="1200" dirty="0"/>
              <a:t>뉴스 검색 </a:t>
            </a:r>
            <a:r>
              <a:rPr lang="en-US" altLang="ko-KR" sz="1200" dirty="0"/>
              <a:t>API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주소록 폴더 </a:t>
            </a:r>
            <a:r>
              <a:rPr lang="en-US" altLang="ko-KR" sz="1200" dirty="0"/>
              <a:t>CRUD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문서양식 조회 및 입력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3AF9EEF-BB1E-F313-57A5-A221E440B106}"/>
              </a:ext>
            </a:extLst>
          </p:cNvPr>
          <p:cNvGrpSpPr/>
          <p:nvPr/>
        </p:nvGrpSpPr>
        <p:grpSpPr>
          <a:xfrm>
            <a:off x="339188" y="1402780"/>
            <a:ext cx="1507522" cy="2186785"/>
            <a:chOff x="339188" y="1402780"/>
            <a:chExt cx="1507522" cy="21867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2628F7-CC93-0554-863F-C0DBFFE5B4CE}"/>
                </a:ext>
              </a:extLst>
            </p:cNvPr>
            <p:cNvSpPr/>
            <p:nvPr/>
          </p:nvSpPr>
          <p:spPr>
            <a:xfrm>
              <a:off x="339188" y="3003918"/>
              <a:ext cx="1507520" cy="239177"/>
            </a:xfrm>
            <a:prstGeom prst="rect">
              <a:avLst/>
            </a:prstGeom>
            <a:solidFill>
              <a:srgbClr val="133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30CAA3-0D42-1BB2-ACB7-B9E26E63D100}"/>
                </a:ext>
              </a:extLst>
            </p:cNvPr>
            <p:cNvGrpSpPr/>
            <p:nvPr/>
          </p:nvGrpSpPr>
          <p:grpSpPr>
            <a:xfrm>
              <a:off x="339190" y="1402780"/>
              <a:ext cx="1507520" cy="2123153"/>
              <a:chOff x="1357500" y="1451840"/>
              <a:chExt cx="1887392" cy="265815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3C824-937A-E110-963F-5F8649640E2E}"/>
                  </a:ext>
                </a:extLst>
              </p:cNvPr>
              <p:cNvSpPr txBox="1"/>
              <p:nvPr/>
            </p:nvSpPr>
            <p:spPr>
              <a:xfrm>
                <a:off x="1872514" y="3416397"/>
                <a:ext cx="857362" cy="69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lt"/>
                  </a:rPr>
                  <a:t>PL</a:t>
                </a:r>
              </a:p>
              <a:p>
                <a:pPr algn="ctr"/>
                <a:r>
                  <a:rPr lang="ko-KR" altLang="en-US" sz="1500" dirty="0" err="1">
                    <a:latin typeface="+mj-lt"/>
                  </a:rPr>
                  <a:t>이명문</a:t>
                </a:r>
                <a:endParaRPr lang="ko-KR" altLang="en-US" sz="1500" dirty="0">
                  <a:latin typeface="+mj-lt"/>
                </a:endParaRPr>
              </a:p>
            </p:txBody>
          </p:sp>
          <p:pic>
            <p:nvPicPr>
              <p:cNvPr id="7" name="Object 5">
                <a:extLst>
                  <a:ext uri="{FF2B5EF4-FFF2-40B4-BE49-F238E27FC236}">
                    <a16:creationId xmlns:a16="http://schemas.microsoft.com/office/drawing/2014/main" id="{5DFF97D0-0F52-7735-77C8-50FEB2015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500" y="1451840"/>
                <a:ext cx="1887392" cy="1887392"/>
              </a:xfrm>
              <a:prstGeom prst="rect">
                <a:avLst/>
              </a:prstGeom>
            </p:spPr>
          </p:pic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BCF7B52-988E-59E4-F93D-BE1CF37DD54C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0" y="3589565"/>
              <a:ext cx="1507520" cy="0"/>
            </a:xfrm>
            <a:prstGeom prst="line">
              <a:avLst/>
            </a:prstGeom>
            <a:ln w="28575">
              <a:solidFill>
                <a:srgbClr val="133F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7596AF4-9263-E2A2-47F1-393C93D5E235}"/>
              </a:ext>
            </a:extLst>
          </p:cNvPr>
          <p:cNvGrpSpPr/>
          <p:nvPr/>
        </p:nvGrpSpPr>
        <p:grpSpPr>
          <a:xfrm>
            <a:off x="2271296" y="1402780"/>
            <a:ext cx="1507522" cy="2183695"/>
            <a:chOff x="339188" y="1405870"/>
            <a:chExt cx="1507522" cy="21836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ED7E1D8-2F45-59CC-3239-8D4A842A669C}"/>
                </a:ext>
              </a:extLst>
            </p:cNvPr>
            <p:cNvSpPr/>
            <p:nvPr/>
          </p:nvSpPr>
          <p:spPr>
            <a:xfrm>
              <a:off x="339188" y="3003918"/>
              <a:ext cx="1507520" cy="239177"/>
            </a:xfrm>
            <a:prstGeom prst="rect">
              <a:avLst/>
            </a:prstGeom>
            <a:solidFill>
              <a:srgbClr val="133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03405AC-9A2A-4CF0-7E6A-CC712D28DC38}"/>
                </a:ext>
              </a:extLst>
            </p:cNvPr>
            <p:cNvGrpSpPr/>
            <p:nvPr/>
          </p:nvGrpSpPr>
          <p:grpSpPr>
            <a:xfrm>
              <a:off x="339190" y="1405870"/>
              <a:ext cx="1507520" cy="2120063"/>
              <a:chOff x="1357500" y="1455709"/>
              <a:chExt cx="1887392" cy="265428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DEE696-ACC9-90B0-1648-323740031EDD}"/>
                  </a:ext>
                </a:extLst>
              </p:cNvPr>
              <p:cNvSpPr txBox="1"/>
              <p:nvPr/>
            </p:nvSpPr>
            <p:spPr>
              <a:xfrm>
                <a:off x="1872514" y="3416397"/>
                <a:ext cx="857363" cy="69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lt"/>
                  </a:rPr>
                  <a:t>TA</a:t>
                </a:r>
              </a:p>
              <a:p>
                <a:pPr algn="ctr"/>
                <a:r>
                  <a:rPr lang="ko-KR" altLang="en-US" sz="1500" dirty="0">
                    <a:latin typeface="+mj-lt"/>
                  </a:rPr>
                  <a:t>권예은</a:t>
                </a:r>
              </a:p>
            </p:txBody>
          </p:sp>
          <p:pic>
            <p:nvPicPr>
              <p:cNvPr id="50" name="Object 5">
                <a:extLst>
                  <a:ext uri="{FF2B5EF4-FFF2-40B4-BE49-F238E27FC236}">
                    <a16:creationId xmlns:a16="http://schemas.microsoft.com/office/drawing/2014/main" id="{F0A45242-A242-75C4-F4A8-CA5FD01B6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57500" y="1455709"/>
                <a:ext cx="1887392" cy="1879655"/>
              </a:xfrm>
              <a:prstGeom prst="rect">
                <a:avLst/>
              </a:prstGeom>
            </p:spPr>
          </p:pic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F5F650B-E051-9690-2229-546E1D32176C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0" y="3589565"/>
              <a:ext cx="1507520" cy="0"/>
            </a:xfrm>
            <a:prstGeom prst="line">
              <a:avLst/>
            </a:prstGeom>
            <a:ln w="28575">
              <a:solidFill>
                <a:srgbClr val="133F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E7DBD6B-C5C5-10D7-0692-EB27636729B5}"/>
              </a:ext>
            </a:extLst>
          </p:cNvPr>
          <p:cNvGrpSpPr/>
          <p:nvPr/>
        </p:nvGrpSpPr>
        <p:grpSpPr>
          <a:xfrm>
            <a:off x="4298747" y="1411687"/>
            <a:ext cx="1507522" cy="2183695"/>
            <a:chOff x="339188" y="1405870"/>
            <a:chExt cx="1507522" cy="218369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8AF098-5BAE-54E6-F763-9EBD45AF07A0}"/>
                </a:ext>
              </a:extLst>
            </p:cNvPr>
            <p:cNvSpPr/>
            <p:nvPr/>
          </p:nvSpPr>
          <p:spPr>
            <a:xfrm>
              <a:off x="339188" y="3003918"/>
              <a:ext cx="1507520" cy="239177"/>
            </a:xfrm>
            <a:prstGeom prst="rect">
              <a:avLst/>
            </a:prstGeom>
            <a:solidFill>
              <a:srgbClr val="133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D29E451-9F44-7384-C57A-DF463410DB41}"/>
                </a:ext>
              </a:extLst>
            </p:cNvPr>
            <p:cNvGrpSpPr/>
            <p:nvPr/>
          </p:nvGrpSpPr>
          <p:grpSpPr>
            <a:xfrm>
              <a:off x="351361" y="1405870"/>
              <a:ext cx="1483179" cy="2120063"/>
              <a:chOff x="1372737" y="1455709"/>
              <a:chExt cx="1856917" cy="2654285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3DB72D-7DBB-7253-C157-FD0F91E5009B}"/>
                  </a:ext>
                </a:extLst>
              </p:cNvPr>
              <p:cNvSpPr txBox="1"/>
              <p:nvPr/>
            </p:nvSpPr>
            <p:spPr>
              <a:xfrm>
                <a:off x="1872514" y="3416397"/>
                <a:ext cx="857363" cy="69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lt"/>
                  </a:rPr>
                  <a:t>AA</a:t>
                </a:r>
              </a:p>
              <a:p>
                <a:pPr algn="ctr"/>
                <a:r>
                  <a:rPr lang="ko-KR" altLang="en-US" sz="1500" dirty="0" err="1">
                    <a:latin typeface="+mj-lt"/>
                  </a:rPr>
                  <a:t>최소희</a:t>
                </a:r>
                <a:endParaRPr lang="en-US" altLang="ko-KR" sz="1500" dirty="0">
                  <a:latin typeface="+mj-lt"/>
                </a:endParaRPr>
              </a:p>
            </p:txBody>
          </p:sp>
          <p:pic>
            <p:nvPicPr>
              <p:cNvPr id="56" name="Object 5">
                <a:extLst>
                  <a:ext uri="{FF2B5EF4-FFF2-40B4-BE49-F238E27FC236}">
                    <a16:creationId xmlns:a16="http://schemas.microsoft.com/office/drawing/2014/main" id="{A237A9D7-99C3-C8EE-DD6B-76405350D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72737" y="1455709"/>
                <a:ext cx="1856917" cy="1879655"/>
              </a:xfrm>
              <a:prstGeom prst="rect">
                <a:avLst/>
              </a:prstGeom>
            </p:spPr>
          </p:pic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94EA402-C9B8-18CB-DDBA-BA6295EF5390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0" y="3589565"/>
              <a:ext cx="1507520" cy="0"/>
            </a:xfrm>
            <a:prstGeom prst="line">
              <a:avLst/>
            </a:prstGeom>
            <a:ln w="28575">
              <a:solidFill>
                <a:srgbClr val="133F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E99E4E-F4D4-B1C7-C396-610F483D6375}"/>
              </a:ext>
            </a:extLst>
          </p:cNvPr>
          <p:cNvGrpSpPr/>
          <p:nvPr/>
        </p:nvGrpSpPr>
        <p:grpSpPr>
          <a:xfrm>
            <a:off x="6294589" y="1442413"/>
            <a:ext cx="1507522" cy="2144062"/>
            <a:chOff x="339188" y="1445503"/>
            <a:chExt cx="1507522" cy="214406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73323AE-5CB9-2A0F-0CF1-BBBAC0D91BE4}"/>
                </a:ext>
              </a:extLst>
            </p:cNvPr>
            <p:cNvSpPr/>
            <p:nvPr/>
          </p:nvSpPr>
          <p:spPr>
            <a:xfrm>
              <a:off x="339188" y="3003918"/>
              <a:ext cx="1507520" cy="239177"/>
            </a:xfrm>
            <a:prstGeom prst="rect">
              <a:avLst/>
            </a:prstGeom>
            <a:solidFill>
              <a:srgbClr val="133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0D2A8B8-7349-F958-F06F-1482BEBFF6AE}"/>
                </a:ext>
              </a:extLst>
            </p:cNvPr>
            <p:cNvGrpSpPr/>
            <p:nvPr/>
          </p:nvGrpSpPr>
          <p:grpSpPr>
            <a:xfrm>
              <a:off x="339190" y="1445503"/>
              <a:ext cx="1507520" cy="2080430"/>
              <a:chOff x="1357500" y="1505329"/>
              <a:chExt cx="1887392" cy="260466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5D5B7-3687-B2C5-0E53-626D2BBF4554}"/>
                  </a:ext>
                </a:extLst>
              </p:cNvPr>
              <p:cNvSpPr txBox="1"/>
              <p:nvPr/>
            </p:nvSpPr>
            <p:spPr>
              <a:xfrm>
                <a:off x="1872514" y="3416397"/>
                <a:ext cx="857363" cy="69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lt"/>
                  </a:rPr>
                  <a:t>UA</a:t>
                </a:r>
              </a:p>
              <a:p>
                <a:pPr algn="ctr"/>
                <a:r>
                  <a:rPr lang="ko-KR" altLang="en-US" sz="1500" dirty="0">
                    <a:latin typeface="+mj-lt"/>
                  </a:rPr>
                  <a:t>이영주</a:t>
                </a:r>
              </a:p>
            </p:txBody>
          </p:sp>
          <p:pic>
            <p:nvPicPr>
              <p:cNvPr id="62" name="Object 5">
                <a:extLst>
                  <a:ext uri="{FF2B5EF4-FFF2-40B4-BE49-F238E27FC236}">
                    <a16:creationId xmlns:a16="http://schemas.microsoft.com/office/drawing/2014/main" id="{4FD7F457-5545-18A5-CAA1-EA6D5596A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57500" y="1505329"/>
                <a:ext cx="1887392" cy="1830034"/>
              </a:xfrm>
              <a:prstGeom prst="rect">
                <a:avLst/>
              </a:prstGeom>
            </p:spPr>
          </p:pic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5F3058-5C5C-4927-86AA-955FD9E0DBA3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0" y="3589565"/>
              <a:ext cx="1507520" cy="0"/>
            </a:xfrm>
            <a:prstGeom prst="line">
              <a:avLst/>
            </a:prstGeom>
            <a:ln w="28575">
              <a:solidFill>
                <a:srgbClr val="133F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F1BF492-B625-1A1C-54CF-FFEFE0B23C5B}"/>
              </a:ext>
            </a:extLst>
          </p:cNvPr>
          <p:cNvGrpSpPr/>
          <p:nvPr/>
        </p:nvGrpSpPr>
        <p:grpSpPr>
          <a:xfrm>
            <a:off x="8333046" y="1426458"/>
            <a:ext cx="1507522" cy="2160017"/>
            <a:chOff x="339188" y="1492850"/>
            <a:chExt cx="1507522" cy="209671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931636D-90EF-AC07-322C-5D5BBCDEABA5}"/>
                </a:ext>
              </a:extLst>
            </p:cNvPr>
            <p:cNvSpPr/>
            <p:nvPr/>
          </p:nvSpPr>
          <p:spPr>
            <a:xfrm>
              <a:off x="339188" y="3003918"/>
              <a:ext cx="1507520" cy="239177"/>
            </a:xfrm>
            <a:prstGeom prst="rect">
              <a:avLst/>
            </a:prstGeom>
            <a:solidFill>
              <a:srgbClr val="133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484B1D-9C4E-5707-5EFA-E80126E66961}"/>
                </a:ext>
              </a:extLst>
            </p:cNvPr>
            <p:cNvGrpSpPr/>
            <p:nvPr/>
          </p:nvGrpSpPr>
          <p:grpSpPr>
            <a:xfrm>
              <a:off x="339190" y="1492850"/>
              <a:ext cx="1507520" cy="2033082"/>
              <a:chOff x="1357500" y="1564607"/>
              <a:chExt cx="1887392" cy="254538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E83436A-F82A-5379-8F44-74864D5E891D}"/>
                  </a:ext>
                </a:extLst>
              </p:cNvPr>
              <p:cNvSpPr txBox="1"/>
              <p:nvPr/>
            </p:nvSpPr>
            <p:spPr>
              <a:xfrm>
                <a:off x="1872513" y="3416397"/>
                <a:ext cx="857363" cy="69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lt"/>
                  </a:rPr>
                  <a:t>DA</a:t>
                </a:r>
              </a:p>
              <a:p>
                <a:pPr algn="ctr"/>
                <a:r>
                  <a:rPr lang="ko-KR" altLang="en-US" sz="1500" dirty="0">
                    <a:latin typeface="+mj-lt"/>
                  </a:rPr>
                  <a:t>민경선</a:t>
                </a:r>
              </a:p>
            </p:txBody>
          </p:sp>
          <p:pic>
            <p:nvPicPr>
              <p:cNvPr id="83" name="Object 5">
                <a:extLst>
                  <a:ext uri="{FF2B5EF4-FFF2-40B4-BE49-F238E27FC236}">
                    <a16:creationId xmlns:a16="http://schemas.microsoft.com/office/drawing/2014/main" id="{DF8E28DD-98B9-5FA9-132C-DBD119DC9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57500" y="1564607"/>
                <a:ext cx="1887392" cy="1795793"/>
              </a:xfrm>
              <a:prstGeom prst="rect">
                <a:avLst/>
              </a:prstGeom>
            </p:spPr>
          </p:pic>
        </p:grp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16B9C4D-39BC-5A1A-5168-96DAE28991E2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0" y="3589565"/>
              <a:ext cx="1507520" cy="0"/>
            </a:xfrm>
            <a:prstGeom prst="line">
              <a:avLst/>
            </a:prstGeom>
            <a:ln w="28575">
              <a:solidFill>
                <a:srgbClr val="133F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8D032F-D431-F5C8-509D-C1373A82795B}"/>
              </a:ext>
            </a:extLst>
          </p:cNvPr>
          <p:cNvGrpSpPr/>
          <p:nvPr/>
        </p:nvGrpSpPr>
        <p:grpSpPr>
          <a:xfrm>
            <a:off x="10440458" y="1402780"/>
            <a:ext cx="1507522" cy="2183695"/>
            <a:chOff x="339188" y="1405870"/>
            <a:chExt cx="1507522" cy="218369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A5E94F0-BAB8-D651-D50D-A3D3F0643A64}"/>
                </a:ext>
              </a:extLst>
            </p:cNvPr>
            <p:cNvSpPr/>
            <p:nvPr/>
          </p:nvSpPr>
          <p:spPr>
            <a:xfrm>
              <a:off x="339188" y="3003918"/>
              <a:ext cx="1507520" cy="239177"/>
            </a:xfrm>
            <a:prstGeom prst="rect">
              <a:avLst/>
            </a:prstGeom>
            <a:solidFill>
              <a:srgbClr val="133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A58F87-395D-F690-4E6F-4D82EF11F4AA}"/>
                </a:ext>
              </a:extLst>
            </p:cNvPr>
            <p:cNvGrpSpPr/>
            <p:nvPr/>
          </p:nvGrpSpPr>
          <p:grpSpPr>
            <a:xfrm>
              <a:off x="342241" y="1405870"/>
              <a:ext cx="1501417" cy="2120063"/>
              <a:chOff x="1361320" y="1455709"/>
              <a:chExt cx="1879751" cy="265428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AD00789-7AB4-6919-7A9D-C03E2D77FF48}"/>
                  </a:ext>
                </a:extLst>
              </p:cNvPr>
              <p:cNvSpPr txBox="1"/>
              <p:nvPr/>
            </p:nvSpPr>
            <p:spPr>
              <a:xfrm>
                <a:off x="1872513" y="3416397"/>
                <a:ext cx="857363" cy="69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+mj-lt"/>
                  </a:rPr>
                  <a:t>QA</a:t>
                </a:r>
              </a:p>
              <a:p>
                <a:pPr algn="ctr"/>
                <a:r>
                  <a:rPr lang="ko-KR" altLang="en-US" sz="1500" dirty="0">
                    <a:latin typeface="+mj-lt"/>
                  </a:rPr>
                  <a:t>최윤서</a:t>
                </a:r>
              </a:p>
            </p:txBody>
          </p:sp>
          <p:pic>
            <p:nvPicPr>
              <p:cNvPr id="95" name="Object 5">
                <a:extLst>
                  <a:ext uri="{FF2B5EF4-FFF2-40B4-BE49-F238E27FC236}">
                    <a16:creationId xmlns:a16="http://schemas.microsoft.com/office/drawing/2014/main" id="{1A3E1696-E6B9-887B-73B1-CC50073DB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61320" y="1455709"/>
                <a:ext cx="1879751" cy="1890806"/>
              </a:xfrm>
              <a:prstGeom prst="rect">
                <a:avLst/>
              </a:prstGeom>
            </p:spPr>
          </p:pic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A1B6FE7-CBC3-B41A-B097-E6F304F27AF5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0" y="3589565"/>
              <a:ext cx="1507520" cy="0"/>
            </a:xfrm>
            <a:prstGeom prst="line">
              <a:avLst/>
            </a:prstGeom>
            <a:ln w="28575">
              <a:solidFill>
                <a:srgbClr val="133F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AF7AE99-61B1-8567-E976-E7C7F7E0786A}"/>
              </a:ext>
            </a:extLst>
          </p:cNvPr>
          <p:cNvSpPr txBox="1"/>
          <p:nvPr/>
        </p:nvSpPr>
        <p:spPr>
          <a:xfrm>
            <a:off x="2333892" y="3723791"/>
            <a:ext cx="1309974" cy="1999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프로젝트</a:t>
            </a:r>
            <a:r>
              <a:rPr lang="en-US" altLang="ko-KR" sz="1200" b="1" dirty="0"/>
              <a:t>(</a:t>
            </a:r>
            <a:r>
              <a:rPr lang="en-US" altLang="ko-KR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PMS)</a:t>
            </a:r>
            <a:br>
              <a:rPr lang="ko-KR" altLang="en-US" sz="1200" dirty="0"/>
            </a:b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캘린더 </a:t>
            </a:r>
            <a:r>
              <a:rPr lang="en-US" altLang="ko-KR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CRUD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조직도</a:t>
            </a:r>
            <a:endParaRPr lang="en-US" altLang="ko-KR" sz="1200" dirty="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1D1C1D"/>
                </a:solidFill>
                <a:highlight>
                  <a:srgbClr val="FFFFFF"/>
                </a:highlight>
              </a:rPr>
              <a:t>FullCalendar</a:t>
            </a:r>
            <a:r>
              <a:rPr lang="en-US" altLang="ko-KR" sz="1200" dirty="0">
                <a:solidFill>
                  <a:srgbClr val="1D1C1D"/>
                </a:solidFill>
                <a:highlight>
                  <a:srgbClr val="FFFFFF"/>
                </a:highlight>
              </a:rPr>
              <a:t> API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QR </a:t>
            </a:r>
            <a:r>
              <a:rPr lang="ko-KR" altLang="en-US" sz="1200" dirty="0">
                <a:solidFill>
                  <a:srgbClr val="1D1C1D"/>
                </a:solidFill>
                <a:highlight>
                  <a:srgbClr val="FFFFFF"/>
                </a:highlight>
              </a:rPr>
              <a:t>출결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간트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 차트</a:t>
            </a:r>
            <a:br>
              <a:rPr lang="ko-KR" altLang="en-US" sz="1200" dirty="0"/>
            </a:br>
            <a:r>
              <a:rPr lang="ko-KR" altLang="en-US" sz="12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칸반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</a:rPr>
              <a:t> 보드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610</Words>
  <Application>Microsoft Office PowerPoint</Application>
  <PresentationFormat>와이드스크린</PresentationFormat>
  <Paragraphs>219</Paragraphs>
  <Slides>26</Slides>
  <Notes>25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 SD Gothic Neo</vt:lpstr>
      <vt:lpstr>NotoSans_Light</vt:lpstr>
      <vt:lpstr>Pretendard</vt:lpstr>
      <vt:lpstr>Pretendard Black</vt:lpstr>
      <vt:lpstr>Pretendard SemiBold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이영주</cp:lastModifiedBy>
  <cp:revision>66</cp:revision>
  <dcterms:created xsi:type="dcterms:W3CDTF">2022-08-03T01:14:38Z</dcterms:created>
  <dcterms:modified xsi:type="dcterms:W3CDTF">2024-05-17T02:38:10Z</dcterms:modified>
</cp:coreProperties>
</file>