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FB738E-524E-4227-8188-B7BE9EA3AE0E}">
          <p14:sldIdLst>
            <p14:sldId id="256"/>
            <p14:sldId id="257"/>
            <p14:sldId id="258"/>
            <p14:sldId id="259"/>
            <p14:sldId id="27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33F8-90D4-4C70-B8FF-4F6737A28F76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241A-C897-455C-AE7D-B3EA648255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02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241A-C897-455C-AE7D-B3EA6482559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0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A4F9-3C85-1BB4-BFF2-14EC42BA5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A5511-CF07-E2A7-E854-CA5848CC6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EA048-44A7-3805-AFBB-9DE02F905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7FCAA-17CD-5BA6-DC6A-1364FD5D1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241A-C897-455C-AE7D-B3EA6482559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42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8A2E6-375E-E1DE-A5E9-428E54A2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21E90-D89B-1153-CDDA-FEECA7C41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20F50-5897-46F9-8918-F405BDEF0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59C2-704D-7E56-8638-602B3E9E2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241A-C897-455C-AE7D-B3EA6482559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10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241A-C897-455C-AE7D-B3EA6482559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63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C4238-CC53-7019-1ED5-D1CF8B9E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DDE1C-0982-2205-7C09-41C38ED0D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59273-4C9C-1849-B825-E2EAD09F4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23156-7022-D229-7C24-2712EBEF0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241A-C897-455C-AE7D-B3EA6482559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3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61F2-DB53-298F-FF23-E72708A3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052D-5727-74CD-C245-2D2209F82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DD0D-7A20-4CE9-FBD2-AC81225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251-81B9-3AB0-FDD1-574B4D96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0BC4-F04A-05B6-51AC-B127D556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04BD-E9DD-2226-FB2E-8185C76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0B76-338A-9924-CF59-6CFC679C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0B92-CDAF-B36A-AB26-7A7E1F7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95F5-C055-BA83-B9D8-BC31B040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A314-F0D5-A587-56AD-C3030877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1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DBDCF-6E10-81DE-9D3D-60B5B87D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92BE9-E9D9-722E-5EA5-4C1628A3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449C-8A15-0F25-F09E-7E10C9C8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2A68-06EF-FE25-F95A-240F02CA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DE44-3172-9E72-D421-A872FD1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B76-FF31-74E7-6CCC-9ABB54BC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045B-E650-1BB2-8A38-1FA01418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BAAE4-6402-5149-9120-8F6580D3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796C-BF63-B16B-E627-CC44CAAC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E2AE-40A0-25E4-7778-294AD2C8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0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0731-9742-E2CB-67EA-4F75E38E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3B14-88E2-7A6D-66D2-E6CB9F96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1E06-F669-6F0F-AA0C-29C630E2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75D2-ED04-3135-1E6C-BB48C00F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B039-8563-DB54-B25B-4F9E0922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9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6EA7-405F-3103-3F5C-DB85077F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E0DE-7C1A-9E53-BACE-8CFCC1B2C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8B31-B488-41C7-37E4-62BEF80C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356E-BAB0-01E2-33B7-2711183B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F42F-FCB0-7B07-9FED-CA2AD038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74BF3-640B-D807-73AB-E3C2FEFC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55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E95-F029-14F9-2D40-94C5E69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E574-E840-65F9-9473-D2D0503C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DBE4-7038-D79B-22EF-FEAF1ED9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DB4FA-EA3E-A7BF-55BE-C93FDE81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1195D-18B8-CD82-6A33-2644967E9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8FF28-739E-07EE-3A5B-08EADD56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27B6B-A1C6-71EB-A521-DAF80A8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0B88-7DEE-451D-C088-CAEDAF40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7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49F8-9D43-866A-C380-EF1A5C66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B01F2-E712-6362-F72D-7F2CB2A3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EC60C-CDF9-7017-0402-BF04553F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DEC6-4988-DEA3-75E7-FFF7268F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533F1-8D51-3B3A-C30F-85BD81E1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42B74-D11E-C21D-11ED-FF85E062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22FC6-AB8E-12D9-97C7-BAB0167F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6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9215-0BFF-F6E5-EEFD-55C0E1B7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8185-62CC-C489-D18E-7BA60A29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884A-FADD-35CD-29B4-DBD0AE5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2677-C031-3627-6414-085CDF09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BB79-13B6-0D70-CE22-8CA1B2A7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D941-481F-38A3-3238-F8D0BE15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7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31A1-FCD0-9287-940E-659A11B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9A529-C101-C75F-4CB6-DA1E64076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D83D-56DF-21F2-6B5D-AA44E441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D7BF-BB9D-64BF-99E6-744A668A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25BB-E953-466F-FD97-7BE65C56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10CB-2549-1F38-8991-160A9945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5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3C22B-D934-2D35-F547-15DBC2B8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4CBA-EC9D-D6BB-0A24-CFD0591E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5035-E781-B01E-0395-FE10CFD0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07437-9A45-423E-A045-1D3DE7FD57C5}" type="datetimeFigureOut">
              <a:rPr lang="en-CA" smtClean="0"/>
              <a:t>2025-02-01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5B8C-A7BD-344C-82EE-54905E4E7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CA76-8431-559F-1B67-32959420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91049-60FD-4BF2-88D6-D7D6D71E5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30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168B-D5F1-5966-2AF8-544BDC41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318"/>
            <a:ext cx="9144000" cy="10004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Usage of Casual Cyclistic Bike-Share Users</a:t>
            </a:r>
            <a:endParaRPr lang="en-CA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1130F-A9B7-F078-9084-F31563C1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922"/>
            <a:ext cx="9144000" cy="1000442"/>
          </a:xfrm>
        </p:spPr>
        <p:txBody>
          <a:bodyPr/>
          <a:lstStyle/>
          <a:p>
            <a:pPr algn="l"/>
            <a:r>
              <a:rPr lang="en-US" b="1" dirty="0"/>
              <a:t>Presented by: </a:t>
            </a:r>
            <a:r>
              <a:rPr lang="en-US" dirty="0"/>
              <a:t>Sonji Goodman</a:t>
            </a:r>
          </a:p>
          <a:p>
            <a:pPr algn="l"/>
            <a:r>
              <a:rPr lang="en-US" b="1" dirty="0"/>
              <a:t>Last Updated</a:t>
            </a:r>
            <a:r>
              <a:rPr lang="en-US" b="1"/>
              <a:t>: </a:t>
            </a:r>
            <a:r>
              <a:rPr lang="en-US"/>
              <a:t>February 1, </a:t>
            </a:r>
            <a:r>
              <a:rPr lang="en-US" dirty="0"/>
              <a:t>2025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1D1D0A-74D1-CB5B-0D63-20581984B57D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1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6035-0281-29DC-AEED-04851E466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8F6-959C-62EE-C23E-541756F6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559" y="158804"/>
            <a:ext cx="4227871" cy="647443"/>
          </a:xfrm>
          <a:ln w="63500">
            <a:noFill/>
          </a:ln>
        </p:spPr>
        <p:txBody>
          <a:bodyPr anchor="ctr" anchorCtr="0">
            <a:normAutofit/>
          </a:bodyPr>
          <a:lstStyle/>
          <a:p>
            <a:r>
              <a:rPr lang="en-US" sz="2800" b="1" dirty="0"/>
              <a:t>Conclusions</a:t>
            </a:r>
            <a:endParaRPr lang="en-CA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6B6FA2-5D1B-A33C-67BA-F799DCAA9D79}"/>
              </a:ext>
            </a:extLst>
          </p:cNvPr>
          <p:cNvCxnSpPr>
            <a:cxnSpLocks/>
          </p:cNvCxnSpPr>
          <p:nvPr/>
        </p:nvCxnSpPr>
        <p:spPr>
          <a:xfrm flipH="1">
            <a:off x="3982064" y="806247"/>
            <a:ext cx="4227871" cy="0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1DEAAA-20FF-6C59-D689-685F6F568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38111"/>
              </p:ext>
            </p:extLst>
          </p:nvPr>
        </p:nvGraphicFramePr>
        <p:xfrm>
          <a:off x="1681777" y="2355318"/>
          <a:ext cx="8929653" cy="275696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976551">
                  <a:extLst>
                    <a:ext uri="{9D8B030D-6E8A-4147-A177-3AD203B41FA5}">
                      <a16:colId xmlns:a16="http://schemas.microsoft.com/office/drawing/2014/main" val="3416240840"/>
                    </a:ext>
                  </a:extLst>
                </a:gridCol>
                <a:gridCol w="2976551">
                  <a:extLst>
                    <a:ext uri="{9D8B030D-6E8A-4147-A177-3AD203B41FA5}">
                      <a16:colId xmlns:a16="http://schemas.microsoft.com/office/drawing/2014/main" val="165759432"/>
                    </a:ext>
                  </a:extLst>
                </a:gridCol>
                <a:gridCol w="2976551">
                  <a:extLst>
                    <a:ext uri="{9D8B030D-6E8A-4147-A177-3AD203B41FA5}">
                      <a16:colId xmlns:a16="http://schemas.microsoft.com/office/drawing/2014/main" val="4066036921"/>
                    </a:ext>
                  </a:extLst>
                </a:gridCol>
              </a:tblGrid>
              <a:tr h="126344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5382"/>
                  </a:ext>
                </a:extLst>
              </a:tr>
              <a:tr h="149351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Casual users, on average, use the bikes 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no longer than 30 minutes</a:t>
                      </a:r>
                      <a:endParaRPr lang="en-CA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Casual users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use the bikes most on weekends</a:t>
                      </a:r>
                      <a:r>
                        <a:rPr lang="en-US" dirty="0"/>
                        <a:t>.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Casual users are </a:t>
                      </a:r>
                      <a:r>
                        <a:rPr lang="en-US" b="1" dirty="0"/>
                        <a:t>most active during the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summer</a:t>
                      </a:r>
                      <a:r>
                        <a:rPr lang="en-US" b="1" dirty="0"/>
                        <a:t> months, with its peak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September</a:t>
                      </a:r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4459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4785F6C-AAAE-5ABB-B343-FBECB2A022A8}"/>
              </a:ext>
            </a:extLst>
          </p:cNvPr>
          <p:cNvSpPr/>
          <p:nvPr/>
        </p:nvSpPr>
        <p:spPr>
          <a:xfrm>
            <a:off x="2652058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F908D-4948-FA7D-FBEA-C2FFC309958E}"/>
              </a:ext>
            </a:extLst>
          </p:cNvPr>
          <p:cNvSpPr txBox="1"/>
          <p:nvPr/>
        </p:nvSpPr>
        <p:spPr>
          <a:xfrm>
            <a:off x="2900828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FCEA2E-0944-CD21-B091-66039E7A3006}"/>
              </a:ext>
            </a:extLst>
          </p:cNvPr>
          <p:cNvSpPr/>
          <p:nvPr/>
        </p:nvSpPr>
        <p:spPr>
          <a:xfrm>
            <a:off x="5765754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0727B-21E9-C007-0408-8BAD20F0AD5F}"/>
              </a:ext>
            </a:extLst>
          </p:cNvPr>
          <p:cNvSpPr txBox="1"/>
          <p:nvPr/>
        </p:nvSpPr>
        <p:spPr>
          <a:xfrm>
            <a:off x="6014524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05B3B7-E36A-7539-B58D-B48A9086B8A4}"/>
              </a:ext>
            </a:extLst>
          </p:cNvPr>
          <p:cNvSpPr/>
          <p:nvPr/>
        </p:nvSpPr>
        <p:spPr>
          <a:xfrm>
            <a:off x="8778538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6307B-DD2E-DE78-F333-6EDEE37C5881}"/>
              </a:ext>
            </a:extLst>
          </p:cNvPr>
          <p:cNvSpPr txBox="1"/>
          <p:nvPr/>
        </p:nvSpPr>
        <p:spPr>
          <a:xfrm>
            <a:off x="9027308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D739-FE73-3F5A-CBD4-20E4096E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DA39-1332-185A-3BB2-E05933AF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559" y="158804"/>
            <a:ext cx="4227871" cy="647443"/>
          </a:xfrm>
          <a:ln w="63500">
            <a:noFill/>
          </a:ln>
        </p:spPr>
        <p:txBody>
          <a:bodyPr anchor="ctr" anchorCtr="0">
            <a:normAutofit/>
          </a:bodyPr>
          <a:lstStyle/>
          <a:p>
            <a:r>
              <a:rPr lang="en-US" sz="2800" b="1" dirty="0"/>
              <a:t>Recommendations</a:t>
            </a:r>
            <a:endParaRPr lang="en-CA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1C2666-281B-68CF-EE44-FA85A6B9B27A}"/>
              </a:ext>
            </a:extLst>
          </p:cNvPr>
          <p:cNvCxnSpPr>
            <a:cxnSpLocks/>
          </p:cNvCxnSpPr>
          <p:nvPr/>
        </p:nvCxnSpPr>
        <p:spPr>
          <a:xfrm flipH="1">
            <a:off x="3982064" y="806247"/>
            <a:ext cx="4227871" cy="0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0FE809-763B-877D-0722-C3133E47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96878"/>
              </p:ext>
            </p:extLst>
          </p:nvPr>
        </p:nvGraphicFramePr>
        <p:xfrm>
          <a:off x="1681777" y="2355318"/>
          <a:ext cx="8929653" cy="275696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976551">
                  <a:extLst>
                    <a:ext uri="{9D8B030D-6E8A-4147-A177-3AD203B41FA5}">
                      <a16:colId xmlns:a16="http://schemas.microsoft.com/office/drawing/2014/main" val="3416240840"/>
                    </a:ext>
                  </a:extLst>
                </a:gridCol>
                <a:gridCol w="2976551">
                  <a:extLst>
                    <a:ext uri="{9D8B030D-6E8A-4147-A177-3AD203B41FA5}">
                      <a16:colId xmlns:a16="http://schemas.microsoft.com/office/drawing/2014/main" val="165759432"/>
                    </a:ext>
                  </a:extLst>
                </a:gridCol>
                <a:gridCol w="2976551">
                  <a:extLst>
                    <a:ext uri="{9D8B030D-6E8A-4147-A177-3AD203B41FA5}">
                      <a16:colId xmlns:a16="http://schemas.microsoft.com/office/drawing/2014/main" val="4066036921"/>
                    </a:ext>
                  </a:extLst>
                </a:gridCol>
              </a:tblGrid>
              <a:tr h="1263445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75382"/>
                  </a:ext>
                </a:extLst>
              </a:tr>
              <a:tr h="149351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Offer more Membership options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(e.g.: a Seasonal Pass)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Target “Weekend Warriors” </a:t>
                      </a:r>
                      <a:r>
                        <a:rPr lang="en-US" dirty="0"/>
                        <a:t>(people who get their fitness in on the weekends).</a:t>
                      </a:r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Launch campaign targeting Casuals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close to summer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4459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774DEF-23AA-8888-4AED-F76E3C6D885F}"/>
              </a:ext>
            </a:extLst>
          </p:cNvPr>
          <p:cNvSpPr/>
          <p:nvPr/>
        </p:nvSpPr>
        <p:spPr>
          <a:xfrm>
            <a:off x="2652058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6B6E4-E45E-3C82-6FED-FC0D4F042C7F}"/>
              </a:ext>
            </a:extLst>
          </p:cNvPr>
          <p:cNvSpPr txBox="1"/>
          <p:nvPr/>
        </p:nvSpPr>
        <p:spPr>
          <a:xfrm>
            <a:off x="2900828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A2B80-8A29-00A1-A760-B9DE722A4B3D}"/>
              </a:ext>
            </a:extLst>
          </p:cNvPr>
          <p:cNvSpPr/>
          <p:nvPr/>
        </p:nvSpPr>
        <p:spPr>
          <a:xfrm>
            <a:off x="5765754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1F29F-67F6-EDEC-723D-5CF41C001059}"/>
              </a:ext>
            </a:extLst>
          </p:cNvPr>
          <p:cNvSpPr txBox="1"/>
          <p:nvPr/>
        </p:nvSpPr>
        <p:spPr>
          <a:xfrm>
            <a:off x="6014524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BE7533-1E62-27A6-C209-CBDE183BF290}"/>
              </a:ext>
            </a:extLst>
          </p:cNvPr>
          <p:cNvSpPr/>
          <p:nvPr/>
        </p:nvSpPr>
        <p:spPr>
          <a:xfrm>
            <a:off x="8778538" y="2595880"/>
            <a:ext cx="842981" cy="8331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BC59D-9D35-905B-FA58-A2536A3A0701}"/>
              </a:ext>
            </a:extLst>
          </p:cNvPr>
          <p:cNvSpPr txBox="1"/>
          <p:nvPr/>
        </p:nvSpPr>
        <p:spPr>
          <a:xfrm>
            <a:off x="9027308" y="2827774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8844B-C689-F2CD-E532-A6333E9C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7561-D097-9C6C-2CFA-E5027BE3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6738"/>
            <a:ext cx="9144000" cy="1244523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213635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ADEB-6B24-F9B2-514D-96C74DB4E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33B-2242-9B8A-150B-7C10C779F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6738"/>
            <a:ext cx="9144000" cy="1244523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Appendix</a:t>
            </a:r>
            <a:endParaRPr lang="en-CA" sz="8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62EAF-824E-8EB2-3040-686DEF40A370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5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F3D69-C9CB-DAA1-E149-818FE1BCFF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365126"/>
            <a:ext cx="8497711" cy="481542"/>
          </a:xfrm>
        </p:spPr>
        <p:txBody>
          <a:bodyPr>
            <a:normAutofit fontScale="90000"/>
          </a:bodyPr>
          <a:lstStyle/>
          <a:p>
            <a:r>
              <a:rPr lang="en-CA" dirty="0"/>
              <a:t>Power BI Dashboard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DCFC48B-C286-8B85-FB69-C551571B4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66237"/>
              </p:ext>
            </p:extLst>
          </p:nvPr>
        </p:nvGraphicFramePr>
        <p:xfrm>
          <a:off x="0" y="0"/>
          <a:ext cx="12192000" cy="685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486824" imgH="5486400" progId="Acrobat.Document.DC">
                  <p:embed/>
                </p:oleObj>
              </mc:Choice>
              <mc:Fallback>
                <p:oleObj name="Acrobat Document" r:id="rId2" imgW="9486824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BE4-CDCD-03D3-F75D-F6BBD8A44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559" y="158804"/>
            <a:ext cx="4227871" cy="647443"/>
          </a:xfrm>
          <a:ln w="63500">
            <a:noFill/>
          </a:ln>
        </p:spPr>
        <p:txBody>
          <a:bodyPr anchor="ctr" anchorCtr="0">
            <a:normAutofit/>
          </a:bodyPr>
          <a:lstStyle/>
          <a:p>
            <a:r>
              <a:rPr lang="en-US" sz="2800" b="1" dirty="0"/>
              <a:t>Table of Contents</a:t>
            </a:r>
            <a:endParaRPr lang="en-CA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EDB5-3B3D-A541-68C3-E83DFE96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594"/>
            <a:ext cx="9144000" cy="3065206"/>
          </a:xfrm>
        </p:spPr>
        <p:txBody>
          <a:bodyPr/>
          <a:lstStyle/>
          <a:p>
            <a:pPr algn="l"/>
            <a:r>
              <a:rPr lang="en-US" b="1" dirty="0"/>
              <a:t>Usage of Casual Cyclistic users</a:t>
            </a:r>
          </a:p>
          <a:p>
            <a:pPr algn="l"/>
            <a:endParaRPr lang="en-US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sldjump"/>
              </a:rPr>
              <a:t>Objective (What are we talking about?)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hlinkClick r:id="rId3" action="ppaction://hlinksldjump"/>
              </a:rPr>
              <a:t>Findings</a:t>
            </a:r>
            <a:endParaRPr lang="en-CA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>
                <a:hlinkClick r:id="rId4" action="ppaction://hlinksldjump"/>
              </a:rPr>
              <a:t>Conclusion</a:t>
            </a:r>
            <a:endParaRPr lang="en-CA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dirty="0">
                <a:hlinkClick r:id="rId5" action="ppaction://hlinksldjump"/>
              </a:rPr>
              <a:t>Appendix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82940C-38E4-7069-7BFD-227B0DFBF684}"/>
              </a:ext>
            </a:extLst>
          </p:cNvPr>
          <p:cNvCxnSpPr>
            <a:cxnSpLocks/>
          </p:cNvCxnSpPr>
          <p:nvPr/>
        </p:nvCxnSpPr>
        <p:spPr>
          <a:xfrm flipH="1">
            <a:off x="3982064" y="806247"/>
            <a:ext cx="4227871" cy="0"/>
          </a:xfrm>
          <a:prstGeom prst="line">
            <a:avLst/>
          </a:prstGeom>
          <a:ln w="825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E5E4-3C6F-2ACB-A4A6-714838B8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277"/>
            <a:ext cx="9144000" cy="2133446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What are we talking about?</a:t>
            </a:r>
            <a:endParaRPr lang="en-CA" sz="8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AE63F-FF6E-629F-ACAF-A7DBD798D2EF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B5C1-3968-A424-A89B-38330915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6D4C-3CA3-100F-CF80-B1F45F05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040"/>
            <a:ext cx="9144000" cy="5430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Objective</a:t>
            </a:r>
            <a:endParaRPr lang="en-CA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FC93-E0E5-8AC1-5AC5-AD2A095A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087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examine the Cyclistic bike usage of casual users, how they differ from users with an annual membership based on the </a:t>
            </a:r>
            <a:r>
              <a:rPr lang="en-US" b="1" dirty="0">
                <a:solidFill>
                  <a:srgbClr val="FFC000"/>
                </a:solidFill>
              </a:rPr>
              <a:t>length of time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the bikes are used, the </a:t>
            </a:r>
            <a:r>
              <a:rPr lang="en-US" b="1" dirty="0">
                <a:solidFill>
                  <a:srgbClr val="0070C0"/>
                </a:solidFill>
              </a:rPr>
              <a:t>days of the week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bikes are used, and the </a:t>
            </a:r>
            <a:r>
              <a:rPr lang="en-US" b="1" dirty="0">
                <a:solidFill>
                  <a:srgbClr val="FF0000"/>
                </a:solidFill>
              </a:rPr>
              <a:t>months with the heaviest usage</a:t>
            </a:r>
            <a:r>
              <a:rPr lang="en-US" dirty="0"/>
              <a:t>.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8F99D7-CD1A-4270-CD89-B020149A2F8D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7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1C954-0E8D-826A-96FB-DD366F98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516A-4385-6096-C023-E3F93946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6738"/>
            <a:ext cx="9144000" cy="1244523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Findings</a:t>
            </a:r>
            <a:endParaRPr lang="en-CA" sz="8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DE20EC-4AAC-08FA-FC86-380E45589C6B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0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792F-58D5-D83D-73C0-FF1F49E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67" y="1889760"/>
            <a:ext cx="4109719" cy="9448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Duration of bike ride</a:t>
            </a:r>
            <a:br>
              <a:rPr lang="en-US" dirty="0"/>
            </a:b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815C-FDFA-4F3C-0B98-23EE7A47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138" y="3190142"/>
            <a:ext cx="3932237" cy="824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users, on average, use the bikes </a:t>
            </a:r>
            <a:r>
              <a:rPr lang="en-US" b="1" dirty="0">
                <a:solidFill>
                  <a:srgbClr val="FFC000"/>
                </a:solidFill>
              </a:rPr>
              <a:t>no longer than 30 minutes</a:t>
            </a:r>
            <a:endParaRPr lang="en-CA" b="1" dirty="0">
              <a:solidFill>
                <a:srgbClr val="FFC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F539C-DFBF-BA0E-510A-E669E97D0ADF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graph of a number of different colored bars">
            <a:extLst>
              <a:ext uri="{FF2B5EF4-FFF2-40B4-BE49-F238E27FC236}">
                <a16:creationId xmlns:a16="http://schemas.microsoft.com/office/drawing/2014/main" id="{933A356C-E25D-2BEC-F788-62090493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39336"/>
            <a:ext cx="6700154" cy="4526476"/>
          </a:xfrm>
        </p:spPr>
      </p:pic>
    </p:spTree>
    <p:extLst>
      <p:ext uri="{BB962C8B-B14F-4D97-AF65-F5344CB8AC3E}">
        <p14:creationId xmlns:p14="http://schemas.microsoft.com/office/powerpoint/2010/main" val="28042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BE18-DC2D-631F-65F7-FAC045F19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3F3F-5413-F6D9-93D9-9218A803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88" y="1848341"/>
            <a:ext cx="4392611" cy="1046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Busiest days of the week</a:t>
            </a:r>
            <a:br>
              <a:rPr lang="en-US" dirty="0"/>
            </a:br>
            <a:endParaRPr lang="en-CA" dirty="0"/>
          </a:p>
        </p:txBody>
      </p:sp>
      <p:pic>
        <p:nvPicPr>
          <p:cNvPr id="7" name="Content Placeholder 6" descr="A bar graph showing which days are busiest, grouped by casual users and those with memberships&#10;">
            <a:extLst>
              <a:ext uri="{FF2B5EF4-FFF2-40B4-BE49-F238E27FC236}">
                <a16:creationId xmlns:a16="http://schemas.microsoft.com/office/drawing/2014/main" id="{E2B628E0-27AE-DA2B-E51A-4F35D73CB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1848341"/>
            <a:ext cx="6172200" cy="31613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53B4-8DD6-89AE-7860-B2A1E3542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688" y="3048000"/>
            <a:ext cx="3932237" cy="11988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user use Cyclistic stations the most </a:t>
            </a:r>
            <a:r>
              <a:rPr lang="en-US" b="1" dirty="0">
                <a:solidFill>
                  <a:srgbClr val="0070C0"/>
                </a:solidFill>
              </a:rPr>
              <a:t>during the weekend </a:t>
            </a:r>
            <a:r>
              <a:rPr lang="en-US" dirty="0"/>
              <a:t>(with </a:t>
            </a:r>
            <a:r>
              <a:rPr lang="en-US" b="1" dirty="0">
                <a:solidFill>
                  <a:srgbClr val="0070C0"/>
                </a:solidFill>
              </a:rPr>
              <a:t>Saturday</a:t>
            </a:r>
            <a:r>
              <a:rPr lang="en-US" dirty="0"/>
              <a:t> being the busiest overall).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9A274-5C59-5C66-D220-5367CD861CC3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CD770-3ECA-5736-7654-CF8B74C3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EB9-4EB6-7C44-B1E0-83D4057E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67" y="1794552"/>
            <a:ext cx="3932237" cy="1141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Busiest Months of the Year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E639-BBEE-4D39-6719-AB36D517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468" y="3129279"/>
            <a:ext cx="3932237" cy="1442721"/>
          </a:xfrm>
        </p:spPr>
        <p:txBody>
          <a:bodyPr/>
          <a:lstStyle/>
          <a:p>
            <a:r>
              <a:rPr lang="en-US" dirty="0"/>
              <a:t>Casual users are </a:t>
            </a:r>
            <a:r>
              <a:rPr lang="en-US" b="1" dirty="0"/>
              <a:t>most active during the </a:t>
            </a:r>
            <a:r>
              <a:rPr lang="en-US" b="1" dirty="0">
                <a:solidFill>
                  <a:srgbClr val="FF0000"/>
                </a:solidFill>
              </a:rPr>
              <a:t>summer</a:t>
            </a:r>
            <a:r>
              <a:rPr lang="en-US" b="1" dirty="0"/>
              <a:t> months, with its peak in </a:t>
            </a:r>
            <a:r>
              <a:rPr lang="en-US" b="1" dirty="0">
                <a:solidFill>
                  <a:srgbClr val="FF0000"/>
                </a:solidFill>
              </a:rPr>
              <a:t>September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E34AF0-DD29-03F2-6F61-749A0E504B9C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 descr="A graph of a number of users based on a month&#10;&#10;Description automatically generated">
            <a:extLst>
              <a:ext uri="{FF2B5EF4-FFF2-40B4-BE49-F238E27FC236}">
                <a16:creationId xmlns:a16="http://schemas.microsoft.com/office/drawing/2014/main" id="{BF4FA04C-0283-6BB8-4748-891BAF92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440316"/>
            <a:ext cx="6815457" cy="4381364"/>
          </a:xfrm>
        </p:spPr>
      </p:pic>
    </p:spTree>
    <p:extLst>
      <p:ext uri="{BB962C8B-B14F-4D97-AF65-F5344CB8AC3E}">
        <p14:creationId xmlns:p14="http://schemas.microsoft.com/office/powerpoint/2010/main" val="36267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3EFE-216F-4B15-1045-71D1A599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8FC-7841-4B26-BE35-79F73629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6738"/>
            <a:ext cx="9144000" cy="1244523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Conclusion</a:t>
            </a:r>
            <a:endParaRPr lang="en-CA" sz="8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757C41-3CFE-3586-D4D1-24C9D7E8B226}"/>
              </a:ext>
            </a:extLst>
          </p:cNvPr>
          <p:cNvCxnSpPr>
            <a:cxnSpLocks/>
          </p:cNvCxnSpPr>
          <p:nvPr/>
        </p:nvCxnSpPr>
        <p:spPr>
          <a:xfrm flipV="1">
            <a:off x="938653" y="1560872"/>
            <a:ext cx="0" cy="3736256"/>
          </a:xfrm>
          <a:prstGeom prst="line">
            <a:avLst/>
          </a:prstGeom>
          <a:ln w="825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8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250</Words>
  <Application>Microsoft Office PowerPoint</Application>
  <PresentationFormat>Widescreen</PresentationFormat>
  <Paragraphs>43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Adobe Acrobat Document</vt:lpstr>
      <vt:lpstr>Usage of Casual Cyclistic Bike-Share Users</vt:lpstr>
      <vt:lpstr>Table of Contents</vt:lpstr>
      <vt:lpstr>What are we talking about?</vt:lpstr>
      <vt:lpstr>Objective</vt:lpstr>
      <vt:lpstr>Findings</vt:lpstr>
      <vt:lpstr>Duration of bike ride </vt:lpstr>
      <vt:lpstr>Busiest days of the week </vt:lpstr>
      <vt:lpstr>Busiest Months of the Year</vt:lpstr>
      <vt:lpstr>Conclusion</vt:lpstr>
      <vt:lpstr>Conclusions</vt:lpstr>
      <vt:lpstr>Recommendations</vt:lpstr>
      <vt:lpstr>Thank you</vt:lpstr>
      <vt:lpstr>Appendix</vt:lpstr>
      <vt:lpstr>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Sonji Goodman</dc:creator>
  <cp:lastModifiedBy>Sonji Goodman</cp:lastModifiedBy>
  <cp:revision>19</cp:revision>
  <dcterms:created xsi:type="dcterms:W3CDTF">2025-01-27T20:56:55Z</dcterms:created>
  <dcterms:modified xsi:type="dcterms:W3CDTF">2025-02-01T23:22:42Z</dcterms:modified>
</cp:coreProperties>
</file>