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381"/>
  </p:normalViewPr>
  <p:slideViewPr>
    <p:cSldViewPr snapToGrid="0">
      <p:cViewPr varScale="1">
        <p:scale>
          <a:sx n="118" d="100"/>
          <a:sy n="118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50B7-A843-0B97-2F39-CBE0543E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53341-5ADF-8D78-37EF-E8DEFC7D4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765E-C676-C6D3-0B57-EC9B9713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AA97-48D9-3563-0E5E-037D390B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A0F1-86F9-89AB-7850-132AB26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487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CFA2-6EA7-03CC-A4B0-F0004073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FD0E9-05B6-BFFD-6010-46D7C216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C99C-BEC1-C91F-D6C0-8942145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514B-FD24-0A4F-A9DF-B35D5597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260F-4E31-F3F5-B214-46F21BC7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1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D50B0-3836-536A-45DB-ADC457C2D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54CF-F61C-E57F-D276-C8D709A3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0902-A5B5-437B-9B69-20FBB238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E894-6CAC-E221-3995-2FDBEE94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60A2-34BD-56D8-5F9A-4B7249F8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57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C680-132B-55DB-C7E1-020BE69B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633F-1EE3-6880-4ABD-D1AC5DEB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9125-FCF2-8765-22DC-3AAABE5E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2027-CAE9-4EC2-DE7B-BA32B562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5CFE-1493-C222-6A18-D5B5BC93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19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9BD-316A-B7FF-1221-17D64492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42972-EE23-E286-D216-EFB7C622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D988-BD67-2967-E68E-5CF139A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15EB-B946-AE63-919F-FAB75F8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27D2-1728-C1FB-A21B-78662FAE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081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D80-26F8-83EF-C061-3AE98DF1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CC41-2782-D81B-381B-EAFC5FEAF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51157-3368-0211-D034-EB717CF32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14F6-211A-9BFA-D6EC-5C8AEC29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5D3C-AD12-88A6-882C-01C6C1D3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03EC3-A25E-BC8B-667C-FE06C089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050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F70-3A2E-662F-D869-AE226537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95E8-92CD-1D68-1B9C-A27C2234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52717-1F45-CC5F-D092-C9A685FB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6E5A9-98FC-98C1-F6D8-FC9CECC6A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32DFC-8CD8-0041-1998-0B6F213C5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E3742-B61A-FE9D-9BBD-98CF437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A6E97-4507-39E8-87F1-036E1BE4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85F56-CA07-EB05-A55B-5ED62A8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222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5623-978F-9BC8-A577-7AE59D4A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15A19-6121-652A-FE25-C8F80008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71EC-86BE-EE06-57EE-8DEA196C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7F8C1-A08C-0047-16D1-84BC6CF4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44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1BEAD-07F1-5E7D-FAFC-230B752A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B672C-2A51-8CE9-FCBA-F9B96CC5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35A0-CE69-D3F3-84C5-916A2F28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6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35E4-825C-1194-F617-0E3A3862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8EFE-2B3B-6BE1-543F-0CB0057E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DD25-9ACD-A803-2DCD-7B198E0E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7970-D192-5FF6-A5E4-BF1A3968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BFF-72AE-6641-9807-EC8DECB3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3164-C2B7-98AE-B13E-E3A1AE9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74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64EE-E86E-0A21-9BF4-82ACF508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61273-0603-8C0D-4945-93112E3AC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38574-B6AA-338D-1303-71BBAAA3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2499-4453-9C07-AAE9-394FD28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F498B-9B65-C36E-C931-4A489614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67C0-562D-333D-34CE-EC0F564F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69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EB38D-0DC7-6872-8836-D1120722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DC8E-CD8B-95CB-2429-192FF31E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08B5-827E-4662-7E52-20960C0B8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7A1E-8C16-1349-8FC9-7B7086224F1B}" type="datetimeFigureOut">
              <a:rPr lang="en-KR" smtClean="0"/>
              <a:t>9/26/24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670E-7198-7947-BC3C-65FFCF822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AD1C-0E75-62B1-FC66-48C265E6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0540-F8A5-F34B-9EB4-93642C3557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63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uetosymmetry.com/tool/polynomial-roots-toy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uetosymmetry.com/tool/polynomial-roots-to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duetosymmetry.com/tool/polynomial-roots-to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8994-F10B-F8AA-7292-93D7EC956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Tiro Devanagari Marathi" panose="02000000000000000000" pitchFamily="2" charset="0"/>
                <a:cs typeface="Tiro Devanagari Marathi" panose="02000000000000000000" pitchFamily="2" charset="0"/>
              </a:rPr>
              <a:t>5</a:t>
            </a:r>
            <a:r>
              <a:rPr lang="ko-KR" altLang="en-US" dirty="0">
                <a:latin typeface="Tiro Devanagari Marathi" panose="02000000000000000000" pitchFamily="2" charset="0"/>
                <a:cs typeface="Tiro Devanagari Marathi" panose="02000000000000000000" pitchFamily="2" charset="0"/>
              </a:rPr>
              <a:t>차 방정식의 근의 공식이 없는 이유</a:t>
            </a:r>
            <a:endParaRPr lang="en-KR" dirty="0">
              <a:latin typeface="Tiro Devanagari Marathi" panose="02000000000000000000" pitchFamily="2" charset="0"/>
              <a:cs typeface="Tiro Devanagari Marathi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8DBDE-A586-88AD-91C6-9BED2FB5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0248" y="6479245"/>
            <a:ext cx="1271752" cy="37875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김종근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5332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B2B2B-45CD-143E-3085-E522C1EF7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D50C-B5E2-5FA4-E372-92B834A9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15" y="341969"/>
            <a:ext cx="11437884" cy="13255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방정식의 근의 공식이 없는 이유</a:t>
            </a:r>
            <a:r>
              <a:rPr lang="en-US" altLang="ko-K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E4EB84-D173-FA1F-6892-5FCE4ABECDFC}"/>
                  </a:ext>
                </a:extLst>
              </p:cNvPr>
              <p:cNvSpPr txBox="1"/>
              <p:nvPr/>
            </p:nvSpPr>
            <p:spPr>
              <a:xfrm>
                <a:off x="446321" y="2721659"/>
                <a:ext cx="11064247" cy="379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/>
                  <a:t>증명</a:t>
                </a:r>
                <a:r>
                  <a:rPr lang="en-US" altLang="ko-KR" sz="3000" dirty="0"/>
                  <a:t>)</a:t>
                </a:r>
                <a:r>
                  <a:rPr lang="ko-KR" altLang="en-US" sz="3000" dirty="0"/>
                  <a:t> </a:t>
                </a:r>
                <a:r>
                  <a:rPr lang="en-US" altLang="ko-KR" sz="3000" dirty="0"/>
                  <a:t>5</a:t>
                </a:r>
                <a:r>
                  <a:rPr lang="ko-KR" altLang="en-US" sz="3000" dirty="0"/>
                  <a:t>차 방정식의 근의 공식이 있다고 하자</a:t>
                </a:r>
                <a:r>
                  <a:rPr lang="en-US" altLang="ko-KR" sz="3000" dirty="0"/>
                  <a:t>.</a:t>
                </a:r>
              </a:p>
              <a:p>
                <a:endParaRPr lang="en-US" sz="3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KR" sz="3000" dirty="0"/>
              </a:p>
              <a:p>
                <a:endParaRPr lang="en-KR" sz="3000" dirty="0"/>
              </a:p>
              <a:p>
                <a:r>
                  <a:rPr lang="ko-KR" altLang="en-US" sz="3000" dirty="0"/>
                  <a:t>똑같이</a:t>
                </a:r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근들을</m:t>
                    </m:r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서로</m:t>
                    </m:r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바꾸는</m:t>
                    </m:r>
                  </m:oMath>
                </a14:m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u="sng" smtClean="0">
                        <a:latin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r>
                  <a:rPr lang="ko-KR" altLang="en-US" sz="3000" dirty="0"/>
                  <a:t>이 존재하여</a:t>
                </a:r>
                <a:endParaRPr lang="en-US" sz="3000" dirty="0"/>
              </a:p>
              <a:p>
                <a:r>
                  <a:rPr lang="ko-KR" altLang="en-US" sz="3000" u="sng" dirty="0"/>
                  <a:t>좌변은 값이 변하지만 우변은 변하지 않는 모순</a:t>
                </a:r>
                <a:r>
                  <a:rPr lang="ko-KR" altLang="en-US" sz="3000" dirty="0"/>
                  <a:t>을 찾으면 증명 끝</a:t>
                </a:r>
                <a:r>
                  <a:rPr lang="en-US" altLang="ko-KR" sz="3000" dirty="0"/>
                  <a:t>.</a:t>
                </a:r>
              </a:p>
              <a:p>
                <a:endParaRPr lang="en-US" sz="3000" dirty="0"/>
              </a:p>
              <a:p>
                <a:r>
                  <a:rPr lang="en-US" altLang="ko-KR" sz="3000" dirty="0"/>
                  <a:t>=&gt;</a:t>
                </a:r>
                <a:r>
                  <a:rPr lang="ko-KR" altLang="en-US" sz="3000" dirty="0"/>
                  <a:t> 그런 </a:t>
                </a:r>
                <a14:m>
                  <m:oMath xmlns:m="http://schemas.openxmlformats.org/officeDocument/2006/math">
                    <m:r>
                      <a:rPr lang="en-US" altLang="ko-KR" sz="3000" b="0" i="1" u="sng" smtClean="0">
                        <a:latin typeface="Cambria Math" panose="02040503050406030204" pitchFamily="18" charset="0"/>
                      </a:rPr>
                      <m:t>𝑝𝑒𝑟𝑚𝑢𝑡𝑎𝑡𝑖𝑜𝑛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/>
                  <a:t>을 찾는 것이 목표</a:t>
                </a:r>
                <a:endParaRPr lang="en-KR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E4EB84-D173-FA1F-6892-5FCE4ABE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1" y="2721659"/>
                <a:ext cx="11064247" cy="3794372"/>
              </a:xfrm>
              <a:prstGeom prst="rect">
                <a:avLst/>
              </a:prstGeom>
              <a:blipFill>
                <a:blip r:embed="rId2"/>
                <a:stretch>
                  <a:fillRect l="-1261" t="-2333" r="-344" b="-4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08217D-3227-72E6-AA64-F7E51D56DB23}"/>
                  </a:ext>
                </a:extLst>
              </p:cNvPr>
              <p:cNvSpPr txBox="1"/>
              <p:nvPr/>
            </p:nvSpPr>
            <p:spPr>
              <a:xfrm>
                <a:off x="271264" y="1787275"/>
                <a:ext cx="12076386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08217D-3227-72E6-AA64-F7E51D56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4" y="1787275"/>
                <a:ext cx="12076386" cy="528093"/>
              </a:xfrm>
              <a:prstGeom prst="rect">
                <a:avLst/>
              </a:prstGeom>
              <a:blipFill>
                <a:blip r:embed="rId3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1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403C5-5D8D-F8EC-B236-25DDEFD39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203-5DB8-8C47-57E3-EC6CBD5B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다가함수의</a:t>
            </a:r>
            <a:r>
              <a:rPr lang="ko-KR" altLang="en-US" sz="4400" dirty="0"/>
              <a:t> 값은 어떻게 바뀌는가</a:t>
            </a:r>
            <a:r>
              <a:rPr lang="en-US" altLang="ko-KR" sz="4400" dirty="0"/>
              <a:t>?</a:t>
            </a:r>
            <a:endParaRPr lang="en-K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7292E2-920C-0BDD-C005-AA356BCC5F67}"/>
                  </a:ext>
                </a:extLst>
              </p:cNvPr>
              <p:cNvSpPr txBox="1"/>
              <p:nvPr/>
            </p:nvSpPr>
            <p:spPr>
              <a:xfrm>
                <a:off x="4372684" y="5556488"/>
                <a:ext cx="2935868" cy="558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KR" sz="25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KR" sz="2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7292E2-920C-0BDD-C005-AA356BCC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84" y="5556488"/>
                <a:ext cx="2935868" cy="558166"/>
              </a:xfrm>
              <a:prstGeom prst="rect">
                <a:avLst/>
              </a:prstGeom>
              <a:blipFill>
                <a:blip r:embed="rId2"/>
                <a:stretch>
                  <a:fillRect r="-431" b="-1555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B400200E-BCC3-1875-476E-E93A90D9A897}"/>
              </a:ext>
            </a:extLst>
          </p:cNvPr>
          <p:cNvSpPr txBox="1"/>
          <p:nvPr/>
        </p:nvSpPr>
        <p:spPr>
          <a:xfrm>
            <a:off x="3139216" y="3912794"/>
            <a:ext cx="61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https://duetosymmetry.com/tool/polynomial-roots-toy/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3D13-E8BB-8851-A379-BA0BEC42BA9E}"/>
                  </a:ext>
                </a:extLst>
              </p:cNvPr>
              <p:cNvSpPr txBox="1"/>
              <p:nvPr/>
            </p:nvSpPr>
            <p:spPr>
              <a:xfrm>
                <a:off x="3971613" y="2127483"/>
                <a:ext cx="3738011" cy="633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KR" sz="35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</m:oMath>
                  </m:oMathPara>
                </a14:m>
                <a:endParaRPr lang="en-KR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3D13-E8BB-8851-A379-BA0BEC42B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13" y="2127483"/>
                <a:ext cx="3738011" cy="633058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2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6AB70-58D0-E474-8C81-5F3D432D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F29C-A32E-05E8-2832-FAE99B0C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Commutator</a:t>
            </a:r>
            <a:endParaRPr lang="en-KR" sz="4400" dirty="0"/>
          </a:p>
        </p:txBody>
      </p:sp>
    </p:spTree>
    <p:extLst>
      <p:ext uri="{BB962C8B-B14F-4D97-AF65-F5344CB8AC3E}">
        <p14:creationId xmlns:p14="http://schemas.microsoft.com/office/powerpoint/2010/main" val="336843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E0E1-4359-1A29-E90C-AFB612615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3C89-CA78-32CD-3F4F-0B92E06A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15" y="341969"/>
            <a:ext cx="11437884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이상의 방정식의 근의 공식이 루트 하나로 부족한 이유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85BFC1-F754-A574-CDE1-1F188BFF8870}"/>
                  </a:ext>
                </a:extLst>
              </p:cNvPr>
              <p:cNvSpPr txBox="1"/>
              <p:nvPr/>
            </p:nvSpPr>
            <p:spPr>
              <a:xfrm>
                <a:off x="283034" y="2526035"/>
                <a:ext cx="11375230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/>
                  <a:t>증명</a:t>
                </a:r>
                <a:r>
                  <a:rPr lang="en-US" altLang="ko-KR" sz="3000" dirty="0"/>
                  <a:t>)</a:t>
                </a:r>
                <a:r>
                  <a:rPr lang="ko-KR" altLang="en-US" sz="3000" dirty="0"/>
                  <a:t> </a:t>
                </a:r>
                <a:r>
                  <a:rPr lang="en-US" altLang="ko-KR" sz="3000" dirty="0"/>
                  <a:t>3</a:t>
                </a:r>
                <a:r>
                  <a:rPr lang="ko-KR" altLang="en-US" sz="3000" dirty="0"/>
                  <a:t>차 방정식의 근의 공식이 사칙연산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루트 </a:t>
                </a:r>
                <a:r>
                  <a:rPr lang="ko-KR" altLang="en-US" sz="3000" dirty="0" err="1"/>
                  <a:t>한겹으로</a:t>
                </a:r>
                <a:r>
                  <a:rPr lang="ko-KR" altLang="en-US" sz="3000" dirty="0"/>
                  <a:t> 이루어져 </a:t>
                </a:r>
                <a:endParaRPr lang="en-US" altLang="ko-KR" sz="3000" dirty="0"/>
              </a:p>
              <a:p>
                <a:r>
                  <a:rPr lang="ko-KR" altLang="en-US" sz="3000" dirty="0"/>
                  <a:t>있다고 하자</a:t>
                </a:r>
                <a:r>
                  <a:rPr lang="en-US" altLang="ko-KR" sz="3000" dirty="0"/>
                  <a:t>.</a:t>
                </a:r>
              </a:p>
              <a:p>
                <a:endParaRPr lang="en-US" sz="3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KR" sz="3000" dirty="0"/>
              </a:p>
              <a:p>
                <a:endParaRPr lang="en-KR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85BFC1-F754-A574-CDE1-1F188BFF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" y="2526035"/>
                <a:ext cx="11375230" cy="2400657"/>
              </a:xfrm>
              <a:prstGeom prst="rect">
                <a:avLst/>
              </a:prstGeom>
              <a:blipFill>
                <a:blip r:embed="rId2"/>
                <a:stretch>
                  <a:fillRect l="-1228" t="-315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5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E9C7-1F63-5452-990D-700FA2EC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7C19-7047-BA21-6B17-C23480B7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15" y="341969"/>
            <a:ext cx="11437884" cy="13255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방정식의 근의 공식이 없는 이유</a:t>
            </a:r>
            <a:r>
              <a:rPr lang="en-US" altLang="ko-K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8F436-1482-D9A0-F8E7-30483C4C23F0}"/>
                  </a:ext>
                </a:extLst>
              </p:cNvPr>
              <p:cNvSpPr txBox="1"/>
              <p:nvPr/>
            </p:nvSpPr>
            <p:spPr>
              <a:xfrm>
                <a:off x="271264" y="1787275"/>
                <a:ext cx="12076386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8F436-1482-D9A0-F8E7-30483C4C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4" y="1787275"/>
                <a:ext cx="12076386" cy="528093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07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51C4-FC17-487C-6DFD-C532ECD6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2434-B807-AB19-45AB-E82E97B4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79"/>
            <a:ext cx="10515600" cy="3846787"/>
          </a:xfrm>
        </p:spPr>
        <p:txBody>
          <a:bodyPr>
            <a:normAutofit/>
          </a:bodyPr>
          <a:lstStyle/>
          <a:p>
            <a:r>
              <a:rPr lang="ko-KR" altLang="en-US" dirty="0"/>
              <a:t>아벨</a:t>
            </a:r>
            <a:r>
              <a:rPr lang="en-US" altLang="ko-KR" dirty="0"/>
              <a:t>-</a:t>
            </a:r>
            <a:r>
              <a:rPr lang="ko-KR" altLang="en-US" dirty="0" err="1"/>
              <a:t>루피니</a:t>
            </a:r>
            <a:r>
              <a:rPr lang="ko-KR" altLang="en-US" dirty="0"/>
              <a:t> 정리</a:t>
            </a:r>
            <a:endParaRPr lang="en-US" altLang="ko-KR" dirty="0"/>
          </a:p>
          <a:p>
            <a:r>
              <a:rPr lang="ko-KR" altLang="en-US" dirty="0" err="1"/>
              <a:t>다가함수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방정식의 근의 공식이 루트가 필요한 이유</a:t>
            </a:r>
            <a:endParaRPr lang="en-US" altLang="ko-KR" dirty="0"/>
          </a:p>
          <a:p>
            <a:r>
              <a:rPr lang="en-US" altLang="ko-KR" dirty="0"/>
              <a:t>Commutator</a:t>
            </a:r>
            <a:r>
              <a:rPr lang="ko-KR" altLang="en-US" dirty="0"/>
              <a:t>가 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 이상의 방정식의 근의 공식이 루트 하나로 부족한 이유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차 방정식의 근의 공식이 없는 이유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3040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7E08-3BFF-F877-FE0A-C6AD87F4A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572B-A672-7D4D-A81B-FD6BC36A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아벨 </a:t>
            </a:r>
            <a:r>
              <a:rPr lang="ko-KR" altLang="en-US" dirty="0" err="1"/>
              <a:t>루피니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r>
              <a:rPr lang="en-US" altLang="ko-KR" dirty="0"/>
              <a:t> (Abel-Ruffini’s Theorem)</a:t>
            </a:r>
            <a:endParaRPr lang="en-K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E09DD0-315B-2110-C203-08E651E19961}"/>
              </a:ext>
            </a:extLst>
          </p:cNvPr>
          <p:cNvSpPr txBox="1">
            <a:spLocks/>
          </p:cNvSpPr>
          <p:nvPr/>
        </p:nvSpPr>
        <p:spPr>
          <a:xfrm>
            <a:off x="838200" y="2699963"/>
            <a:ext cx="9677401" cy="221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5</a:t>
            </a:r>
            <a:r>
              <a:rPr lang="ko-KR" altLang="en-US" dirty="0"/>
              <a:t>차 이상의 방정식은 일반적인 해법이 존재하지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근들을 방정식의 계수에 대한 </a:t>
            </a:r>
            <a:r>
              <a:rPr lang="ko-KR" altLang="en-US" b="1" u="sng" dirty="0"/>
              <a:t>공식</a:t>
            </a:r>
            <a:r>
              <a:rPr lang="ko-KR" altLang="en-US" dirty="0"/>
              <a:t>으로 나타낼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408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C945E-60E5-DE12-F326-CF069773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F495-B033-74EE-067B-55557358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공식이란 무엇일까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10B2-05C3-7E44-2E55-192CBAF9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79"/>
            <a:ext cx="10515600" cy="3846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Ex) 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356C3-2DB9-7312-35A6-066507C4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28" y="1881120"/>
            <a:ext cx="4273998" cy="1547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A5883-CFFB-309C-2EE8-04CC2C97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11" y="3502341"/>
            <a:ext cx="6909823" cy="12607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0541B1-33FB-1000-1B1F-C19F27C58720}"/>
              </a:ext>
            </a:extLst>
          </p:cNvPr>
          <p:cNvSpPr txBox="1">
            <a:spLocks/>
          </p:cNvSpPr>
          <p:nvPr/>
        </p:nvSpPr>
        <p:spPr>
          <a:xfrm>
            <a:off x="1676399" y="5443164"/>
            <a:ext cx="9677401" cy="101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=&gt;</a:t>
            </a:r>
            <a:r>
              <a:rPr lang="ko-KR" altLang="en-US" dirty="0"/>
              <a:t> 사칙연산</a:t>
            </a:r>
            <a:r>
              <a:rPr lang="en-US" altLang="ko-KR" dirty="0"/>
              <a:t>,</a:t>
            </a:r>
            <a:r>
              <a:rPr lang="ko-KR" altLang="en-US" dirty="0"/>
              <a:t> 지수</a:t>
            </a:r>
            <a:r>
              <a:rPr lang="en-US" altLang="ko-KR" dirty="0"/>
              <a:t>,</a:t>
            </a:r>
            <a:r>
              <a:rPr lang="ko-KR" altLang="en-US" dirty="0"/>
              <a:t> 루트를 유한 번 사용하여 나타낸 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764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0DF6-76D5-F9B9-89AB-9DDE2B7A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E0F2-A4A5-948E-919F-E8F1BAEA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대수학의 기본 정리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0EC8DC4-21EA-70DD-1B92-11F7043883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49472"/>
                <a:ext cx="10302766" cy="4847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b="0" dirty="0"/>
                  <a:t>복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소수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계수</m:t>
                    </m:r>
                    <m:r>
                      <a:rPr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차 방정식의 근은 복소수 범위에서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개 존재한다</a:t>
                </a:r>
                <a:r>
                  <a:rPr lang="en-US" altLang="ko-KR" dirty="0"/>
                  <a:t>.</a:t>
                </a:r>
                <a:endParaRPr lang="en-KR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0EC8DC4-21EA-70DD-1B92-11F70438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9472"/>
                <a:ext cx="10302766" cy="484737"/>
              </a:xfrm>
              <a:prstGeom prst="rect">
                <a:avLst/>
              </a:prstGeom>
              <a:blipFill>
                <a:blip r:embed="rId2"/>
                <a:stretch>
                  <a:fillRect l="-1232" t="-20513" b="-3589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EF1D7C-7886-0032-12E6-2921374C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00" y="3429000"/>
            <a:ext cx="4191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4A642-1D42-08E1-A360-B10B7774F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102B-C554-AB43-8449-51D1629B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다항식의 해의 대칭성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13639-0C5C-DA85-7CE6-366FEF1068EE}"/>
                  </a:ext>
                </a:extLst>
              </p:cNvPr>
              <p:cNvSpPr txBox="1"/>
              <p:nvPr/>
            </p:nvSpPr>
            <p:spPr>
              <a:xfrm>
                <a:off x="271264" y="1909869"/>
                <a:ext cx="12076386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713639-0C5C-DA85-7CE6-366FEF10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4" y="1909869"/>
                <a:ext cx="12076386" cy="528093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8B0E17-AEDD-AA34-23B9-534375D2B17A}"/>
                  </a:ext>
                </a:extLst>
              </p:cNvPr>
              <p:cNvSpPr txBox="1"/>
              <p:nvPr/>
            </p:nvSpPr>
            <p:spPr>
              <a:xfrm>
                <a:off x="3527775" y="3113608"/>
                <a:ext cx="45103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5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KR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8B0E17-AEDD-AA34-23B9-534375D2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75" y="3113608"/>
                <a:ext cx="4510337" cy="384721"/>
              </a:xfrm>
              <a:prstGeom prst="rect">
                <a:avLst/>
              </a:prstGeom>
              <a:blipFill>
                <a:blip r:embed="rId3"/>
                <a:stretch>
                  <a:fillRect l="-3361" t="-9677" b="-3548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5F5656-D7A4-F339-8165-3E03EA1E7498}"/>
                  </a:ext>
                </a:extLst>
              </p:cNvPr>
              <p:cNvSpPr txBox="1"/>
              <p:nvPr/>
            </p:nvSpPr>
            <p:spPr>
              <a:xfrm>
                <a:off x="3527775" y="3575273"/>
                <a:ext cx="45103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5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KR" sz="2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5F5656-D7A4-F339-8165-3E03EA1E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75" y="3575273"/>
                <a:ext cx="4510337" cy="384721"/>
              </a:xfrm>
              <a:prstGeom prst="rect">
                <a:avLst/>
              </a:prstGeom>
              <a:blipFill>
                <a:blip r:embed="rId4"/>
                <a:stretch>
                  <a:fillRect l="-3361" t="-9677" b="-3871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46D4AB-E4E5-8AAF-069F-D41A9650900A}"/>
                  </a:ext>
                </a:extLst>
              </p:cNvPr>
              <p:cNvSpPr txBox="1"/>
              <p:nvPr/>
            </p:nvSpPr>
            <p:spPr>
              <a:xfrm>
                <a:off x="3527775" y="4036938"/>
                <a:ext cx="45103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5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KR" sz="2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46D4AB-E4E5-8AAF-069F-D41A9650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75" y="4036938"/>
                <a:ext cx="4510337" cy="384721"/>
              </a:xfrm>
              <a:prstGeom prst="rect">
                <a:avLst/>
              </a:prstGeom>
              <a:blipFill>
                <a:blip r:embed="rId5"/>
                <a:stretch>
                  <a:fillRect l="-3361" t="-9677" b="-3871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374C9C9-C0F6-9AE1-9B8F-01501E875218}"/>
              </a:ext>
            </a:extLst>
          </p:cNvPr>
          <p:cNvSpPr txBox="1"/>
          <p:nvPr/>
        </p:nvSpPr>
        <p:spPr>
          <a:xfrm>
            <a:off x="2232602" y="5326682"/>
            <a:ext cx="7726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근들을 서로 바꾸어도 계수는 변하지 않는다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33977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6DFA-1C6B-BD54-5239-F30F2E73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E9D0-9F6D-316C-2318-E4F6D5D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근과 계수와의 연속적인 관계</a:t>
            </a:r>
            <a:r>
              <a:rPr lang="en-US" altLang="ko-KR" dirty="0"/>
              <a:t>?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2BA09-E64B-FBCC-2E26-59E0338CFF56}"/>
                  </a:ext>
                </a:extLst>
              </p:cNvPr>
              <p:cNvSpPr txBox="1"/>
              <p:nvPr/>
            </p:nvSpPr>
            <p:spPr>
              <a:xfrm>
                <a:off x="271264" y="1909869"/>
                <a:ext cx="12076386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2BA09-E64B-FBCC-2E26-59E0338C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4" y="1909869"/>
                <a:ext cx="12076386" cy="528093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E085603-8F23-1063-9013-DB5491E64173}"/>
              </a:ext>
            </a:extLst>
          </p:cNvPr>
          <p:cNvSpPr txBox="1"/>
          <p:nvPr/>
        </p:nvSpPr>
        <p:spPr>
          <a:xfrm>
            <a:off x="1081646" y="4420039"/>
            <a:ext cx="10028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계수를 연속적으로 변화시키면 근들도 연속적으로 변할까</a:t>
            </a:r>
            <a:r>
              <a:rPr lang="en-US" altLang="ko-KR" sz="3000" dirty="0"/>
              <a:t>?</a:t>
            </a:r>
            <a:endParaRPr lang="en-K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66F86-A22E-E90B-EA81-F6786458EF20}"/>
                  </a:ext>
                </a:extLst>
              </p:cNvPr>
              <p:cNvSpPr txBox="1"/>
              <p:nvPr/>
            </p:nvSpPr>
            <p:spPr>
              <a:xfrm>
                <a:off x="3117839" y="3189824"/>
                <a:ext cx="55989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R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66F86-A22E-E90B-EA81-F6786458E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39" y="3189824"/>
                <a:ext cx="5598969" cy="461665"/>
              </a:xfrm>
              <a:prstGeom prst="rect">
                <a:avLst/>
              </a:prstGeom>
              <a:blipFill>
                <a:blip r:embed="rId3"/>
                <a:stretch>
                  <a:fillRect t="-8108" b="-3513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693971D1-E031-BE66-33C9-B238BF38BC65}"/>
              </a:ext>
            </a:extLst>
          </p:cNvPr>
          <p:cNvSpPr txBox="1"/>
          <p:nvPr/>
        </p:nvSpPr>
        <p:spPr>
          <a:xfrm>
            <a:off x="3008586" y="5864037"/>
            <a:ext cx="61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https://duetosymmetry.com/tool/polynomial-roots-toy/</a:t>
            </a:r>
          </a:p>
        </p:txBody>
      </p:sp>
    </p:spTree>
    <p:extLst>
      <p:ext uri="{BB962C8B-B14F-4D97-AF65-F5344CB8AC3E}">
        <p14:creationId xmlns:p14="http://schemas.microsoft.com/office/powerpoint/2010/main" val="331504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94B7F-66FE-42B6-D0F9-4D720785E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D9B5-2488-33F5-7D29-7644B32F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다가 함수</a:t>
            </a:r>
            <a:r>
              <a:rPr lang="en-US" altLang="ko-KR" dirty="0"/>
              <a:t>(multi-valued function)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41BB9B-D050-6446-6C5F-E2B5643588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9194" y="5067090"/>
                <a:ext cx="3365938" cy="1095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5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500" i="1" dirty="0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5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KR" sz="25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41BB9B-D050-6446-6C5F-E2B564358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94" y="5067090"/>
                <a:ext cx="3365938" cy="1095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0C4B28-A790-4CA2-EEC9-84C3C9B95A89}"/>
                  </a:ext>
                </a:extLst>
              </p:cNvPr>
              <p:cNvSpPr txBox="1"/>
              <p:nvPr/>
            </p:nvSpPr>
            <p:spPr>
              <a:xfrm>
                <a:off x="1670861" y="5067090"/>
                <a:ext cx="3090461" cy="915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KR" sz="2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0C4B28-A790-4CA2-EEC9-84C3C9B9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861" y="5067090"/>
                <a:ext cx="3090461" cy="915635"/>
              </a:xfrm>
              <a:prstGeom prst="rect">
                <a:avLst/>
              </a:prstGeom>
              <a:blipFill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81B969-83CA-E202-07D0-92B36FEC7660}"/>
                  </a:ext>
                </a:extLst>
              </p:cNvPr>
              <p:cNvSpPr txBox="1"/>
              <p:nvPr/>
            </p:nvSpPr>
            <p:spPr>
              <a:xfrm>
                <a:off x="1313793" y="2824063"/>
                <a:ext cx="8135007" cy="587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만족하는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방정식의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KR" sz="30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81B969-83CA-E202-07D0-92B36FEC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93" y="2824063"/>
                <a:ext cx="8135007" cy="587020"/>
              </a:xfrm>
              <a:prstGeom prst="rect">
                <a:avLst/>
              </a:prstGeom>
              <a:blipFill>
                <a:blip r:embed="rId4"/>
                <a:stretch>
                  <a:fillRect l="-468" b="-191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F899BED-E540-50DE-FBC5-9051C8ED208D}"/>
              </a:ext>
            </a:extLst>
          </p:cNvPr>
          <p:cNvSpPr txBox="1"/>
          <p:nvPr/>
        </p:nvSpPr>
        <p:spPr>
          <a:xfrm>
            <a:off x="1750928" y="1898621"/>
            <a:ext cx="46682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‘</a:t>
            </a:r>
            <a:r>
              <a:rPr lang="ko-KR" altLang="en-US" sz="3000" dirty="0"/>
              <a:t>루트</a:t>
            </a:r>
            <a:r>
              <a:rPr lang="en-US" altLang="ko-KR" sz="3000" dirty="0"/>
              <a:t>’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를</a:t>
            </a:r>
            <a:r>
              <a:rPr lang="ko-KR" altLang="en-US" sz="3000" dirty="0"/>
              <a:t> 새롭게 정의하자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  <a:endParaRPr lang="en-K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6AC38-606A-9EFA-5BF1-96E3F015689B}"/>
                  </a:ext>
                </a:extLst>
              </p:cNvPr>
              <p:cNvSpPr txBox="1"/>
              <p:nvPr/>
            </p:nvSpPr>
            <p:spPr>
              <a:xfrm>
                <a:off x="5236156" y="5376195"/>
                <a:ext cx="107330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KR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6AC38-606A-9EFA-5BF1-96E3F01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56" y="5376195"/>
                <a:ext cx="107330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603CE5-399F-E0FD-FBF4-5042657108E4}"/>
                  </a:ext>
                </a:extLst>
              </p:cNvPr>
              <p:cNvSpPr txBox="1"/>
              <p:nvPr/>
            </p:nvSpPr>
            <p:spPr>
              <a:xfrm>
                <a:off x="1313792" y="3429000"/>
                <a:ext cx="8135007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</a:t>
                </a:r>
                <a:r>
                  <a:rPr lang="en-KR" sz="3000" dirty="0"/>
                  <a:t>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−1=0⇒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=1, −1</m:t>
                        </m:r>
                      </m:e>
                    </m:d>
                  </m:oMath>
                </a14:m>
                <a:endParaRPr lang="en-US" altLang="ko-KR" sz="30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603CE5-399F-E0FD-FBF4-504265710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92" y="3429000"/>
                <a:ext cx="8135007" cy="599010"/>
              </a:xfrm>
              <a:prstGeom prst="rect">
                <a:avLst/>
              </a:prstGeom>
              <a:blipFill>
                <a:blip r:embed="rId6"/>
                <a:stretch>
                  <a:fillRect l="-1716" t="-4167" b="-291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hlinkClick r:id="rId7"/>
            <a:extLst>
              <a:ext uri="{FF2B5EF4-FFF2-40B4-BE49-F238E27FC236}">
                <a16:creationId xmlns:a16="http://schemas.microsoft.com/office/drawing/2014/main" id="{4675977E-DFDD-C87A-E84E-2DF14F72AF1B}"/>
              </a:ext>
            </a:extLst>
          </p:cNvPr>
          <p:cNvSpPr txBox="1"/>
          <p:nvPr/>
        </p:nvSpPr>
        <p:spPr>
          <a:xfrm>
            <a:off x="3008587" y="4332770"/>
            <a:ext cx="61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https://duetosymmetry.com/tool/polynomial-roots-toy/</a:t>
            </a:r>
          </a:p>
        </p:txBody>
      </p:sp>
    </p:spTree>
    <p:extLst>
      <p:ext uri="{BB962C8B-B14F-4D97-AF65-F5344CB8AC3E}">
        <p14:creationId xmlns:p14="http://schemas.microsoft.com/office/powerpoint/2010/main" val="197974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6DD3B-CDE7-5E8E-05EF-C2C0B0AF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90E1-1132-3E3C-0742-E13F899C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15" y="341969"/>
            <a:ext cx="11437884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방정식의 근의 공식이 루트가 필요한 이유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BE6931-5F01-F048-528C-E06D028AB8E2}"/>
                  </a:ext>
                </a:extLst>
              </p:cNvPr>
              <p:cNvSpPr txBox="1"/>
              <p:nvPr/>
            </p:nvSpPr>
            <p:spPr>
              <a:xfrm>
                <a:off x="283034" y="2809064"/>
                <a:ext cx="11908966" cy="333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000" dirty="0"/>
                  <a:t>증명</a:t>
                </a:r>
                <a:r>
                  <a:rPr lang="en-US" altLang="ko-KR" sz="3000" dirty="0"/>
                  <a:t>)</a:t>
                </a:r>
                <a:r>
                  <a:rPr lang="ko-KR" altLang="en-US" sz="3000" dirty="0"/>
                  <a:t> </a:t>
                </a:r>
                <a:r>
                  <a:rPr lang="en-US" altLang="ko-KR" sz="3000" dirty="0"/>
                  <a:t>2</a:t>
                </a:r>
                <a:r>
                  <a:rPr lang="ko-KR" altLang="en-US" sz="3000" dirty="0"/>
                  <a:t>차 방정식의 근의 공식이 사칙연산으로 이루어져 있다고 하자</a:t>
                </a:r>
                <a:r>
                  <a:rPr lang="en-US" altLang="ko-KR" sz="3000" dirty="0"/>
                  <a:t>.</a:t>
                </a:r>
              </a:p>
              <a:p>
                <a:endParaRPr lang="en-US" sz="3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KR" sz="3000" dirty="0"/>
              </a:p>
              <a:p>
                <a:endParaRPr lang="en-KR" sz="3000" dirty="0"/>
              </a:p>
              <a:p>
                <a:r>
                  <a:rPr lang="ko-KR" altLang="en-US" sz="3000" dirty="0"/>
                  <a:t>그럼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000" b="0" i="0" smtClean="0">
                        <a:latin typeface="Cambria Math" panose="02040503050406030204" pitchFamily="18" charset="0"/>
                      </a:rPr>
                      <m:t>연속함수</m:t>
                    </m:r>
                  </m:oMath>
                </a14:m>
                <a:r>
                  <a:rPr lang="ko-KR" altLang="en-US" sz="3000" dirty="0"/>
                  <a:t>이다</a:t>
                </a:r>
                <a:r>
                  <a:rPr lang="en-US" altLang="ko-KR" sz="3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3000" b="0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3000" dirty="0"/>
                  <a:t> 변화를 생각했을 때</a:t>
                </a:r>
                <a:r>
                  <a:rPr lang="en-US" altLang="ko-KR" sz="3000" dirty="0"/>
                  <a:t>,</a:t>
                </a:r>
              </a:p>
              <a:p>
                <a:endParaRPr lang="en-US" sz="3000" dirty="0"/>
              </a:p>
              <a:p>
                <a:r>
                  <a:rPr lang="ko-KR" altLang="en-US" sz="3000" dirty="0"/>
                  <a:t>좌변은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/>
                  <a:t>로 값이 변하지만 우변은 변하지 않으므로 모순</a:t>
                </a:r>
                <a:r>
                  <a:rPr lang="en-US" altLang="ko-KR" sz="3000" dirty="0"/>
                  <a:t>.</a:t>
                </a:r>
                <a:endParaRPr lang="en-KR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BE6931-5F01-F048-528C-E06D028A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" y="2809064"/>
                <a:ext cx="11908966" cy="3334567"/>
              </a:xfrm>
              <a:prstGeom prst="rect">
                <a:avLst/>
              </a:prstGeom>
              <a:blipFill>
                <a:blip r:embed="rId2"/>
                <a:stretch>
                  <a:fillRect l="-1171" t="-2662" r="-106" b="-456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0BEC84-2A4C-792B-6BFB-527627D19DA1}"/>
                  </a:ext>
                </a:extLst>
              </p:cNvPr>
              <p:cNvSpPr txBox="1"/>
              <p:nvPr/>
            </p:nvSpPr>
            <p:spPr>
              <a:xfrm>
                <a:off x="3150022" y="1688760"/>
                <a:ext cx="60960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3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0BEC84-2A4C-792B-6BFB-527627D1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22" y="1688760"/>
                <a:ext cx="6096000" cy="55399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52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545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Tiro Devanagari Marathi</vt:lpstr>
      <vt:lpstr>Office Theme</vt:lpstr>
      <vt:lpstr>5차 방정식의 근의 공식이 없는 이유</vt:lpstr>
      <vt:lpstr>목차</vt:lpstr>
      <vt:lpstr>아벨 루피니 정리 (Abel-Ruffini’s Theorem)</vt:lpstr>
      <vt:lpstr>공식이란 무엇일까?</vt:lpstr>
      <vt:lpstr>대수학의 기본 정리</vt:lpstr>
      <vt:lpstr>다항식의 해의 대칭성</vt:lpstr>
      <vt:lpstr>근과 계수와의 연속적인 관계?</vt:lpstr>
      <vt:lpstr>다가 함수(multi-valued function)</vt:lpstr>
      <vt:lpstr>2차 방정식의 근의 공식이 루트가 필요한 이유</vt:lpstr>
      <vt:lpstr>5차 방정식의 근의 공식이 없는 이유?</vt:lpstr>
      <vt:lpstr>다가함수의 값은 어떻게 바뀌는가?</vt:lpstr>
      <vt:lpstr>Commutator</vt:lpstr>
      <vt:lpstr>3차 이상의 방정식의 근의 공식이 루트 하나로 부족한 이유</vt:lpstr>
      <vt:lpstr>5차 방정식의 근의 공식이 없는 이유?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종근 김</dc:creator>
  <cp:lastModifiedBy>종근 김</cp:lastModifiedBy>
  <cp:revision>1</cp:revision>
  <dcterms:created xsi:type="dcterms:W3CDTF">2024-09-26T06:46:21Z</dcterms:created>
  <dcterms:modified xsi:type="dcterms:W3CDTF">2024-09-26T08:53:50Z</dcterms:modified>
</cp:coreProperties>
</file>