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68" r:id="rId18"/>
    <p:sldId id="275" r:id="rId19"/>
    <p:sldId id="270" r:id="rId20"/>
    <p:sldId id="271" r:id="rId21"/>
    <p:sldId id="272" r:id="rId22"/>
    <p:sldId id="273" r:id="rId23"/>
    <p:sldId id="274" r:id="rId24"/>
    <p:sldId id="276" r:id="rId25"/>
    <p:sldId id="278" r:id="rId26"/>
    <p:sldId id="277" r:id="rId27"/>
    <p:sldId id="279" r:id="rId28"/>
    <p:sldId id="280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60" autoAdjust="0"/>
    <p:restoredTop sz="94660"/>
  </p:normalViewPr>
  <p:slideViewPr>
    <p:cSldViewPr snapToGrid="0">
      <p:cViewPr varScale="1">
        <p:scale>
          <a:sx n="270" d="100"/>
          <a:sy n="270" d="100"/>
        </p:scale>
        <p:origin x="10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32D75-ECE0-CB3F-6A04-179C2BBB7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E02E1F-D7C2-32AF-9E66-A63AE642A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CAB820-7530-71DD-4CDB-8CD42BD0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BE61-AE65-426C-842C-40F9AC3D77F4}" type="datetimeFigureOut">
              <a:rPr lang="ko-KR" altLang="en-US" smtClean="0"/>
              <a:t>2023. 10. 2.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C042D-9226-8A29-3B7E-1B6EC7BC2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F048B1-C1C8-330C-9F3C-C8AFCE8A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33FC-738E-4053-B992-ADE5E9900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37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5BD78-CB3C-ADAE-1E88-1D338039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2A84A4-D376-BDC5-4013-9309819F6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D23D1A-80C3-B39C-5098-9A626A07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BE61-AE65-426C-842C-40F9AC3D77F4}" type="datetimeFigureOut">
              <a:rPr lang="ko-KR" altLang="en-US" smtClean="0"/>
              <a:t>2023. 10. 2.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8A393-66CC-8633-EBB0-2BEFFCAE4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6CA572-B6CF-C698-4613-FE0EB32ED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33FC-738E-4053-B992-ADE5E9900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16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6418C9-638B-89D2-10DF-3BDEB27CA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E4784C-E43F-E339-5CE1-5749C99BA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2A4F4C-F101-C256-3F91-E742E4BB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BE61-AE65-426C-842C-40F9AC3D77F4}" type="datetimeFigureOut">
              <a:rPr lang="ko-KR" altLang="en-US" smtClean="0"/>
              <a:t>2023. 10. 2.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D9007A-7CBF-30D9-8988-6E08AC133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FBA9E3-30A1-BC34-72FC-6E02CBB79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33FC-738E-4053-B992-ADE5E9900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12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C8963-4F0B-ED89-DA40-2AF42003C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50E8BF-C038-D16A-230A-E15115A92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226F45-0C2E-E1FE-8064-1918A6228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BE61-AE65-426C-842C-40F9AC3D77F4}" type="datetimeFigureOut">
              <a:rPr lang="ko-KR" altLang="en-US" smtClean="0"/>
              <a:t>2023. 10. 2.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1D74B-41A1-0384-143B-247E4BFF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8CAFCE-4BDD-4E09-DA9D-A6F2AA74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33FC-738E-4053-B992-ADE5E9900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5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23F77-F5A4-51D8-E9D2-D990AD6A3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A10BBC-1C13-C6A8-F489-A197C7340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E49E4C-05B8-7FE5-D0FE-5CCD08E3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BE61-AE65-426C-842C-40F9AC3D77F4}" type="datetimeFigureOut">
              <a:rPr lang="ko-KR" altLang="en-US" smtClean="0"/>
              <a:t>2023. 10. 2.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A70B0E-E9A6-0C19-42F4-A43A49E2E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B237A3-E679-1366-1E90-6A25698D3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33FC-738E-4053-B992-ADE5E9900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63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6EF83-488B-D345-B317-928B3C595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FF1074-AE39-EF69-C733-E8DAFA8A0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736DC0-D3FF-09B5-A3B7-176CC9D24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8B5612-9599-1845-CFE3-D391D5BE7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BE61-AE65-426C-842C-40F9AC3D77F4}" type="datetimeFigureOut">
              <a:rPr lang="ko-KR" altLang="en-US" smtClean="0"/>
              <a:t>2023. 10. 2.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00BBCE-0CDC-9D72-2261-87776607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71C7B-9A6A-D327-10D4-360E15EE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33FC-738E-4053-B992-ADE5E9900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68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8587B-92FE-20C6-A74F-72BA33DA5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3ADD21-7C56-356B-8020-3BB633D41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6D9A9D-E3F5-77BE-885D-F55E5F7CE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EDC4DA-446E-4B83-4132-646B8A23B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9B5C14-3D01-9B79-4C89-72143F3AF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5D8D22-8471-E087-28AE-7DB90080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BE61-AE65-426C-842C-40F9AC3D77F4}" type="datetimeFigureOut">
              <a:rPr lang="ko-KR" altLang="en-US" smtClean="0"/>
              <a:t>2023. 10. 2.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D2B1E8-947E-BA71-9236-739197DD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D79192-FD4F-B3AE-ADB8-1711E1A63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33FC-738E-4053-B992-ADE5E9900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27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CDA68-F083-3F6A-9520-F5C707EB3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C7A5CF-372F-132F-F49A-03B137A62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BE61-AE65-426C-842C-40F9AC3D77F4}" type="datetimeFigureOut">
              <a:rPr lang="ko-KR" altLang="en-US" smtClean="0"/>
              <a:t>2023. 10. 2.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B22E10-2D7A-0630-B126-8C695B07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23F087-CE43-C38B-C96D-655D726A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33FC-738E-4053-B992-ADE5E9900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56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B61C3C-8186-FDA6-69B2-E22D0B7D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BE61-AE65-426C-842C-40F9AC3D77F4}" type="datetimeFigureOut">
              <a:rPr lang="ko-KR" altLang="en-US" smtClean="0"/>
              <a:t>2023. 10. 2.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ADC8DD-7F63-395B-E489-883120974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B30754-BDC2-AF77-6328-BAB399E95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33FC-738E-4053-B992-ADE5E9900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0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C1CA7-EB8F-D251-4BCD-D101CD87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DCA03-41CA-5ADD-8E79-70DFF6E82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9DE0C8-4924-04D2-BA50-D75C4A2EF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19E6A3-4F6E-F096-B562-2746D76D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BE61-AE65-426C-842C-40F9AC3D77F4}" type="datetimeFigureOut">
              <a:rPr lang="ko-KR" altLang="en-US" smtClean="0"/>
              <a:t>2023. 10. 2.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D4AB4F-94B7-DF4E-2569-536FBD3F8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433B37-44A2-A503-647C-3297536C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33FC-738E-4053-B992-ADE5E9900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0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48B93-35A0-B3F1-239B-E2C794586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862C22-54CB-4E03-2835-36EC97BEB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2832B7-0322-3B7E-4828-352FE4378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F707E1-90CD-3614-8AD8-127EB154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BE61-AE65-426C-842C-40F9AC3D77F4}" type="datetimeFigureOut">
              <a:rPr lang="ko-KR" altLang="en-US" smtClean="0"/>
              <a:t>2023. 10. 2.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E82E07-1D79-1B8E-040F-C59C06E09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B9B4EE-8359-D855-9513-12949785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33FC-738E-4053-B992-ADE5E9900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05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326D20-F7B9-ADF3-55B6-86D9D6947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3739D9-1C0E-D67C-B111-375772E32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EA3041-FAB4-80B2-7F7A-2EECDBC06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1BE61-AE65-426C-842C-40F9AC3D77F4}" type="datetimeFigureOut">
              <a:rPr lang="ko-KR" altLang="en-US" smtClean="0"/>
              <a:t>2023. 10. 2.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F455A0-75C1-98BF-F4BC-B68BD7656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2503C-8E3C-D5E8-3081-62B31E424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433FC-738E-4053-B992-ADE5E9900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35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sci.osaka-cu.ac.jp/math/OCAMI/news/gamehp/etop/6game/data/p3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.osaka-cu.ac.jp/math/OCAMI/news/gamehp/etop/6game/data/p1.html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ci.osaka-cu.ac.jp/math/OCAMI/news/gamehp/etop/6game/data/p44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www.sci.osaka-cu.ac.jp/math/OCAMI/news/gamehp/etop/6game/data/p56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knotinfo.math.indiana.edu/diagram_display.php?10_9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.osaka-cu.ac.jp/math/OCAMI/news/gamehp/etop/gametop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ci.osaka-cu.ac.jp/math/OCAMI/news/gamehp/etop/6game/data/p3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ci.osaka-cu.ac.jp/math/OCAMI/news/gamehp/etop/6game/data/p44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sci.osaka-cu.ac.jp/math/OCAMI/news/gamehp/etop/6game/data/p13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sci.osaka-cu.ac.jp/math/OCAMI/news/gamehp/etop/6game/data/p56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B2931-A1A1-BD56-0497-CEC27FB31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Region Select Game Walkthrough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362180-F3D7-7CCE-31D2-DE2FFF31CF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using Knot Theory</a:t>
            </a:r>
            <a:endParaRPr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5318C202-A3B2-AF91-4B7A-3E7307AF8372}"/>
              </a:ext>
            </a:extLst>
          </p:cNvPr>
          <p:cNvSpPr txBox="1">
            <a:spLocks/>
          </p:cNvSpPr>
          <p:nvPr/>
        </p:nvSpPr>
        <p:spPr>
          <a:xfrm>
            <a:off x="9802851" y="6508086"/>
            <a:ext cx="2389149" cy="288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성균관대 </a:t>
            </a:r>
            <a:r>
              <a:rPr lang="en-US" altLang="ko-KR" sz="1200" dirty="0"/>
              <a:t>22</a:t>
            </a:r>
            <a:r>
              <a:rPr lang="ko-KR" altLang="en-US" sz="1200" dirty="0"/>
              <a:t>학번 수학과 김종근</a:t>
            </a:r>
          </a:p>
        </p:txBody>
      </p:sp>
    </p:spTree>
    <p:extLst>
      <p:ext uri="{BB962C8B-B14F-4D97-AF65-F5344CB8AC3E}">
        <p14:creationId xmlns:p14="http://schemas.microsoft.com/office/powerpoint/2010/main" val="707180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AE840EE-D621-22CE-FD95-B6DB20743660}"/>
              </a:ext>
            </a:extLst>
          </p:cNvPr>
          <p:cNvSpPr txBox="1">
            <a:spLocks/>
          </p:cNvSpPr>
          <p:nvPr/>
        </p:nvSpPr>
        <p:spPr>
          <a:xfrm>
            <a:off x="777607" y="1125392"/>
            <a:ext cx="415235" cy="463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/>
              <a:t>2.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2B2CE1-2943-1D1E-EE25-19FEACFC0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842" y="1071539"/>
            <a:ext cx="3010055" cy="5715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48665F4-D9CD-EEDE-4242-37E0DABEF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943" y="1991146"/>
            <a:ext cx="4132265" cy="4141367"/>
          </a:xfrm>
          <a:prstGeom prst="rect">
            <a:avLst/>
          </a:prstGeom>
        </p:spPr>
      </p:pic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6A8BCE7F-3C5F-9716-2356-11F9CDEA3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149" y="6194257"/>
            <a:ext cx="1908924" cy="411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Knot diagram</a:t>
            </a:r>
            <a:endParaRPr lang="ko-KR" altLang="en-US" sz="2000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4D176942-CF23-6458-BF63-E2AB1F8E1876}"/>
              </a:ext>
            </a:extLst>
          </p:cNvPr>
          <p:cNvSpPr txBox="1">
            <a:spLocks/>
          </p:cNvSpPr>
          <p:nvPr/>
        </p:nvSpPr>
        <p:spPr>
          <a:xfrm>
            <a:off x="277002" y="168902"/>
            <a:ext cx="2850795" cy="761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Preliminaries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31143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AE840EE-D621-22CE-FD95-B6DB20743660}"/>
              </a:ext>
            </a:extLst>
          </p:cNvPr>
          <p:cNvSpPr txBox="1">
            <a:spLocks/>
          </p:cNvSpPr>
          <p:nvPr/>
        </p:nvSpPr>
        <p:spPr>
          <a:xfrm>
            <a:off x="777607" y="1125392"/>
            <a:ext cx="415235" cy="463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/>
              <a:t>3.</a:t>
            </a:r>
            <a:endParaRPr lang="ko-KR" altLang="en-US" sz="3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8665F4-D9CD-EEDE-4242-37E0DABE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07" y="1959751"/>
            <a:ext cx="4132265" cy="41413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09101B-15D0-9C22-230D-08B22BABB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130" y="1074714"/>
            <a:ext cx="4210266" cy="5651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086C98-8FF5-00D1-9FC2-EE1D9C4C629E}"/>
              </a:ext>
            </a:extLst>
          </p:cNvPr>
          <p:cNvSpPr txBox="1"/>
          <p:nvPr/>
        </p:nvSpPr>
        <p:spPr>
          <a:xfrm>
            <a:off x="4091350" y="3640951"/>
            <a:ext cx="27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pic>
        <p:nvPicPr>
          <p:cNvPr id="13" name="그림 12">
            <a:hlinkClick r:id="rId4"/>
            <a:extLst>
              <a:ext uri="{FF2B5EF4-FFF2-40B4-BE49-F238E27FC236}">
                <a16:creationId xmlns:a16="http://schemas.microsoft.com/office/drawing/2014/main" id="{CAFF06D7-5C59-AE5B-F70C-CEF303937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9125" y="1959751"/>
            <a:ext cx="4101064" cy="41010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226020-C9CC-5C91-B8CA-D601DE9519E0}"/>
              </a:ext>
            </a:extLst>
          </p:cNvPr>
          <p:cNvSpPr txBox="1"/>
          <p:nvPr/>
        </p:nvSpPr>
        <p:spPr>
          <a:xfrm>
            <a:off x="10825075" y="3601053"/>
            <a:ext cx="27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2AFB32A2-0F58-A54C-DC0A-62BECED97708}"/>
              </a:ext>
            </a:extLst>
          </p:cNvPr>
          <p:cNvSpPr txBox="1">
            <a:spLocks/>
          </p:cNvSpPr>
          <p:nvPr/>
        </p:nvSpPr>
        <p:spPr>
          <a:xfrm>
            <a:off x="277002" y="168902"/>
            <a:ext cx="2850795" cy="761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Preliminaries</a:t>
            </a:r>
            <a:endParaRPr lang="ko-KR" altLang="en-US" sz="3600" dirty="0"/>
          </a:p>
        </p:txBody>
      </p:sp>
      <p:sp>
        <p:nvSpPr>
          <p:cNvPr id="18" name="화살표: 왼쪽/오른쪽 17">
            <a:extLst>
              <a:ext uri="{FF2B5EF4-FFF2-40B4-BE49-F238E27FC236}">
                <a16:creationId xmlns:a16="http://schemas.microsoft.com/office/drawing/2014/main" id="{800EA6A9-C8E0-5A25-6109-01D6346DFD34}"/>
              </a:ext>
            </a:extLst>
          </p:cNvPr>
          <p:cNvSpPr/>
          <p:nvPr/>
        </p:nvSpPr>
        <p:spPr>
          <a:xfrm>
            <a:off x="5315031" y="3785719"/>
            <a:ext cx="1561937" cy="502332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756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AE840EE-D621-22CE-FD95-B6DB20743660}"/>
              </a:ext>
            </a:extLst>
          </p:cNvPr>
          <p:cNvSpPr txBox="1">
            <a:spLocks/>
          </p:cNvSpPr>
          <p:nvPr/>
        </p:nvSpPr>
        <p:spPr>
          <a:xfrm>
            <a:off x="777607" y="1125392"/>
            <a:ext cx="415235" cy="463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/>
              <a:t>4.</a:t>
            </a:r>
            <a:endParaRPr lang="ko-KR" altLang="en-US" sz="3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8665F4-D9CD-EEDE-4242-37E0DABE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418" y="2026306"/>
            <a:ext cx="4132265" cy="41413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226020-C9CC-5C91-B8CA-D601DE9519E0}"/>
              </a:ext>
            </a:extLst>
          </p:cNvPr>
          <p:cNvSpPr txBox="1"/>
          <p:nvPr/>
        </p:nvSpPr>
        <p:spPr>
          <a:xfrm>
            <a:off x="6330254" y="3056502"/>
            <a:ext cx="453834" cy="382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158880-40BC-A01D-58FC-4B78C91D0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284" y="1125392"/>
            <a:ext cx="1289116" cy="5143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B3A51E3-11EC-AF15-5A37-A94F1AF5E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400" y="1112691"/>
            <a:ext cx="3416476" cy="5270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CD3060-BA65-7B42-C0A0-A6FBE794052B}"/>
              </a:ext>
            </a:extLst>
          </p:cNvPr>
          <p:cNvSpPr txBox="1"/>
          <p:nvPr/>
        </p:nvSpPr>
        <p:spPr>
          <a:xfrm>
            <a:off x="4443242" y="2674225"/>
            <a:ext cx="453834" cy="382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6964DD-3729-49BC-FE26-BD1FFFDDE2E7}"/>
              </a:ext>
            </a:extLst>
          </p:cNvPr>
          <p:cNvSpPr txBox="1"/>
          <p:nvPr/>
        </p:nvSpPr>
        <p:spPr>
          <a:xfrm>
            <a:off x="7161037" y="4234852"/>
            <a:ext cx="453834" cy="382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R7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403EB2-4892-09C6-1675-FFB821B365B8}"/>
              </a:ext>
            </a:extLst>
          </p:cNvPr>
          <p:cNvSpPr txBox="1"/>
          <p:nvPr/>
        </p:nvSpPr>
        <p:spPr>
          <a:xfrm>
            <a:off x="5869083" y="3604976"/>
            <a:ext cx="453834" cy="382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60B935-A644-C005-D897-3A5344EB65C3}"/>
              </a:ext>
            </a:extLst>
          </p:cNvPr>
          <p:cNvSpPr txBox="1"/>
          <p:nvPr/>
        </p:nvSpPr>
        <p:spPr>
          <a:xfrm>
            <a:off x="5743550" y="4809134"/>
            <a:ext cx="453834" cy="382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R8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648ACA-4BB5-BFA4-1722-846E11FF00A0}"/>
              </a:ext>
            </a:extLst>
          </p:cNvPr>
          <p:cNvSpPr txBox="1"/>
          <p:nvPr/>
        </p:nvSpPr>
        <p:spPr>
          <a:xfrm>
            <a:off x="6512391" y="4234852"/>
            <a:ext cx="453834" cy="382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C1F3F0-2072-86AD-8C0C-5D6950BF09BB}"/>
              </a:ext>
            </a:extLst>
          </p:cNvPr>
          <p:cNvSpPr txBox="1"/>
          <p:nvPr/>
        </p:nvSpPr>
        <p:spPr>
          <a:xfrm>
            <a:off x="5194171" y="4234852"/>
            <a:ext cx="453834" cy="382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6FBA50-73AB-44A6-8B78-9241DFDB9453}"/>
              </a:ext>
            </a:extLst>
          </p:cNvPr>
          <p:cNvSpPr txBox="1"/>
          <p:nvPr/>
        </p:nvSpPr>
        <p:spPr>
          <a:xfrm>
            <a:off x="5183004" y="3562313"/>
            <a:ext cx="453834" cy="382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CB25CA24-3C77-7B1D-D3EE-8ADD3154AA49}"/>
              </a:ext>
            </a:extLst>
          </p:cNvPr>
          <p:cNvSpPr txBox="1">
            <a:spLocks/>
          </p:cNvSpPr>
          <p:nvPr/>
        </p:nvSpPr>
        <p:spPr>
          <a:xfrm>
            <a:off x="277002" y="168902"/>
            <a:ext cx="2850795" cy="761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Preliminaries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9820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AE840EE-D621-22CE-FD95-B6DB20743660}"/>
              </a:ext>
            </a:extLst>
          </p:cNvPr>
          <p:cNvSpPr txBox="1">
            <a:spLocks/>
          </p:cNvSpPr>
          <p:nvPr/>
        </p:nvSpPr>
        <p:spPr>
          <a:xfrm>
            <a:off x="777607" y="1125392"/>
            <a:ext cx="4241782" cy="463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/>
              <a:t>5. Reduced, reducible</a:t>
            </a:r>
            <a:endParaRPr lang="ko-KR" altLang="en-US" sz="3200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CB25CA24-3C77-7B1D-D3EE-8ADD3154AA49}"/>
              </a:ext>
            </a:extLst>
          </p:cNvPr>
          <p:cNvSpPr txBox="1">
            <a:spLocks/>
          </p:cNvSpPr>
          <p:nvPr/>
        </p:nvSpPr>
        <p:spPr>
          <a:xfrm>
            <a:off x="277002" y="168902"/>
            <a:ext cx="2850795" cy="761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Preliminaries</a:t>
            </a:r>
            <a:endParaRPr lang="ko-KR" altLang="en-US" sz="3600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8C93EE8-1607-9F9C-15FB-3392D053FF4B}"/>
              </a:ext>
            </a:extLst>
          </p:cNvPr>
          <p:cNvSpPr txBox="1">
            <a:spLocks/>
          </p:cNvSpPr>
          <p:nvPr/>
        </p:nvSpPr>
        <p:spPr>
          <a:xfrm>
            <a:off x="7648386" y="1819869"/>
            <a:ext cx="2775947" cy="463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Reduced diagram</a:t>
            </a:r>
            <a:endParaRPr lang="ko-KR" altLang="en-US" sz="24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74ADC7D-6951-866A-427E-5A0CC03CC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150" y="2252642"/>
            <a:ext cx="3954625" cy="438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81F50B0-1921-FE9D-4B1A-FF9E139E5CA7}"/>
              </a:ext>
            </a:extLst>
          </p:cNvPr>
          <p:cNvSpPr txBox="1">
            <a:spLocks/>
          </p:cNvSpPr>
          <p:nvPr/>
        </p:nvSpPr>
        <p:spPr>
          <a:xfrm>
            <a:off x="1962304" y="1735680"/>
            <a:ext cx="2775947" cy="463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Reducible diagram</a:t>
            </a:r>
            <a:endParaRPr lang="ko-KR" altLang="en-US" sz="2400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31B71E4-50CC-525A-6D52-8486623C7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759" y="2299586"/>
            <a:ext cx="3641529" cy="446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66F18941-98C3-FBC7-22B6-B4F1910F5320}"/>
              </a:ext>
            </a:extLst>
          </p:cNvPr>
          <p:cNvSpPr/>
          <p:nvPr/>
        </p:nvSpPr>
        <p:spPr>
          <a:xfrm>
            <a:off x="3245530" y="3366583"/>
            <a:ext cx="235327" cy="27396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5B92E4E-2418-D9CD-DA44-2A948D733794}"/>
              </a:ext>
            </a:extLst>
          </p:cNvPr>
          <p:cNvSpPr/>
          <p:nvPr/>
        </p:nvSpPr>
        <p:spPr>
          <a:xfrm>
            <a:off x="2692929" y="2225021"/>
            <a:ext cx="1314696" cy="13146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841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DFD74-A686-95CC-6B89-5690EA88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02" y="168902"/>
            <a:ext cx="5001401" cy="721951"/>
          </a:xfrm>
        </p:spPr>
        <p:txBody>
          <a:bodyPr/>
          <a:lstStyle/>
          <a:p>
            <a:r>
              <a:rPr lang="en-US" altLang="ko-KR" dirty="0"/>
              <a:t>3. How to prove?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B1757F8-6ED4-0D87-7328-8A022E76F2CC}"/>
              </a:ext>
            </a:extLst>
          </p:cNvPr>
          <p:cNvSpPr txBox="1">
            <a:spLocks/>
          </p:cNvSpPr>
          <p:nvPr/>
        </p:nvSpPr>
        <p:spPr>
          <a:xfrm>
            <a:off x="773473" y="1163580"/>
            <a:ext cx="10462266" cy="330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Corollary 1.  </a:t>
            </a:r>
            <a:r>
              <a:rPr lang="ko-KR" altLang="en-US" dirty="0"/>
              <a:t>색칠한 곳에 전구를 다 켜도 원래 상태로 돌아온다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0D7A1D-61A1-2120-2ACE-D691644E5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23" y="2174816"/>
            <a:ext cx="4132265" cy="4141367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5CCB6F3-6144-5B9A-B71E-B8CB7CF39B17}"/>
              </a:ext>
            </a:extLst>
          </p:cNvPr>
          <p:cNvSpPr txBox="1">
            <a:spLocks/>
          </p:cNvSpPr>
          <p:nvPr/>
        </p:nvSpPr>
        <p:spPr>
          <a:xfrm>
            <a:off x="7230609" y="6394175"/>
            <a:ext cx="2712976" cy="463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Checkerboard coloring</a:t>
            </a:r>
            <a:endParaRPr lang="ko-KR" altLang="en-US" sz="18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C1500D9-42F0-672C-D017-28FF58FF3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523" y="2136145"/>
            <a:ext cx="4208098" cy="418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97BFA2E-9964-1F1E-2C0C-2BC2255C8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523" y="2136145"/>
            <a:ext cx="4208099" cy="418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56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DFD74-A686-95CC-6B89-5690EA88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02" y="168902"/>
            <a:ext cx="5001401" cy="721951"/>
          </a:xfrm>
        </p:spPr>
        <p:txBody>
          <a:bodyPr/>
          <a:lstStyle/>
          <a:p>
            <a:r>
              <a:rPr lang="en-US" altLang="ko-KR" dirty="0"/>
              <a:t>3. How to prove?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B1757F8-6ED4-0D87-7328-8A022E76F2CC}"/>
              </a:ext>
            </a:extLst>
          </p:cNvPr>
          <p:cNvSpPr txBox="1">
            <a:spLocks/>
          </p:cNvSpPr>
          <p:nvPr/>
        </p:nvSpPr>
        <p:spPr>
          <a:xfrm>
            <a:off x="773473" y="1163580"/>
            <a:ext cx="10462266" cy="330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Corollary 2.  </a:t>
            </a:r>
            <a:r>
              <a:rPr lang="ko-KR" altLang="en-US" dirty="0"/>
              <a:t>색칠한 곳에 전구를 일부분 킨 것과 나머지 부분을 킨 것의 상태와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294" name="Picture 6">
            <a:extLst>
              <a:ext uri="{FF2B5EF4-FFF2-40B4-BE49-F238E27FC236}">
                <a16:creationId xmlns:a16="http://schemas.microsoft.com/office/drawing/2014/main" id="{1FADF965-8543-8579-381C-B08D4661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346" y="2292626"/>
            <a:ext cx="4066822" cy="403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>
            <a:extLst>
              <a:ext uri="{FF2B5EF4-FFF2-40B4-BE49-F238E27FC236}">
                <a16:creationId xmlns:a16="http://schemas.microsoft.com/office/drawing/2014/main" id="{3C2ADA1D-5832-F086-1C8E-24F69FE58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266" y="2292626"/>
            <a:ext cx="4066822" cy="403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같음 기호 6">
            <a:extLst>
              <a:ext uri="{FF2B5EF4-FFF2-40B4-BE49-F238E27FC236}">
                <a16:creationId xmlns:a16="http://schemas.microsoft.com/office/drawing/2014/main" id="{5DC38BC0-6071-E4DC-69EA-FB5400C11669}"/>
              </a:ext>
            </a:extLst>
          </p:cNvPr>
          <p:cNvSpPr/>
          <p:nvPr/>
        </p:nvSpPr>
        <p:spPr>
          <a:xfrm>
            <a:off x="5792508" y="4006877"/>
            <a:ext cx="710328" cy="57689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503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DFD74-A686-95CC-6B89-5690EA88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02" y="168902"/>
            <a:ext cx="5001401" cy="721951"/>
          </a:xfrm>
        </p:spPr>
        <p:txBody>
          <a:bodyPr/>
          <a:lstStyle/>
          <a:p>
            <a:r>
              <a:rPr lang="en-US" altLang="ko-KR" dirty="0"/>
              <a:t>3. How to prove?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B1757F8-6ED4-0D87-7328-8A022E76F2CC}"/>
              </a:ext>
            </a:extLst>
          </p:cNvPr>
          <p:cNvSpPr txBox="1">
            <a:spLocks/>
          </p:cNvSpPr>
          <p:nvPr/>
        </p:nvSpPr>
        <p:spPr>
          <a:xfrm>
            <a:off x="773473" y="1163580"/>
            <a:ext cx="10462266" cy="330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Step 1.</a:t>
            </a:r>
            <a:endParaRPr lang="ko-KR" altLang="en-US" dirty="0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FB7F1C11-882E-7E7A-1C83-DB9D4EFB3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70" y="1977130"/>
            <a:ext cx="5073043" cy="426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FC83B0-B46F-6010-9EDB-D4EB2C97F17F}"/>
              </a:ext>
            </a:extLst>
          </p:cNvPr>
          <p:cNvSpPr txBox="1"/>
          <p:nvPr/>
        </p:nvSpPr>
        <p:spPr>
          <a:xfrm>
            <a:off x="4966505" y="3637027"/>
            <a:ext cx="27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ABAA818-8683-2DE8-0D74-330C31893ABC}"/>
              </a:ext>
            </a:extLst>
          </p:cNvPr>
          <p:cNvSpPr/>
          <p:nvPr/>
        </p:nvSpPr>
        <p:spPr>
          <a:xfrm>
            <a:off x="4768222" y="3971596"/>
            <a:ext cx="235327" cy="27396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86342DA5-B4D9-4ABB-D7FC-132C19E86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258" y="1977130"/>
            <a:ext cx="5139739" cy="430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1DE34A-4E68-7889-670A-BFB891F45F48}"/>
              </a:ext>
            </a:extLst>
          </p:cNvPr>
          <p:cNvSpPr txBox="1"/>
          <p:nvPr/>
        </p:nvSpPr>
        <p:spPr>
          <a:xfrm>
            <a:off x="10515043" y="3637027"/>
            <a:ext cx="27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0A72F14-7017-E5F7-F7E9-4EEB15488DF1}"/>
              </a:ext>
            </a:extLst>
          </p:cNvPr>
          <p:cNvSpPr/>
          <p:nvPr/>
        </p:nvSpPr>
        <p:spPr>
          <a:xfrm>
            <a:off x="10316760" y="3971596"/>
            <a:ext cx="235327" cy="27396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22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DFD74-A686-95CC-6B89-5690EA88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02" y="168902"/>
            <a:ext cx="5001401" cy="721951"/>
          </a:xfrm>
        </p:spPr>
        <p:txBody>
          <a:bodyPr/>
          <a:lstStyle/>
          <a:p>
            <a:r>
              <a:rPr lang="en-US" altLang="ko-KR" dirty="0"/>
              <a:t>3. How to prove?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B1757F8-6ED4-0D87-7328-8A022E76F2CC}"/>
              </a:ext>
            </a:extLst>
          </p:cNvPr>
          <p:cNvSpPr txBox="1">
            <a:spLocks/>
          </p:cNvSpPr>
          <p:nvPr/>
        </p:nvSpPr>
        <p:spPr>
          <a:xfrm>
            <a:off x="773473" y="1163580"/>
            <a:ext cx="10462266" cy="330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Step 2.</a:t>
            </a:r>
            <a:endParaRPr lang="ko-KR" altLang="en-US" dirty="0"/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86342DA5-B4D9-4ABB-D7FC-132C19E86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575" y="1910414"/>
            <a:ext cx="5139739" cy="430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1DE34A-4E68-7889-670A-BFB891F45F48}"/>
              </a:ext>
            </a:extLst>
          </p:cNvPr>
          <p:cNvSpPr txBox="1"/>
          <p:nvPr/>
        </p:nvSpPr>
        <p:spPr>
          <a:xfrm>
            <a:off x="10758360" y="3570311"/>
            <a:ext cx="27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0A72F14-7017-E5F7-F7E9-4EEB15488DF1}"/>
              </a:ext>
            </a:extLst>
          </p:cNvPr>
          <p:cNvSpPr/>
          <p:nvPr/>
        </p:nvSpPr>
        <p:spPr>
          <a:xfrm>
            <a:off x="10560077" y="3904880"/>
            <a:ext cx="235327" cy="27396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A0C551-0609-1395-6D2C-D211A8FB9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55" y="2816240"/>
            <a:ext cx="5080261" cy="2057506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AF58DA39-9574-322C-0DDA-483C1CBF1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575" y="1943512"/>
            <a:ext cx="5139740" cy="436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AEB847-4846-20D3-41E3-239EA27E0661}"/>
              </a:ext>
            </a:extLst>
          </p:cNvPr>
          <p:cNvSpPr txBox="1"/>
          <p:nvPr/>
        </p:nvSpPr>
        <p:spPr>
          <a:xfrm>
            <a:off x="8697363" y="3554056"/>
            <a:ext cx="27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12E4AA3-35A8-186C-A3FE-A889A14FB84D}"/>
              </a:ext>
            </a:extLst>
          </p:cNvPr>
          <p:cNvSpPr/>
          <p:nvPr/>
        </p:nvSpPr>
        <p:spPr>
          <a:xfrm>
            <a:off x="8632511" y="3956486"/>
            <a:ext cx="235327" cy="27396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8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DFD74-A686-95CC-6B89-5690EA88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02" y="168902"/>
            <a:ext cx="5001401" cy="721951"/>
          </a:xfrm>
        </p:spPr>
        <p:txBody>
          <a:bodyPr/>
          <a:lstStyle/>
          <a:p>
            <a:r>
              <a:rPr lang="en-US" altLang="ko-KR" dirty="0"/>
              <a:t>3. How to prove?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B1757F8-6ED4-0D87-7328-8A022E76F2CC}"/>
              </a:ext>
            </a:extLst>
          </p:cNvPr>
          <p:cNvSpPr txBox="1">
            <a:spLocks/>
          </p:cNvSpPr>
          <p:nvPr/>
        </p:nvSpPr>
        <p:spPr>
          <a:xfrm>
            <a:off x="773473" y="1163580"/>
            <a:ext cx="10462266" cy="330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Step 3.</a:t>
            </a:r>
            <a:endParaRPr lang="ko-KR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F58DA39-9574-322C-0DDA-483C1CBF1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68" y="1843159"/>
            <a:ext cx="5139740" cy="436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AEB847-4846-20D3-41E3-239EA27E0661}"/>
              </a:ext>
            </a:extLst>
          </p:cNvPr>
          <p:cNvSpPr txBox="1"/>
          <p:nvPr/>
        </p:nvSpPr>
        <p:spPr>
          <a:xfrm>
            <a:off x="4606699" y="3486031"/>
            <a:ext cx="27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12E4AA3-35A8-186C-A3FE-A889A14FB84D}"/>
              </a:ext>
            </a:extLst>
          </p:cNvPr>
          <p:cNvSpPr/>
          <p:nvPr/>
        </p:nvSpPr>
        <p:spPr>
          <a:xfrm>
            <a:off x="4541847" y="3888461"/>
            <a:ext cx="235327" cy="27396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D348918-9026-2FB8-A770-F5A8107B7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606" y="1843158"/>
            <a:ext cx="5344486" cy="436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A65D7D-CE4B-142B-FD14-A6C777A40286}"/>
              </a:ext>
            </a:extLst>
          </p:cNvPr>
          <p:cNvSpPr txBox="1"/>
          <p:nvPr/>
        </p:nvSpPr>
        <p:spPr>
          <a:xfrm>
            <a:off x="10343611" y="3424288"/>
            <a:ext cx="27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965A64D-3D85-B901-D506-23FE3E66B92B}"/>
              </a:ext>
            </a:extLst>
          </p:cNvPr>
          <p:cNvSpPr/>
          <p:nvPr/>
        </p:nvSpPr>
        <p:spPr>
          <a:xfrm>
            <a:off x="10153176" y="3793620"/>
            <a:ext cx="235327" cy="27396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87AB987-ACE5-5074-2976-9E2483098664}"/>
              </a:ext>
            </a:extLst>
          </p:cNvPr>
          <p:cNvSpPr/>
          <p:nvPr/>
        </p:nvSpPr>
        <p:spPr>
          <a:xfrm>
            <a:off x="10388503" y="2025216"/>
            <a:ext cx="282562" cy="282561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A94CBDB-DF45-C4FC-017A-D64BB2D8512A}"/>
              </a:ext>
            </a:extLst>
          </p:cNvPr>
          <p:cNvSpPr/>
          <p:nvPr/>
        </p:nvSpPr>
        <p:spPr>
          <a:xfrm>
            <a:off x="9084479" y="5622133"/>
            <a:ext cx="282562" cy="2825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DFD74-A686-95CC-6B89-5690EA88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02" y="168902"/>
            <a:ext cx="5001401" cy="721951"/>
          </a:xfrm>
        </p:spPr>
        <p:txBody>
          <a:bodyPr/>
          <a:lstStyle/>
          <a:p>
            <a:r>
              <a:rPr lang="en-US" altLang="ko-KR" dirty="0"/>
              <a:t>3. How to prove?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B1757F8-6ED4-0D87-7328-8A022E76F2CC}"/>
              </a:ext>
            </a:extLst>
          </p:cNvPr>
          <p:cNvSpPr txBox="1">
            <a:spLocks/>
          </p:cNvSpPr>
          <p:nvPr/>
        </p:nvSpPr>
        <p:spPr>
          <a:xfrm>
            <a:off x="773473" y="1163580"/>
            <a:ext cx="10462266" cy="330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Step 4. Choose one component and checkerboard coloring.</a:t>
            </a:r>
            <a:endParaRPr lang="ko-KR" alt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EEBC0A3-0134-96DA-E410-3F6021C37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73" y="2123135"/>
            <a:ext cx="4962901" cy="371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D87AB987-ACE5-5074-2976-9E2483098664}"/>
              </a:ext>
            </a:extLst>
          </p:cNvPr>
          <p:cNvSpPr/>
          <p:nvPr/>
        </p:nvSpPr>
        <p:spPr>
          <a:xfrm>
            <a:off x="5023312" y="2526827"/>
            <a:ext cx="282562" cy="282561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0E90A404-F882-1131-4EF7-329F7B74A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142" y="2123135"/>
            <a:ext cx="4962901" cy="371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00449BEA-BA5E-E0A3-348B-4BF64D61BB2C}"/>
              </a:ext>
            </a:extLst>
          </p:cNvPr>
          <p:cNvSpPr/>
          <p:nvPr/>
        </p:nvSpPr>
        <p:spPr>
          <a:xfrm>
            <a:off x="10658188" y="2526827"/>
            <a:ext cx="282562" cy="282561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D6997D0-A130-CC9A-4ACC-1787E8458F9C}"/>
              </a:ext>
            </a:extLst>
          </p:cNvPr>
          <p:cNvSpPr txBox="1">
            <a:spLocks/>
          </p:cNvSpPr>
          <p:nvPr/>
        </p:nvSpPr>
        <p:spPr>
          <a:xfrm>
            <a:off x="7803581" y="5998861"/>
            <a:ext cx="2712976" cy="463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Checkerboard coloring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9507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7B9977-5DC8-9560-1690-E46106C4C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altLang="ko-KR" sz="4000"/>
              <a:t>Index</a:t>
            </a:r>
            <a:endParaRPr lang="ko-KR" altLang="en-US" sz="40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D0F81-58C9-3147-8B35-356C2DC5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2000" dirty="0"/>
              <a:t>Region Select Game?</a:t>
            </a:r>
          </a:p>
          <a:p>
            <a:pPr marL="514350" indent="-514350">
              <a:buAutoNum type="arabicPeriod"/>
            </a:pPr>
            <a:r>
              <a:rPr lang="en-US" altLang="ko-KR" sz="2000" dirty="0"/>
              <a:t>Main Theorem</a:t>
            </a:r>
          </a:p>
          <a:p>
            <a:pPr marL="514350" indent="-514350">
              <a:buAutoNum type="arabicPeriod"/>
            </a:pPr>
            <a:r>
              <a:rPr lang="en-US" altLang="ko-KR" sz="2000" dirty="0"/>
              <a:t>Use Algorithm</a:t>
            </a:r>
          </a:p>
          <a:p>
            <a:pPr marL="514350" indent="-514350">
              <a:buAutoNum type="arabicPeriod"/>
            </a:pPr>
            <a:r>
              <a:rPr lang="en-US" altLang="ko-KR" sz="2000" dirty="0"/>
              <a:t>Knot theory</a:t>
            </a:r>
          </a:p>
        </p:txBody>
      </p:sp>
      <p:pic>
        <p:nvPicPr>
          <p:cNvPr id="5" name="Picture 4" descr="Jigsaw piece bridging the gap">
            <a:extLst>
              <a:ext uri="{FF2B5EF4-FFF2-40B4-BE49-F238E27FC236}">
                <a16:creationId xmlns:a16="http://schemas.microsoft.com/office/drawing/2014/main" id="{B9188CBE-E154-8B65-0E38-D9D632EC9F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7" r="2970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37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DFD74-A686-95CC-6B89-5690EA88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02" y="168902"/>
            <a:ext cx="5001401" cy="721951"/>
          </a:xfrm>
        </p:spPr>
        <p:txBody>
          <a:bodyPr/>
          <a:lstStyle/>
          <a:p>
            <a:r>
              <a:rPr lang="en-US" altLang="ko-KR" dirty="0"/>
              <a:t>3. How to prove?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B1757F8-6ED4-0D87-7328-8A022E76F2CC}"/>
              </a:ext>
            </a:extLst>
          </p:cNvPr>
          <p:cNvSpPr txBox="1">
            <a:spLocks/>
          </p:cNvSpPr>
          <p:nvPr/>
        </p:nvSpPr>
        <p:spPr>
          <a:xfrm>
            <a:off x="773473" y="1163580"/>
            <a:ext cx="10462266" cy="330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Step 5. Change crossing in shaded regions.</a:t>
            </a:r>
            <a:endParaRPr lang="ko-KR" alt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DEC402B-CD0D-C885-77BF-A992C8D76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88" y="2103512"/>
            <a:ext cx="4288853" cy="34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hlinkClick r:id="rId3"/>
            <a:extLst>
              <a:ext uri="{FF2B5EF4-FFF2-40B4-BE49-F238E27FC236}">
                <a16:creationId xmlns:a16="http://schemas.microsoft.com/office/drawing/2014/main" id="{051A9761-EC88-78DF-C922-40DBB8D38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708" y="1920505"/>
            <a:ext cx="4132265" cy="41413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FD3EE7-0CCE-F974-EC7B-F0060F162115}"/>
              </a:ext>
            </a:extLst>
          </p:cNvPr>
          <p:cNvSpPr txBox="1"/>
          <p:nvPr/>
        </p:nvSpPr>
        <p:spPr>
          <a:xfrm>
            <a:off x="10116646" y="3507355"/>
            <a:ext cx="27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0762829-0CC9-E648-C3B7-347A05FAFD81}"/>
              </a:ext>
            </a:extLst>
          </p:cNvPr>
          <p:cNvSpPr/>
          <p:nvPr/>
        </p:nvSpPr>
        <p:spPr>
          <a:xfrm>
            <a:off x="9941909" y="3876687"/>
            <a:ext cx="235327" cy="27396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038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DFD74-A686-95CC-6B89-5690EA88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02" y="168902"/>
            <a:ext cx="5001401" cy="721951"/>
          </a:xfrm>
        </p:spPr>
        <p:txBody>
          <a:bodyPr/>
          <a:lstStyle/>
          <a:p>
            <a:r>
              <a:rPr lang="en-US" altLang="ko-KR" dirty="0"/>
              <a:t>3. How to prove?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3CB2287-9261-FCB9-54BE-B0B16FF52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091" y="1485412"/>
            <a:ext cx="9334482" cy="499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67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DFD74-A686-95CC-6B89-5690EA88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02" y="168902"/>
            <a:ext cx="5001401" cy="721951"/>
          </a:xfrm>
        </p:spPr>
        <p:txBody>
          <a:bodyPr/>
          <a:lstStyle/>
          <a:p>
            <a:r>
              <a:rPr lang="en-US" altLang="ko-KR" dirty="0"/>
              <a:t>4. Use Algorithm!</a:t>
            </a:r>
            <a:endParaRPr lang="ko-KR" altLang="en-US" dirty="0"/>
          </a:p>
        </p:txBody>
      </p:sp>
      <p:pic>
        <p:nvPicPr>
          <p:cNvPr id="4" name="그림 3">
            <a:hlinkClick r:id="rId2"/>
            <a:extLst>
              <a:ext uri="{FF2B5EF4-FFF2-40B4-BE49-F238E27FC236}">
                <a16:creationId xmlns:a16="http://schemas.microsoft.com/office/drawing/2014/main" id="{8E3CA321-4B93-13F5-8919-3FF9F5B9E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54" y="890853"/>
            <a:ext cx="5759746" cy="5759746"/>
          </a:xfrm>
          <a:prstGeom prst="rect">
            <a:avLst/>
          </a:prstGeom>
        </p:spPr>
      </p:pic>
      <p:pic>
        <p:nvPicPr>
          <p:cNvPr id="8" name="그림 7">
            <a:hlinkClick r:id="rId4"/>
            <a:extLst>
              <a:ext uri="{FF2B5EF4-FFF2-40B4-BE49-F238E27FC236}">
                <a16:creationId xmlns:a16="http://schemas.microsoft.com/office/drawing/2014/main" id="{C0933897-6AC6-9E0E-930E-2B2CB54A19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027" y="890853"/>
            <a:ext cx="5759746" cy="577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0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DFD74-A686-95CC-6B89-5690EA88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02" y="168902"/>
            <a:ext cx="5001401" cy="721951"/>
          </a:xfrm>
        </p:spPr>
        <p:txBody>
          <a:bodyPr/>
          <a:lstStyle/>
          <a:p>
            <a:r>
              <a:rPr lang="en-US" altLang="ko-KR" dirty="0"/>
              <a:t>5. Knot Theory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CEA84F-80A3-DAD1-0610-72466585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96" y="1319128"/>
            <a:ext cx="10489275" cy="410449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EE2D240-2A5B-3BC2-1164-4D7CE04F3F3F}"/>
              </a:ext>
            </a:extLst>
          </p:cNvPr>
          <p:cNvSpPr txBox="1">
            <a:spLocks/>
          </p:cNvSpPr>
          <p:nvPr/>
        </p:nvSpPr>
        <p:spPr>
          <a:xfrm>
            <a:off x="4843142" y="5678278"/>
            <a:ext cx="2715375" cy="330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Are they same?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7054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DFD74-A686-95CC-6B89-5690EA88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02" y="168902"/>
            <a:ext cx="5001401" cy="721951"/>
          </a:xfrm>
        </p:spPr>
        <p:txBody>
          <a:bodyPr/>
          <a:lstStyle/>
          <a:p>
            <a:r>
              <a:rPr lang="en-US" altLang="ko-KR" dirty="0"/>
              <a:t>5. Knot Theory</a:t>
            </a:r>
            <a:endParaRPr lang="ko-KR" altLang="en-US" dirty="0"/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D6D3422E-8B52-5468-5FF5-2242F1A57956}"/>
              </a:ext>
            </a:extLst>
          </p:cNvPr>
          <p:cNvSpPr txBox="1"/>
          <p:nvPr/>
        </p:nvSpPr>
        <p:spPr>
          <a:xfrm>
            <a:off x="2596850" y="2949837"/>
            <a:ext cx="6488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https://knotinfo.math.indiana.edu/diagram_display.php?10_9</a:t>
            </a:r>
          </a:p>
        </p:txBody>
      </p:sp>
    </p:spTree>
    <p:extLst>
      <p:ext uri="{BB962C8B-B14F-4D97-AF65-F5344CB8AC3E}">
        <p14:creationId xmlns:p14="http://schemas.microsoft.com/office/powerpoint/2010/main" val="1091126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8EDD-3F0C-A008-9B99-D7AD02B7A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B4F1C-A141-993D-2F30-D301C1001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https://www.sci.osaka-cu.ac.jp/math/OCAMI/news/gamehp/etop/gametop.html</a:t>
            </a:r>
            <a:endParaRPr lang="en-US" dirty="0"/>
          </a:p>
          <a:p>
            <a:r>
              <a:rPr lang="en-US" b="0" i="0" u="none" strike="noStrike" dirty="0">
                <a:solidFill>
                  <a:srgbClr val="00549F"/>
                </a:solidFill>
                <a:effectLst/>
                <a:latin typeface="Open Sans" panose="020F0502020204030204" pitchFamily="34" charset="0"/>
              </a:rPr>
              <a:t>Ayaka SHIMIZU.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F0502020204030204" pitchFamily="34" charset="0"/>
              </a:rPr>
              <a:t> "Region crossing change is an unknotting operation." J. Math. Soc. Japan 66 (3) 693 - 708, July, 2014. https://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F0502020204030204" pitchFamily="34" charset="0"/>
              </a:rPr>
              <a:t>doi.org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F0502020204030204" pitchFamily="34" charset="0"/>
              </a:rPr>
              <a:t>/10.2969/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F0502020204030204" pitchFamily="34" charset="0"/>
              </a:rPr>
              <a:t>jmsj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F0502020204030204" pitchFamily="34" charset="0"/>
              </a:rPr>
              <a:t>/06630693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747408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BD795-1B51-483C-071E-F0FC2A349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66" y="91248"/>
            <a:ext cx="6083851" cy="66854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Region Select Game?</a:t>
            </a:r>
            <a:endParaRPr lang="ko-KR" altLang="en-US" dirty="0"/>
          </a:p>
        </p:txBody>
      </p:sp>
      <p:pic>
        <p:nvPicPr>
          <p:cNvPr id="5" name="그림 4">
            <a:hlinkClick r:id="rId2"/>
            <a:extLst>
              <a:ext uri="{FF2B5EF4-FFF2-40B4-BE49-F238E27FC236}">
                <a16:creationId xmlns:a16="http://schemas.microsoft.com/office/drawing/2014/main" id="{D58811CE-D781-21CB-D57C-499AB9F3B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370" y="985079"/>
            <a:ext cx="5715294" cy="571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0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BD795-1B51-483C-071E-F0FC2A349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66" y="91248"/>
            <a:ext cx="6083851" cy="66854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Do it!</a:t>
            </a:r>
            <a:endParaRPr lang="ko-KR" altLang="en-US" dirty="0"/>
          </a:p>
        </p:txBody>
      </p:sp>
      <p:pic>
        <p:nvPicPr>
          <p:cNvPr id="6" name="그림 5">
            <a:hlinkClick r:id="rId2"/>
            <a:extLst>
              <a:ext uri="{FF2B5EF4-FFF2-40B4-BE49-F238E27FC236}">
                <a16:creationId xmlns:a16="http://schemas.microsoft.com/office/drawing/2014/main" id="{73D40CC9-7DAC-F83A-F502-BE64E1731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144" y="874644"/>
            <a:ext cx="5759746" cy="575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89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BD795-1B51-483C-071E-F0FC2A349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66" y="91248"/>
            <a:ext cx="6083851" cy="66854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Do it!</a:t>
            </a:r>
            <a:endParaRPr lang="ko-KR" altLang="en-US" dirty="0"/>
          </a:p>
        </p:txBody>
      </p:sp>
      <p:pic>
        <p:nvPicPr>
          <p:cNvPr id="4" name="그림 3">
            <a:hlinkClick r:id="rId2"/>
            <a:extLst>
              <a:ext uri="{FF2B5EF4-FFF2-40B4-BE49-F238E27FC236}">
                <a16:creationId xmlns:a16="http://schemas.microsoft.com/office/drawing/2014/main" id="{F1A9B2F9-124F-E9BD-C39D-9D8955EC6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550" y="759792"/>
            <a:ext cx="5816899" cy="581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82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BD795-1B51-483C-071E-F0FC2A349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66" y="91248"/>
            <a:ext cx="6083851" cy="66854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Do it!</a:t>
            </a:r>
            <a:endParaRPr lang="ko-KR" altLang="en-US" dirty="0"/>
          </a:p>
        </p:txBody>
      </p:sp>
      <p:pic>
        <p:nvPicPr>
          <p:cNvPr id="4" name="그림 3">
            <a:hlinkClick r:id="rId2"/>
            <a:extLst>
              <a:ext uri="{FF2B5EF4-FFF2-40B4-BE49-F238E27FC236}">
                <a16:creationId xmlns:a16="http://schemas.microsoft.com/office/drawing/2014/main" id="{4C8958D4-9C78-5F41-0C93-1DDCD4336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144" y="844401"/>
            <a:ext cx="5759746" cy="577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8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DFD74-A686-95CC-6B89-5690EA889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0B095-D52C-FFCD-1EB2-9C335EA54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0497" y="1860945"/>
            <a:ext cx="8451005" cy="4741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어떤 상태로 시작하든 모든 전구를 다 킬 수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5E3137B-943E-C188-0162-487173F1B902}"/>
              </a:ext>
            </a:extLst>
          </p:cNvPr>
          <p:cNvSpPr txBox="1">
            <a:spLocks/>
          </p:cNvSpPr>
          <p:nvPr/>
        </p:nvSpPr>
        <p:spPr>
          <a:xfrm>
            <a:off x="1870497" y="5312044"/>
            <a:ext cx="8575261" cy="597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어떤 전구를 하나만 킬 수 있는 알고리즘이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A7B9AC5B-F83C-8D93-E94A-47B3C2A3E4F4}"/>
              </a:ext>
            </a:extLst>
          </p:cNvPr>
          <p:cNvSpPr/>
          <p:nvPr/>
        </p:nvSpPr>
        <p:spPr>
          <a:xfrm>
            <a:off x="6047598" y="3324770"/>
            <a:ext cx="375571" cy="81537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72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DFD74-A686-95CC-6B89-5690EA88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02" y="168902"/>
            <a:ext cx="10515600" cy="1325563"/>
          </a:xfrm>
        </p:spPr>
        <p:txBody>
          <a:bodyPr/>
          <a:lstStyle/>
          <a:p>
            <a:r>
              <a:rPr lang="en-US" altLang="ko-KR" dirty="0"/>
              <a:t>2. Main</a:t>
            </a:r>
            <a:r>
              <a:rPr lang="ko-KR" altLang="en-US" dirty="0"/>
              <a:t> </a:t>
            </a:r>
            <a:r>
              <a:rPr lang="en-US" altLang="ko-KR" dirty="0"/>
              <a:t>Theorem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0BC90325-D147-5C8E-C978-D46759BFD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002" y="2644886"/>
            <a:ext cx="11249989" cy="1180327"/>
          </a:xfrm>
        </p:spPr>
      </p:pic>
      <p:sp>
        <p:nvSpPr>
          <p:cNvPr id="15" name="빼기 기호 14">
            <a:extLst>
              <a:ext uri="{FF2B5EF4-FFF2-40B4-BE49-F238E27FC236}">
                <a16:creationId xmlns:a16="http://schemas.microsoft.com/office/drawing/2014/main" id="{FE30275A-DFC8-57B2-8BDD-460E04E83E3D}"/>
              </a:ext>
            </a:extLst>
          </p:cNvPr>
          <p:cNvSpPr/>
          <p:nvPr/>
        </p:nvSpPr>
        <p:spPr>
          <a:xfrm>
            <a:off x="4403249" y="2998976"/>
            <a:ext cx="2421394" cy="45719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빼기 기호 15">
            <a:extLst>
              <a:ext uri="{FF2B5EF4-FFF2-40B4-BE49-F238E27FC236}">
                <a16:creationId xmlns:a16="http://schemas.microsoft.com/office/drawing/2014/main" id="{05AA2BE8-300A-869E-7F89-C0EEB816B56B}"/>
              </a:ext>
            </a:extLst>
          </p:cNvPr>
          <p:cNvSpPr/>
          <p:nvPr/>
        </p:nvSpPr>
        <p:spPr>
          <a:xfrm>
            <a:off x="7412659" y="2998977"/>
            <a:ext cx="2421394" cy="45719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빼기 기호 16">
            <a:extLst>
              <a:ext uri="{FF2B5EF4-FFF2-40B4-BE49-F238E27FC236}">
                <a16:creationId xmlns:a16="http://schemas.microsoft.com/office/drawing/2014/main" id="{4371F922-CFF7-D250-3DB8-A1B9EDCB12D1}"/>
              </a:ext>
            </a:extLst>
          </p:cNvPr>
          <p:cNvSpPr/>
          <p:nvPr/>
        </p:nvSpPr>
        <p:spPr>
          <a:xfrm>
            <a:off x="5156091" y="3387289"/>
            <a:ext cx="2622195" cy="45719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빼기 기호 17">
            <a:extLst>
              <a:ext uri="{FF2B5EF4-FFF2-40B4-BE49-F238E27FC236}">
                <a16:creationId xmlns:a16="http://schemas.microsoft.com/office/drawing/2014/main" id="{57239798-030A-D64B-3F26-51CB01558506}"/>
              </a:ext>
            </a:extLst>
          </p:cNvPr>
          <p:cNvSpPr/>
          <p:nvPr/>
        </p:nvSpPr>
        <p:spPr>
          <a:xfrm>
            <a:off x="10510882" y="3387289"/>
            <a:ext cx="1016109" cy="45719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빼기 기호 18">
            <a:extLst>
              <a:ext uri="{FF2B5EF4-FFF2-40B4-BE49-F238E27FC236}">
                <a16:creationId xmlns:a16="http://schemas.microsoft.com/office/drawing/2014/main" id="{A2899CFB-DC00-C816-5464-9CA2BD2D49F7}"/>
              </a:ext>
            </a:extLst>
          </p:cNvPr>
          <p:cNvSpPr/>
          <p:nvPr/>
        </p:nvSpPr>
        <p:spPr>
          <a:xfrm>
            <a:off x="38590" y="3739360"/>
            <a:ext cx="2787024" cy="47747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882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DFD74-A686-95CC-6B89-5690EA88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02" y="168902"/>
            <a:ext cx="2850795" cy="76115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Preliminaries</a:t>
            </a:r>
            <a:endParaRPr lang="ko-KR" altLang="en-US" sz="36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5A70495-1654-BDE7-9B37-81267F455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6980" y="1796454"/>
            <a:ext cx="2862406" cy="47411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/>
              <a:t>So what is a knot?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514E66F-1B41-6A11-DD07-09D55957E1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" t="-5165" r="-299" b="5165"/>
          <a:stretch/>
        </p:blipFill>
        <p:spPr>
          <a:xfrm>
            <a:off x="1364078" y="1027059"/>
            <a:ext cx="2952902" cy="628682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AE840EE-D621-22CE-FD95-B6DB20743660}"/>
              </a:ext>
            </a:extLst>
          </p:cNvPr>
          <p:cNvSpPr txBox="1">
            <a:spLocks/>
          </p:cNvSpPr>
          <p:nvPr/>
        </p:nvSpPr>
        <p:spPr>
          <a:xfrm>
            <a:off x="777607" y="1125392"/>
            <a:ext cx="415235" cy="463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/>
              <a:t>1.</a:t>
            </a:r>
            <a:endParaRPr lang="ko-KR" altLang="en-US" sz="3200" dirty="0"/>
          </a:p>
        </p:txBody>
      </p:sp>
      <p:pic>
        <p:nvPicPr>
          <p:cNvPr id="1026" name="Picture 2" descr="Overhand knot - Wikipedia">
            <a:extLst>
              <a:ext uri="{FF2B5EF4-FFF2-40B4-BE49-F238E27FC236}">
                <a16:creationId xmlns:a16="http://schemas.microsoft.com/office/drawing/2014/main" id="{63FE8718-010C-E47E-C15D-C0859E5B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078" y="2537794"/>
            <a:ext cx="3196148" cy="319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C4F8610-6F32-9D6C-3CA0-50BE04064089}"/>
              </a:ext>
            </a:extLst>
          </p:cNvPr>
          <p:cNvSpPr txBox="1">
            <a:spLocks/>
          </p:cNvSpPr>
          <p:nvPr/>
        </p:nvSpPr>
        <p:spPr>
          <a:xfrm>
            <a:off x="1722021" y="5830941"/>
            <a:ext cx="2480261" cy="16156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Reference : https://en.wikipedia.org/wiki/Overhand_knot</a:t>
            </a:r>
            <a:endParaRPr lang="ko-KR" alt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923CAC1-5349-16C8-B9B1-3959F07D0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834" y="2305318"/>
            <a:ext cx="3992984" cy="414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B960EDD8-DAC4-C8F2-57A3-EB32D53E693B}"/>
              </a:ext>
            </a:extLst>
          </p:cNvPr>
          <p:cNvSpPr/>
          <p:nvPr/>
        </p:nvSpPr>
        <p:spPr>
          <a:xfrm>
            <a:off x="5141047" y="3716467"/>
            <a:ext cx="1263677" cy="47411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98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/>
      <p:bldP spid="1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C067F056F81784FA004C20F541E2323" ma:contentTypeVersion="13" ma:contentTypeDescription="새 문서를 만듭니다." ma:contentTypeScope="" ma:versionID="b50dd10a0889ffdd4985a940b84821ce">
  <xsd:schema xmlns:xsd="http://www.w3.org/2001/XMLSchema" xmlns:xs="http://www.w3.org/2001/XMLSchema" xmlns:p="http://schemas.microsoft.com/office/2006/metadata/properties" xmlns:ns3="27a1e1d4-caed-4054-ac41-b5f67f0a07a8" xmlns:ns4="ffa2f745-581f-49be-b304-1c6691204ee3" targetNamespace="http://schemas.microsoft.com/office/2006/metadata/properties" ma:root="true" ma:fieldsID="f0e1682c6a4b14b194cbd4e20d9b9392" ns3:_="" ns4:_="">
    <xsd:import namespace="27a1e1d4-caed-4054-ac41-b5f67f0a07a8"/>
    <xsd:import namespace="ffa2f745-581f-49be-b304-1c6691204ee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LengthInSecond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a1e1d4-caed-4054-ac41-b5f67f0a07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a2f745-581f-49be-b304-1c6691204ee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9935F1-54DC-47F6-AA87-C3606BA1C0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a1e1d4-caed-4054-ac41-b5f67f0a07a8"/>
    <ds:schemaRef ds:uri="ffa2f745-581f-49be-b304-1c6691204e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38985E0-C60F-40AB-A4E2-6DCDE8FA8F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7327F9-027A-4A3E-AB3A-939EFA832309}">
  <ds:schemaRefs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terms/"/>
    <ds:schemaRef ds:uri="27a1e1d4-caed-4054-ac41-b5f67f0a07a8"/>
    <ds:schemaRef ds:uri="http://schemas.microsoft.com/office/infopath/2007/PartnerControls"/>
    <ds:schemaRef ds:uri="http://schemas.openxmlformats.org/package/2006/metadata/core-properties"/>
    <ds:schemaRef ds:uri="ffa2f745-581f-49be-b304-1c6691204ee3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339</Words>
  <Application>Microsoft Macintosh PowerPoint</Application>
  <PresentationFormat>Widescreen</PresentationFormat>
  <Paragraphs>77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Open Sans</vt:lpstr>
      <vt:lpstr>Office 테마</vt:lpstr>
      <vt:lpstr>Region Select Game Walkthrough</vt:lpstr>
      <vt:lpstr>Index</vt:lpstr>
      <vt:lpstr>1. Region Select Game?</vt:lpstr>
      <vt:lpstr>Do it!</vt:lpstr>
      <vt:lpstr>Do it!</vt:lpstr>
      <vt:lpstr>Do it!</vt:lpstr>
      <vt:lpstr>Question.</vt:lpstr>
      <vt:lpstr>2. Main Theorem</vt:lpstr>
      <vt:lpstr>Preliminaries</vt:lpstr>
      <vt:lpstr>PowerPoint Presentation</vt:lpstr>
      <vt:lpstr>PowerPoint Presentation</vt:lpstr>
      <vt:lpstr>PowerPoint Presentation</vt:lpstr>
      <vt:lpstr>PowerPoint Presentation</vt:lpstr>
      <vt:lpstr>3. How to prove?</vt:lpstr>
      <vt:lpstr>3. How to prove?</vt:lpstr>
      <vt:lpstr>3. How to prove?</vt:lpstr>
      <vt:lpstr>3. How to prove?</vt:lpstr>
      <vt:lpstr>3. How to prove?</vt:lpstr>
      <vt:lpstr>3. How to prove?</vt:lpstr>
      <vt:lpstr>3. How to prove?</vt:lpstr>
      <vt:lpstr>3. How to prove?</vt:lpstr>
      <vt:lpstr>4. Use Algorithm!</vt:lpstr>
      <vt:lpstr>5. Knot Theory</vt:lpstr>
      <vt:lpstr>5. Knot Theory</vt:lpstr>
      <vt:lpstr>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Region Select Game</dc:title>
  <dc:creator>김종근</dc:creator>
  <cp:lastModifiedBy>김종근</cp:lastModifiedBy>
  <cp:revision>4</cp:revision>
  <dcterms:created xsi:type="dcterms:W3CDTF">2023-09-19T00:21:12Z</dcterms:created>
  <dcterms:modified xsi:type="dcterms:W3CDTF">2023-10-01T16:59:26Z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0x010100FC067F056F81784FA004C20F541E2323</vt:lpwstr>
  </property>
</Properties>
</file>