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4"/>
  </p:notesMasterIdLst>
  <p:handoutMasterIdLst>
    <p:handoutMasterId r:id="rId35"/>
  </p:handoutMasterIdLst>
  <p:sldIdLst>
    <p:sldId id="257" r:id="rId2"/>
    <p:sldId id="261" r:id="rId3"/>
    <p:sldId id="292" r:id="rId4"/>
    <p:sldId id="262" r:id="rId5"/>
    <p:sldId id="265" r:id="rId6"/>
    <p:sldId id="266" r:id="rId7"/>
    <p:sldId id="267" r:id="rId8"/>
    <p:sldId id="268" r:id="rId9"/>
    <p:sldId id="294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95" r:id="rId18"/>
    <p:sldId id="277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96" r:id="rId29"/>
    <p:sldId id="286" r:id="rId30"/>
    <p:sldId id="287" r:id="rId31"/>
    <p:sldId id="288" r:id="rId32"/>
    <p:sldId id="289" r:id="rId3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0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839092-15F8-4C72-A6BC-E11C1D12CDAA}" type="datetime1">
              <a:rPr lang="ko-KR" altLang="en-US" smtClean="0"/>
              <a:t>2022-10-04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834EDFF-C18C-466F-B693-08283F9FE7CF}" type="datetime1">
              <a:rPr lang="ko-KR" altLang="en-US" smtClean="0"/>
              <a:t>2022-10-04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10" name="직사각형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직사각형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직사각형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fld id="{0421086B-92A0-4D22-94D7-207C8E029793}" type="datetime1">
              <a:rPr lang="ko-KR" altLang="en-US" smtClean="0"/>
              <a:t>2022-10-04</a:t>
            </a:fld>
            <a:endParaRPr lang="en-US" dirty="0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AA789D4-F75C-46F1-A8E1-B49D7553F821}" type="datetime1">
              <a:rPr lang="ko-KR" altLang="en-US" smtClean="0"/>
              <a:t>2022-10-04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E95217A-41F5-40B0-A1B1-26DD36AFCC5B}" type="datetime1">
              <a:rPr lang="ko-KR" altLang="en-US" smtClean="0"/>
              <a:t>2022-10-04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EABA43C-120F-4415-98B3-372D2FECC855}" type="datetime1">
              <a:rPr lang="ko-KR" altLang="en-US" smtClean="0"/>
              <a:t>2022-10-04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23" name="직사각형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직사각형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직사각형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j-ea"/>
                <a:ea typeface="+mj-ea"/>
                <a:cs typeface="+mn-cs"/>
              </a:defRPr>
            </a:lvl1pPr>
          </a:lstStyle>
          <a:p>
            <a:fld id="{7A3EB572-C624-418B-8597-163D90616FC8}" type="datetime1">
              <a:rPr lang="ko-KR" altLang="en-US" smtClean="0"/>
              <a:t>2022-10-04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E760CE9-DAAA-4235-992F-BD3E0145916A}" type="datetime1">
              <a:rPr lang="ko-KR" altLang="en-US" smtClean="0"/>
              <a:t>2022-10-04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12DB1AE6-F89A-4A3B-A7FF-0FB649FB73D9}" type="datetime1">
              <a:rPr lang="ko-KR" altLang="en-US" smtClean="0"/>
              <a:t>2022-10-04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692FE0A-EA49-4D7D-9497-837FBECB3F6B}" type="datetime1">
              <a:rPr lang="ko-KR" altLang="en-US" smtClean="0"/>
              <a:t>2022-10-04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6FBB2DF-47A9-40D1-8CCE-28FE2873E83F}" type="datetime1">
              <a:rPr lang="ko-KR" altLang="en-US" smtClean="0"/>
              <a:t>2022-10-04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490B79C2-6C94-403B-8C2C-F3D94681D3D0}" type="datetime1">
              <a:rPr lang="ko-KR" altLang="en-US" smtClean="0"/>
              <a:t>2022-10-04</a:t>
            </a:fld>
            <a:endParaRPr 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fld id="{85759F83-5FB7-41EB-8B77-54D18451864A}" type="datetime1">
              <a:rPr lang="ko-KR" altLang="en-US" smtClean="0"/>
              <a:t>2022-10-04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algn="l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직사각형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98D2B5FF-957F-493E-A036-A1B14CB1BDF4}" type="datetime1">
              <a:rPr lang="ko-KR" altLang="en-US" smtClean="0"/>
              <a:t>2022-10-04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ea"/>
          <a:ea typeface="+mj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j-ea"/>
          <a:ea typeface="+mj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로고 클로즈업&#10;&#10;자동 생성되는 설명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4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매매가 예상</a:t>
            </a:r>
            <a:endParaRPr lang="ko" sz="44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 dirty="0" err="1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김여준</a:t>
            </a:r>
            <a:endParaRPr lang="ko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수치형 데이터 분석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7DD830-26C1-4DCC-8C55-EE5493DDF095}"/>
              </a:ext>
            </a:extLst>
          </p:cNvPr>
          <p:cNvSpPr txBox="1"/>
          <p:nvPr/>
        </p:nvSpPr>
        <p:spPr>
          <a:xfrm>
            <a:off x="2422078" y="4125458"/>
            <a:ext cx="5069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en-US" altLang="ko-KR" sz="2400" i="0" dirty="0">
                <a:effectLst/>
              </a:rPr>
              <a:t>Correlation</a:t>
            </a:r>
            <a:r>
              <a:rPr lang="en-US" altLang="ko-KR" sz="2400" b="1" i="0" dirty="0">
                <a:effectLst/>
              </a:rPr>
              <a:t> </a:t>
            </a:r>
            <a:r>
              <a:rPr lang="en-US" altLang="ko-KR" sz="2400" dirty="0"/>
              <a:t>Heat Map</a:t>
            </a:r>
            <a:r>
              <a:rPr lang="ko-KR" altLang="en-US" sz="2400" dirty="0"/>
              <a:t>을 통해</a:t>
            </a:r>
            <a:endParaRPr lang="en-US" altLang="ko-KR" sz="2400" dirty="0"/>
          </a:p>
          <a:p>
            <a:r>
              <a:rPr lang="ko-KR" altLang="en-US" sz="2400" dirty="0"/>
              <a:t>  수치형 </a:t>
            </a:r>
            <a:r>
              <a:rPr lang="ko-KR" altLang="en-US" sz="2400" dirty="0" err="1"/>
              <a:t>변수들과의</a:t>
            </a:r>
            <a:r>
              <a:rPr lang="en-US" altLang="ko-KR" sz="2400" dirty="0"/>
              <a:t> </a:t>
            </a:r>
            <a:r>
              <a:rPr lang="ko-KR" altLang="en-US" sz="2400" dirty="0"/>
              <a:t>상관관계 확인</a:t>
            </a: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DB4E8E-8D7D-4BD2-9072-5E55C6ED4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26" y="1214094"/>
            <a:ext cx="6963747" cy="27912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3200F52-3137-4683-9DF8-07838561C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930" y="2596243"/>
            <a:ext cx="4172844" cy="393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6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수치형 데이터 분석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7DD830-26C1-4DCC-8C55-EE5493DDF095}"/>
              </a:ext>
            </a:extLst>
          </p:cNvPr>
          <p:cNvSpPr txBox="1"/>
          <p:nvPr/>
        </p:nvSpPr>
        <p:spPr>
          <a:xfrm>
            <a:off x="493226" y="3697889"/>
            <a:ext cx="5894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/>
              <a:t>좀 더 밀접한 관계가 있는 변수들을 확인</a:t>
            </a: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F7E381-5E62-4B10-A44E-E39A6E4AF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26" y="1214094"/>
            <a:ext cx="7983064" cy="136226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31A6853-CA30-4375-BE76-99BAAD8C6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26" y="2592702"/>
            <a:ext cx="5582429" cy="8573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C72E0F-E838-46EE-A501-9CE5643CD453}"/>
              </a:ext>
            </a:extLst>
          </p:cNvPr>
          <p:cNvSpPr txBox="1"/>
          <p:nvPr/>
        </p:nvSpPr>
        <p:spPr>
          <a:xfrm>
            <a:off x="493226" y="4159554"/>
            <a:ext cx="5069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en-US" altLang="ko-KR" sz="2400" dirty="0" err="1"/>
              <a:t>GrLivArea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GarageCars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br>
              <a:rPr lang="en-US" altLang="ko-KR" sz="2400" dirty="0"/>
            </a:br>
            <a:r>
              <a:rPr lang="en-US" altLang="ko-KR" sz="2400" dirty="0"/>
              <a:t>  </a:t>
            </a:r>
            <a:r>
              <a:rPr lang="en-US" altLang="ko-KR" sz="2400" dirty="0" err="1"/>
              <a:t>OverallQual</a:t>
            </a:r>
            <a:r>
              <a:rPr lang="ko-KR" altLang="en-US" sz="2400" dirty="0"/>
              <a:t>은 </a:t>
            </a:r>
            <a:r>
              <a:rPr lang="en-US" altLang="ko-KR" sz="2400" dirty="0" err="1"/>
              <a:t>SalePrice</a:t>
            </a:r>
            <a:r>
              <a:rPr lang="en-US" altLang="ko-KR" sz="2400" dirty="0"/>
              <a:t> </a:t>
            </a:r>
            <a:r>
              <a:rPr lang="ko-KR" altLang="en-US" sz="2400" dirty="0"/>
              <a:t>와 </a:t>
            </a:r>
            <a:br>
              <a:rPr lang="en-US" altLang="ko-KR" sz="2400" dirty="0"/>
            </a:br>
            <a:r>
              <a:rPr lang="en-US" altLang="ko-KR" sz="2400" dirty="0"/>
              <a:t>  </a:t>
            </a:r>
            <a:r>
              <a:rPr lang="ko-KR" altLang="en-US" sz="2400" dirty="0"/>
              <a:t>큰 관계를 보임</a:t>
            </a:r>
            <a:endParaRPr lang="en-US" altLang="ko-KR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35339F4-244B-4421-9C7C-DB7ADEBE68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015" y="2189419"/>
            <a:ext cx="4878385" cy="431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66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수치형 데이터 분석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7DD830-26C1-4DCC-8C55-EE5493DDF095}"/>
              </a:ext>
            </a:extLst>
          </p:cNvPr>
          <p:cNvSpPr txBox="1"/>
          <p:nvPr/>
        </p:nvSpPr>
        <p:spPr>
          <a:xfrm>
            <a:off x="368300" y="2181136"/>
            <a:ext cx="64524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- </a:t>
            </a:r>
            <a:r>
              <a:rPr lang="ko-KR" altLang="en-US" sz="2400" dirty="0">
                <a:latin typeface="+mj-ea"/>
                <a:ea typeface="+mj-ea"/>
              </a:rPr>
              <a:t>예측에 부정적인</a:t>
            </a:r>
            <a:br>
              <a:rPr lang="en-US" altLang="ko-KR" sz="2400" dirty="0">
                <a:latin typeface="+mj-ea"/>
                <a:ea typeface="+mj-ea"/>
              </a:rPr>
            </a:br>
            <a:r>
              <a:rPr lang="en-US" altLang="ko-KR" sz="2400" dirty="0">
                <a:latin typeface="+mj-ea"/>
                <a:ea typeface="+mj-ea"/>
              </a:rPr>
              <a:t> </a:t>
            </a:r>
            <a:r>
              <a:rPr lang="ko-KR" altLang="en-US" sz="2400" dirty="0">
                <a:latin typeface="+mj-ea"/>
                <a:ea typeface="+mj-ea"/>
              </a:rPr>
              <a:t> 영향을 미치는</a:t>
            </a:r>
            <a:r>
              <a:rPr lang="en-US" altLang="ko-KR" sz="2400" dirty="0">
                <a:latin typeface="+mj-ea"/>
                <a:ea typeface="+mj-ea"/>
              </a:rPr>
              <a:t>(</a:t>
            </a:r>
            <a:r>
              <a:rPr lang="ko-KR" altLang="en-US" sz="2400" dirty="0">
                <a:latin typeface="+mj-ea"/>
                <a:ea typeface="+mj-ea"/>
              </a:rPr>
              <a:t>다중공산성</a:t>
            </a:r>
            <a:r>
              <a:rPr lang="en-US" altLang="ko-KR" sz="2400" dirty="0">
                <a:latin typeface="+mj-ea"/>
                <a:ea typeface="+mj-ea"/>
              </a:rPr>
              <a:t>)</a:t>
            </a:r>
            <a:br>
              <a:rPr lang="en-US" altLang="ko-KR" sz="2400" dirty="0">
                <a:latin typeface="+mj-ea"/>
                <a:ea typeface="+mj-ea"/>
              </a:rPr>
            </a:br>
            <a:r>
              <a:rPr lang="en-US" altLang="ko-KR" sz="2400" dirty="0">
                <a:latin typeface="+mj-ea"/>
                <a:ea typeface="+mj-ea"/>
              </a:rPr>
              <a:t>  </a:t>
            </a:r>
            <a:r>
              <a:rPr lang="ko-KR" altLang="en-US" sz="2400" dirty="0">
                <a:latin typeface="+mj-ea"/>
                <a:ea typeface="+mj-ea"/>
              </a:rPr>
              <a:t>변수를 제외하고 서로 간의 연관성을</a:t>
            </a:r>
          </a:p>
          <a:p>
            <a:r>
              <a:rPr lang="en-US" altLang="ko-KR" sz="2400" dirty="0">
                <a:latin typeface="+mj-ea"/>
                <a:ea typeface="+mj-ea"/>
              </a:rPr>
              <a:t>  Pair Plot</a:t>
            </a:r>
            <a:r>
              <a:rPr lang="ko-KR" altLang="en-US" sz="2400" dirty="0">
                <a:latin typeface="+mj-ea"/>
                <a:ea typeface="+mj-ea"/>
              </a:rPr>
              <a:t>으로 확인</a:t>
            </a:r>
            <a:endParaRPr lang="en-US" altLang="ko-KR" sz="24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F93E17-F7BE-4B22-A239-5729D26C6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06" y="1226152"/>
            <a:ext cx="5514713" cy="8838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E1A114-080E-467E-BC46-E11E43C4E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743" y="1188694"/>
            <a:ext cx="5288376" cy="52360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4BF7DE-8765-4D75-B78B-E84D5FE49E0F}"/>
              </a:ext>
            </a:extLst>
          </p:cNvPr>
          <p:cNvSpPr txBox="1"/>
          <p:nvPr/>
        </p:nvSpPr>
        <p:spPr>
          <a:xfrm>
            <a:off x="488881" y="4348507"/>
            <a:ext cx="58948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-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TotalBsmtSF</a:t>
            </a:r>
            <a:r>
              <a:rPr lang="en-US" altLang="ko-KR" sz="2400" dirty="0">
                <a:latin typeface="+mj-ea"/>
                <a:ea typeface="+mj-ea"/>
              </a:rPr>
              <a:t>/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GrLiveArea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 -&gt;</a:t>
            </a:r>
          </a:p>
          <a:p>
            <a:r>
              <a:rPr lang="en-US" altLang="ko-KR" sz="2400" dirty="0">
                <a:latin typeface="+mj-ea"/>
                <a:ea typeface="+mj-ea"/>
              </a:rPr>
              <a:t>  </a:t>
            </a:r>
            <a:r>
              <a:rPr lang="ko-KR" altLang="en-US" sz="2400" dirty="0">
                <a:latin typeface="+mj-ea"/>
                <a:ea typeface="+mj-ea"/>
              </a:rPr>
              <a:t>지하실이 지상층보다 더 클 수 없다</a:t>
            </a:r>
            <a:endParaRPr lang="en-US" altLang="ko-KR" sz="2400" dirty="0">
              <a:latin typeface="+mj-ea"/>
              <a:ea typeface="+mj-ea"/>
            </a:endParaRPr>
          </a:p>
          <a:p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 -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SalePrice</a:t>
            </a:r>
            <a:r>
              <a:rPr lang="en-US" altLang="ko-KR" sz="2400" dirty="0">
                <a:latin typeface="+mj-ea"/>
                <a:ea typeface="+mj-ea"/>
              </a:rPr>
              <a:t>/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YearBuilt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 -&gt;</a:t>
            </a:r>
          </a:p>
          <a:p>
            <a:r>
              <a:rPr lang="ko-KR" altLang="en-US" sz="2400" b="0" dirty="0">
                <a:effectLst/>
                <a:latin typeface="+mj-ea"/>
                <a:ea typeface="+mj-ea"/>
              </a:rPr>
              <a:t>  전년도 대비 주택 가격 상승 가속</a:t>
            </a:r>
          </a:p>
        </p:txBody>
      </p:sp>
    </p:spTree>
    <p:extLst>
      <p:ext uri="{BB962C8B-B14F-4D97-AF65-F5344CB8AC3E}">
        <p14:creationId xmlns:p14="http://schemas.microsoft.com/office/powerpoint/2010/main" val="3315605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수치형 데이터 분석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4BF7DE-8765-4D75-B78B-E84D5FE49E0F}"/>
              </a:ext>
            </a:extLst>
          </p:cNvPr>
          <p:cNvSpPr txBox="1"/>
          <p:nvPr/>
        </p:nvSpPr>
        <p:spPr>
          <a:xfrm>
            <a:off x="5067299" y="1290146"/>
            <a:ext cx="5894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SalePrice</a:t>
            </a:r>
            <a:r>
              <a:rPr lang="ko-KR" altLang="en-US" sz="2400" dirty="0">
                <a:latin typeface="+mj-ea"/>
                <a:ea typeface="+mj-ea"/>
              </a:rPr>
              <a:t>와 연관이 깊은 변수들로</a:t>
            </a:r>
            <a:br>
              <a:rPr lang="en-US" altLang="ko-KR" sz="2400" dirty="0">
                <a:latin typeface="+mj-ea"/>
                <a:ea typeface="+mj-ea"/>
              </a:rPr>
            </a:br>
            <a:r>
              <a:rPr lang="en-US" altLang="ko-KR" sz="2400" dirty="0">
                <a:latin typeface="+mj-ea"/>
                <a:ea typeface="+mj-ea"/>
              </a:rPr>
              <a:t>  Scatter Plot</a:t>
            </a:r>
            <a:r>
              <a:rPr lang="ko-KR" altLang="en-US" sz="2400" dirty="0">
                <a:latin typeface="+mj-ea"/>
                <a:ea typeface="+mj-ea"/>
              </a:rPr>
              <a:t>을 그림</a:t>
            </a:r>
            <a:endParaRPr lang="ko-KR" altLang="en-US" sz="2400" b="0" dirty="0">
              <a:effectLst/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FC409A-047C-4192-A63B-810502A9A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58" y="1214094"/>
            <a:ext cx="4580341" cy="51991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5FE5CC0-C6A4-45ED-AA64-B969295B1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299" y="2988460"/>
            <a:ext cx="4274069" cy="342473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A2B7457-FDBA-41C8-907B-9F70C77A2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368" y="5003504"/>
            <a:ext cx="1930400" cy="14367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01419F-EF9C-41B7-AC87-C4DD758FAA91}"/>
              </a:ext>
            </a:extLst>
          </p:cNvPr>
          <p:cNvSpPr txBox="1"/>
          <p:nvPr/>
        </p:nvSpPr>
        <p:spPr>
          <a:xfrm>
            <a:off x="5067299" y="2081411"/>
            <a:ext cx="5894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OverallQual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,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GarageCars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,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Fullbath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는 </a:t>
            </a:r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 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범주형 데이터의 특징을 보임</a:t>
            </a:r>
          </a:p>
        </p:txBody>
      </p:sp>
    </p:spTree>
    <p:extLst>
      <p:ext uri="{BB962C8B-B14F-4D97-AF65-F5344CB8AC3E}">
        <p14:creationId xmlns:p14="http://schemas.microsoft.com/office/powerpoint/2010/main" val="3853691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범주형 데이터 분석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4BF7DE-8765-4D75-B78B-E84D5FE49E0F}"/>
              </a:ext>
            </a:extLst>
          </p:cNvPr>
          <p:cNvSpPr txBox="1"/>
          <p:nvPr/>
        </p:nvSpPr>
        <p:spPr>
          <a:xfrm>
            <a:off x="5147088" y="1797028"/>
            <a:ext cx="5894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변수들의 수량 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A5A64D-6FA4-44BA-B94B-AC4FDF9DF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610" y="1162371"/>
            <a:ext cx="3067478" cy="6001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F3E21C-9833-4F0B-995E-BD4A73DB5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11" y="1797028"/>
            <a:ext cx="1899477" cy="473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89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범주형 데이터 분석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4BF7DE-8765-4D75-B78B-E84D5FE49E0F}"/>
              </a:ext>
            </a:extLst>
          </p:cNvPr>
          <p:cNvSpPr txBox="1"/>
          <p:nvPr/>
        </p:nvSpPr>
        <p:spPr>
          <a:xfrm>
            <a:off x="5880099" y="1370345"/>
            <a:ext cx="5117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000" b="0" dirty="0">
                <a:effectLst/>
                <a:latin typeface="+mj-ea"/>
                <a:ea typeface="+mj-ea"/>
              </a:rPr>
              <a:t>범주형 변수와 </a:t>
            </a:r>
            <a:r>
              <a:rPr lang="en-US" altLang="ko-KR" sz="2000" dirty="0" err="1">
                <a:latin typeface="+mj-ea"/>
                <a:ea typeface="+mj-ea"/>
              </a:rPr>
              <a:t>SalePrice</a:t>
            </a:r>
            <a:r>
              <a:rPr lang="ko-KR" altLang="en-US" sz="2000" b="0" dirty="0">
                <a:effectLst/>
                <a:latin typeface="+mj-ea"/>
                <a:ea typeface="+mj-ea"/>
              </a:rPr>
              <a:t>의 관계를</a:t>
            </a:r>
            <a:br>
              <a:rPr lang="en-US" altLang="ko-KR" sz="2000" b="0" dirty="0">
                <a:effectLst/>
                <a:latin typeface="+mj-ea"/>
                <a:ea typeface="+mj-ea"/>
              </a:rPr>
            </a:br>
            <a:r>
              <a:rPr lang="en-US" altLang="ko-KR" sz="2000" b="0" dirty="0">
                <a:effectLst/>
                <a:latin typeface="+mj-ea"/>
                <a:ea typeface="+mj-ea"/>
              </a:rPr>
              <a:t>  Box Plot</a:t>
            </a:r>
            <a:r>
              <a:rPr lang="ko-KR" altLang="en-US" sz="2000" b="0" dirty="0">
                <a:effectLst/>
                <a:latin typeface="+mj-ea"/>
                <a:ea typeface="+mj-ea"/>
              </a:rPr>
              <a:t>으로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4166F2-31E1-40C8-B7BE-18E71F873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70345"/>
            <a:ext cx="5499099" cy="23179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7013075-37A5-4CB7-94C4-6B5BBDF8C4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3874358"/>
            <a:ext cx="2280307" cy="11593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E24E4F3-4E04-4A86-9A15-5822FB7741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007" y="3866598"/>
            <a:ext cx="2280307" cy="114399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B87DF1E-6D5B-423A-BBB6-2012590C8D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313" y="3866598"/>
            <a:ext cx="2280307" cy="11564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4665F1E-9F6A-43C8-93AB-C46D179E67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283" y="3861742"/>
            <a:ext cx="2280307" cy="115843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515D65D-1817-4F82-9F4A-60F57B14B9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5200018"/>
            <a:ext cx="2280307" cy="116519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A26301A-44A8-4DFF-86E3-1C67CA6274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006" y="5203869"/>
            <a:ext cx="2280307" cy="115748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1AF2C08-2050-4BA8-9C82-0ACF9761E2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977" y="5200017"/>
            <a:ext cx="2293643" cy="115938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CBC557E-D11E-412D-91DA-8E2BA881FC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283" y="5198059"/>
            <a:ext cx="1491863" cy="115648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C6E2533-BA7A-4DD5-A319-0E3CA72E4716}"/>
              </a:ext>
            </a:extLst>
          </p:cNvPr>
          <p:cNvSpPr txBox="1"/>
          <p:nvPr/>
        </p:nvSpPr>
        <p:spPr>
          <a:xfrm>
            <a:off x="5838742" y="2472657"/>
            <a:ext cx="60960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dirty="0">
                <a:effectLst/>
                <a:latin typeface="+mj-ea"/>
                <a:ea typeface="+mj-ea"/>
              </a:rPr>
              <a:t>-</a:t>
            </a:r>
            <a:r>
              <a:rPr lang="en-US" altLang="ko-KR" sz="2000" b="0" dirty="0" err="1">
                <a:effectLst/>
                <a:latin typeface="+mj-ea"/>
                <a:ea typeface="+mj-ea"/>
              </a:rPr>
              <a:t>MSZoning</a:t>
            </a:r>
            <a:r>
              <a:rPr lang="en-US" altLang="ko-KR" sz="2000" b="0" dirty="0">
                <a:effectLst/>
                <a:latin typeface="+mj-ea"/>
                <a:ea typeface="+mj-ea"/>
              </a:rPr>
              <a:t>, Neighborhood, Condition2,</a:t>
            </a:r>
          </a:p>
          <a:p>
            <a:r>
              <a:rPr lang="en-US" altLang="ko-KR" sz="2000" b="0" dirty="0">
                <a:effectLst/>
                <a:latin typeface="+mj-ea"/>
                <a:ea typeface="+mj-ea"/>
              </a:rPr>
              <a:t> </a:t>
            </a:r>
            <a:r>
              <a:rPr lang="en-US" altLang="ko-KR" sz="2000" b="0" dirty="0" err="1">
                <a:effectLst/>
                <a:latin typeface="+mj-ea"/>
                <a:ea typeface="+mj-ea"/>
              </a:rPr>
              <a:t>MasVnrType</a:t>
            </a:r>
            <a:r>
              <a:rPr lang="en-US" altLang="ko-KR" sz="2000" b="0" dirty="0">
                <a:effectLst/>
                <a:latin typeface="+mj-ea"/>
                <a:ea typeface="+mj-ea"/>
              </a:rPr>
              <a:t>, </a:t>
            </a:r>
            <a:r>
              <a:rPr lang="en-US" altLang="ko-KR" sz="2000" b="0" dirty="0" err="1">
                <a:effectLst/>
                <a:latin typeface="+mj-ea"/>
                <a:ea typeface="+mj-ea"/>
              </a:rPr>
              <a:t>ExterQual</a:t>
            </a:r>
            <a:r>
              <a:rPr lang="en-US" altLang="ko-KR" sz="2000" b="0" dirty="0">
                <a:effectLst/>
                <a:latin typeface="+mj-ea"/>
                <a:ea typeface="+mj-ea"/>
              </a:rPr>
              <a:t>, </a:t>
            </a:r>
            <a:r>
              <a:rPr lang="en-US" altLang="ko-KR" sz="2000" b="0" dirty="0" err="1">
                <a:effectLst/>
                <a:latin typeface="+mj-ea"/>
                <a:ea typeface="+mj-ea"/>
              </a:rPr>
              <a:t>BsmtQual</a:t>
            </a:r>
            <a:r>
              <a:rPr lang="en-US" altLang="ko-KR" sz="2000" b="0" dirty="0">
                <a:effectLst/>
                <a:latin typeface="+mj-ea"/>
                <a:ea typeface="+mj-ea"/>
              </a:rPr>
              <a:t>, </a:t>
            </a:r>
            <a:r>
              <a:rPr lang="en-US" altLang="ko-KR" sz="2000" b="0" dirty="0" err="1">
                <a:effectLst/>
                <a:latin typeface="+mj-ea"/>
                <a:ea typeface="+mj-ea"/>
              </a:rPr>
              <a:t>CentralAir</a:t>
            </a:r>
            <a:r>
              <a:rPr lang="en-US" altLang="ko-KR" sz="2000" b="0" dirty="0">
                <a:effectLst/>
                <a:latin typeface="+mj-ea"/>
                <a:ea typeface="+mj-ea"/>
              </a:rPr>
              <a:t>, </a:t>
            </a:r>
            <a:br>
              <a:rPr lang="en-US" altLang="ko-KR" sz="2000" b="0" dirty="0">
                <a:effectLst/>
                <a:latin typeface="+mj-ea"/>
                <a:ea typeface="+mj-ea"/>
              </a:rPr>
            </a:br>
            <a:r>
              <a:rPr lang="en-US" altLang="ko-KR" sz="2000" b="0" dirty="0">
                <a:effectLst/>
                <a:latin typeface="+mj-ea"/>
                <a:ea typeface="+mj-ea"/>
              </a:rPr>
              <a:t> Electrical, </a:t>
            </a:r>
            <a:r>
              <a:rPr lang="en-US" altLang="ko-KR" sz="2000" b="0" dirty="0" err="1">
                <a:effectLst/>
                <a:latin typeface="+mj-ea"/>
                <a:ea typeface="+mj-ea"/>
              </a:rPr>
              <a:t>KitchenQual</a:t>
            </a:r>
            <a:r>
              <a:rPr lang="en-US" altLang="ko-KR" sz="2000" b="0" dirty="0">
                <a:effectLst/>
                <a:latin typeface="+mj-ea"/>
                <a:ea typeface="+mj-ea"/>
              </a:rPr>
              <a:t>, </a:t>
            </a:r>
            <a:r>
              <a:rPr lang="en-US" altLang="ko-KR" sz="2000" b="0" dirty="0" err="1">
                <a:effectLst/>
                <a:latin typeface="+mj-ea"/>
                <a:ea typeface="+mj-ea"/>
              </a:rPr>
              <a:t>SaleType</a:t>
            </a:r>
            <a:r>
              <a:rPr lang="en-US" altLang="ko-KR" sz="2000" b="0" dirty="0">
                <a:effectLst/>
                <a:latin typeface="+mj-ea"/>
                <a:ea typeface="+mj-ea"/>
              </a:rPr>
              <a:t> </a:t>
            </a:r>
            <a:r>
              <a:rPr lang="ko-KR" altLang="en-US" sz="2000" b="0" dirty="0">
                <a:effectLst/>
                <a:latin typeface="+mj-ea"/>
                <a:ea typeface="+mj-ea"/>
              </a:rPr>
              <a:t>가</a:t>
            </a:r>
            <a:br>
              <a:rPr lang="en-US" altLang="ko-KR" sz="2000" b="0" dirty="0">
                <a:effectLst/>
                <a:latin typeface="+mj-ea"/>
                <a:ea typeface="+mj-ea"/>
              </a:rPr>
            </a:br>
            <a:r>
              <a:rPr lang="en-US" altLang="ko-KR" sz="2000" b="0" dirty="0">
                <a:effectLst/>
                <a:latin typeface="+mj-ea"/>
                <a:ea typeface="+mj-ea"/>
              </a:rPr>
              <a:t> </a:t>
            </a:r>
            <a:r>
              <a:rPr lang="en-US" altLang="ko-KR" sz="2000" b="0" dirty="0" err="1">
                <a:effectLst/>
                <a:latin typeface="+mj-ea"/>
                <a:ea typeface="+mj-ea"/>
              </a:rPr>
              <a:t>SalePrice</a:t>
            </a:r>
            <a:r>
              <a:rPr lang="ko-KR" altLang="en-US" sz="2000" dirty="0">
                <a:latin typeface="+mj-ea"/>
                <a:ea typeface="+mj-ea"/>
              </a:rPr>
              <a:t>에</a:t>
            </a:r>
            <a:r>
              <a:rPr lang="ko-KR" altLang="en-US" sz="2000" b="0" dirty="0">
                <a:effectLst/>
                <a:latin typeface="+mj-ea"/>
                <a:ea typeface="+mj-ea"/>
              </a:rPr>
              <a:t> 영향을 많이 줌</a:t>
            </a:r>
          </a:p>
        </p:txBody>
      </p:sp>
    </p:spTree>
    <p:extLst>
      <p:ext uri="{BB962C8B-B14F-4D97-AF65-F5344CB8AC3E}">
        <p14:creationId xmlns:p14="http://schemas.microsoft.com/office/powerpoint/2010/main" val="1835050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분석 후 분리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4BF7DE-8765-4D75-B78B-E84D5FE49E0F}"/>
              </a:ext>
            </a:extLst>
          </p:cNvPr>
          <p:cNvSpPr txBox="1"/>
          <p:nvPr/>
        </p:nvSpPr>
        <p:spPr>
          <a:xfrm>
            <a:off x="6997700" y="1550905"/>
            <a:ext cx="4508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SalePrice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와 관련이 큰 변수와</a:t>
            </a:r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 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작은 변수를 분리</a:t>
            </a:r>
            <a:br>
              <a:rPr lang="en-US" altLang="ko-KR" sz="2400" b="0" dirty="0">
                <a:effectLst/>
                <a:latin typeface="+mj-ea"/>
                <a:ea typeface="+mj-ea"/>
              </a:rPr>
            </a:br>
            <a:br>
              <a:rPr lang="en-US" altLang="ko-KR" sz="2400" b="0" dirty="0">
                <a:effectLst/>
                <a:latin typeface="+mj-ea"/>
                <a:ea typeface="+mj-ea"/>
              </a:rPr>
            </a:br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- Id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는 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Submission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을 위해 분리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C1AB63-A3B1-45D1-B3E5-33DBF0A05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99" y="1587758"/>
            <a:ext cx="6507701" cy="13031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1E8F5B6-A8E1-4780-BE32-D380923E1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87" y="3113094"/>
            <a:ext cx="6507701" cy="179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59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76343-2055-4B53-8606-2DBCFFC4A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r>
              <a:rPr lang="ko-KR" altLang="en-US" dirty="0"/>
              <a:t>변수 생성</a:t>
            </a:r>
          </a:p>
        </p:txBody>
      </p:sp>
    </p:spTree>
    <p:extLst>
      <p:ext uri="{BB962C8B-B14F-4D97-AF65-F5344CB8AC3E}">
        <p14:creationId xmlns:p14="http://schemas.microsoft.com/office/powerpoint/2010/main" val="1821796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en-US" altLang="ko-KR" dirty="0"/>
              <a:t>Log </a:t>
            </a:r>
            <a:r>
              <a:rPr lang="ko-KR" altLang="en-US" dirty="0"/>
              <a:t>변환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4BF7DE-8765-4D75-B78B-E84D5FE49E0F}"/>
              </a:ext>
            </a:extLst>
          </p:cNvPr>
          <p:cNvSpPr txBox="1"/>
          <p:nvPr/>
        </p:nvSpPr>
        <p:spPr>
          <a:xfrm>
            <a:off x="6519130" y="1474621"/>
            <a:ext cx="4736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결과값과 그래프가</a:t>
            </a:r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 정상적으로 분포되어 있지 않다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C64D997-2B23-4409-85BA-FF741065E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08988"/>
            <a:ext cx="6125430" cy="13622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D42F4D7-F125-4D73-9B3E-3BD460D2C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23" y="2571253"/>
            <a:ext cx="5333107" cy="386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838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로그 변환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4BF7DE-8765-4D75-B78B-E84D5FE49E0F}"/>
              </a:ext>
            </a:extLst>
          </p:cNvPr>
          <p:cNvSpPr txBox="1"/>
          <p:nvPr/>
        </p:nvSpPr>
        <p:spPr>
          <a:xfrm>
            <a:off x="6146800" y="1214094"/>
            <a:ext cx="4508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더 정확한 예측을 위해</a:t>
            </a:r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 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로그 값으로 변환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(</a:t>
            </a:r>
            <a:r>
              <a:rPr lang="ko-KR" altLang="en-US" sz="2400" b="0" dirty="0" err="1">
                <a:effectLst/>
                <a:latin typeface="+mj-ea"/>
                <a:ea typeface="+mj-ea"/>
              </a:rPr>
              <a:t>정규근사화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)</a:t>
            </a:r>
            <a:endParaRPr lang="ko-KR" altLang="en-US" sz="2400" b="0" dirty="0">
              <a:effectLst/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A7B23E-342B-49F4-995F-E1DB704ED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1174103"/>
            <a:ext cx="5702300" cy="19941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22C08F-312B-4977-A6D8-02399F27D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356" y="3168211"/>
            <a:ext cx="4635344" cy="32198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6146800" y="2337214"/>
            <a:ext cx="4508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SalePrice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는 버림</a:t>
            </a:r>
          </a:p>
        </p:txBody>
      </p:sp>
    </p:spTree>
    <p:extLst>
      <p:ext uri="{BB962C8B-B14F-4D97-AF65-F5344CB8AC3E}">
        <p14:creationId xmlns:p14="http://schemas.microsoft.com/office/powerpoint/2010/main" val="1069713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659E4B2-F8D1-4C25-8AB8-0A7DF4C7A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흐름도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F76C2B6-0665-436E-9C43-BB4CA3A3EA49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33BA66C-0205-4378-B2FD-3E392A874D2B}"/>
              </a:ext>
            </a:extLst>
          </p:cNvPr>
          <p:cNvSpPr txBox="1"/>
          <p:nvPr/>
        </p:nvSpPr>
        <p:spPr>
          <a:xfrm>
            <a:off x="1304682" y="2002888"/>
            <a:ext cx="3162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/>
              <a:t>데이터 확인</a:t>
            </a:r>
            <a:endParaRPr lang="en-US" altLang="ko-K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/>
              <a:t>이상치 제거</a:t>
            </a:r>
            <a:endParaRPr lang="en-US" altLang="ko-K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err="1"/>
              <a:t>결측치</a:t>
            </a:r>
            <a:r>
              <a:rPr lang="ko-KR" altLang="en-US" sz="2400" dirty="0"/>
              <a:t> 확인</a:t>
            </a:r>
            <a:endParaRPr lang="en-US" altLang="ko-K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err="1"/>
              <a:t>왜도</a:t>
            </a:r>
            <a:r>
              <a:rPr lang="en-US" altLang="ko-KR" sz="2400" dirty="0"/>
              <a:t>, </a:t>
            </a:r>
            <a:r>
              <a:rPr lang="ko-KR" altLang="en-US" sz="2400" dirty="0"/>
              <a:t>첨도 확인</a:t>
            </a:r>
            <a:endParaRPr lang="en-US" altLang="ko-K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D67884-3ACA-45BA-806D-247B03C0788B}"/>
              </a:ext>
            </a:extLst>
          </p:cNvPr>
          <p:cNvSpPr txBox="1"/>
          <p:nvPr/>
        </p:nvSpPr>
        <p:spPr>
          <a:xfrm>
            <a:off x="4466982" y="1504776"/>
            <a:ext cx="3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2. </a:t>
            </a:r>
            <a:r>
              <a:rPr lang="ko-KR" altLang="en-US" sz="2800" b="1" dirty="0"/>
              <a:t>데이터 분석</a:t>
            </a:r>
            <a:endParaRPr lang="en-US" altLang="ko-KR" sz="2800" b="1" dirty="0"/>
          </a:p>
          <a:p>
            <a:endParaRPr lang="en-US" altLang="ko-KR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DAEC18-22AE-42B9-A057-5F19B8BD149B}"/>
              </a:ext>
            </a:extLst>
          </p:cNvPr>
          <p:cNvSpPr txBox="1"/>
          <p:nvPr/>
        </p:nvSpPr>
        <p:spPr>
          <a:xfrm>
            <a:off x="3196982" y="4171016"/>
            <a:ext cx="48294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Log </a:t>
            </a:r>
            <a:r>
              <a:rPr lang="ko-KR" altLang="en-US" sz="2400" dirty="0"/>
              <a:t>변환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/>
              <a:t>결측치</a:t>
            </a:r>
            <a:r>
              <a:rPr lang="ko-KR" altLang="en-US" sz="2400" dirty="0"/>
              <a:t> 처리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무의미한 데이터 삭제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범주형을 수치형 데이터로 변환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5910DA-F7A4-4928-BA26-D51514B51413}"/>
              </a:ext>
            </a:extLst>
          </p:cNvPr>
          <p:cNvSpPr txBox="1"/>
          <p:nvPr/>
        </p:nvSpPr>
        <p:spPr>
          <a:xfrm>
            <a:off x="8089900" y="4171016"/>
            <a:ext cx="287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XGBoost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교차검증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Submisson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46B033-2213-4316-8FDD-CC0BDABBDFD2}"/>
              </a:ext>
            </a:extLst>
          </p:cNvPr>
          <p:cNvSpPr txBox="1"/>
          <p:nvPr/>
        </p:nvSpPr>
        <p:spPr>
          <a:xfrm>
            <a:off x="7734300" y="3688067"/>
            <a:ext cx="2251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4. </a:t>
            </a:r>
            <a:r>
              <a:rPr lang="ko-KR" altLang="en-US" sz="2800" b="1" dirty="0"/>
              <a:t>모델링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8F6B4B-9389-4AC9-8B30-FB7CDEF1A340}"/>
              </a:ext>
            </a:extLst>
          </p:cNvPr>
          <p:cNvSpPr txBox="1"/>
          <p:nvPr/>
        </p:nvSpPr>
        <p:spPr>
          <a:xfrm>
            <a:off x="1104900" y="1504776"/>
            <a:ext cx="316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1. </a:t>
            </a:r>
            <a:r>
              <a:rPr lang="ko-KR" altLang="en-US" sz="2800" b="1" dirty="0"/>
              <a:t>데이터 </a:t>
            </a:r>
            <a:r>
              <a:rPr lang="ko-KR" altLang="en-US" sz="2800" b="1" dirty="0" err="1"/>
              <a:t>전처리</a:t>
            </a:r>
            <a:endParaRPr lang="en-US" altLang="ko-KR" sz="2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9E5AAE-7021-44FC-AD1F-A088A5B992CC}"/>
              </a:ext>
            </a:extLst>
          </p:cNvPr>
          <p:cNvSpPr txBox="1"/>
          <p:nvPr/>
        </p:nvSpPr>
        <p:spPr>
          <a:xfrm>
            <a:off x="4666764" y="2002888"/>
            <a:ext cx="33342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수치형 데이터 분석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범주형 데이터 분석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분석 후 분리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3ECE5D-4946-4186-8C39-203C0FEBD27A}"/>
              </a:ext>
            </a:extLst>
          </p:cNvPr>
          <p:cNvSpPr txBox="1"/>
          <p:nvPr/>
        </p:nvSpPr>
        <p:spPr>
          <a:xfrm>
            <a:off x="2997200" y="3693963"/>
            <a:ext cx="2329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3. </a:t>
            </a:r>
            <a:r>
              <a:rPr lang="ko-KR" altLang="en-US" sz="2800" b="1" dirty="0"/>
              <a:t>변수 생성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 err="1"/>
              <a:t>결측치</a:t>
            </a:r>
            <a:r>
              <a:rPr lang="ko-KR" altLang="en-US" dirty="0"/>
              <a:t> 처리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6931473" y="3460334"/>
            <a:ext cx="4508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 err="1">
                <a:effectLst/>
                <a:latin typeface="+mj-ea"/>
                <a:ea typeface="+mj-ea"/>
              </a:rPr>
              <a:t>결측치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 처리 정도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2B32D5-33F2-4286-A106-0FF90D440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85" y="3324081"/>
            <a:ext cx="6001588" cy="28197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372AFA5-FA78-4184-8231-7A9183FC8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7" y="1503660"/>
            <a:ext cx="6420746" cy="16671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B9FCBF-5D48-4EC6-963F-5ECEA8A59990}"/>
              </a:ext>
            </a:extLst>
          </p:cNvPr>
          <p:cNvSpPr txBox="1"/>
          <p:nvPr/>
        </p:nvSpPr>
        <p:spPr>
          <a:xfrm>
            <a:off x="6931473" y="1502302"/>
            <a:ext cx="4508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dirty="0">
                <a:latin typeface="+mj-ea"/>
                <a:ea typeface="+mj-ea"/>
              </a:rPr>
              <a:t>빈 값이 아닌 없다는 의미를</a:t>
            </a:r>
            <a:br>
              <a:rPr lang="en-US" altLang="ko-KR" sz="2400" dirty="0">
                <a:latin typeface="+mj-ea"/>
                <a:ea typeface="+mj-ea"/>
              </a:rPr>
            </a:br>
            <a:r>
              <a:rPr lang="en-US" altLang="ko-KR" sz="2400" dirty="0">
                <a:latin typeface="+mj-ea"/>
                <a:ea typeface="+mj-ea"/>
              </a:rPr>
              <a:t>  </a:t>
            </a:r>
            <a:r>
              <a:rPr lang="ko-KR" altLang="en-US" sz="2400" dirty="0">
                <a:latin typeface="+mj-ea"/>
                <a:ea typeface="+mj-ea"/>
              </a:rPr>
              <a:t>갖고 있는 변수들을</a:t>
            </a:r>
            <a:br>
              <a:rPr lang="en-US" altLang="ko-KR" sz="2400" dirty="0">
                <a:latin typeface="+mj-ea"/>
                <a:ea typeface="+mj-ea"/>
              </a:rPr>
            </a:br>
            <a:r>
              <a:rPr lang="en-US" altLang="ko-KR" sz="2400" dirty="0">
                <a:latin typeface="+mj-ea"/>
                <a:ea typeface="+mj-ea"/>
              </a:rPr>
              <a:t>  None</a:t>
            </a:r>
            <a:r>
              <a:rPr lang="ko-KR" altLang="en-US" sz="2400" dirty="0">
                <a:latin typeface="+mj-ea"/>
                <a:ea typeface="+mj-ea"/>
              </a:rPr>
              <a:t>으로 대체</a:t>
            </a:r>
            <a:endParaRPr lang="ko-KR" altLang="en-US" sz="2400" b="0" dirty="0"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28599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 err="1"/>
              <a:t>결측치</a:t>
            </a:r>
            <a:r>
              <a:rPr lang="ko-KR" altLang="en-US" dirty="0"/>
              <a:t> 처리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6512516" y="1358877"/>
            <a:ext cx="5178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나머지 빈 값들은 평균값으로 대체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0E9534-7455-4447-8E9A-9A6489BFB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605" y="1295316"/>
            <a:ext cx="4846812" cy="5991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9EA6561-A4B0-4938-919F-41156E439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08" y="1965325"/>
            <a:ext cx="5973009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6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무의미한 데이터 삭제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6512517" y="2327897"/>
            <a:ext cx="4508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매매가와 상관관계가 얕은</a:t>
            </a:r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 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변수 삭제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71F057-0357-491E-8DE9-2B0A221D6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972" y="2327897"/>
            <a:ext cx="4874545" cy="220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15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범주형을 수치형 데이터로 변환</a:t>
            </a:r>
            <a:endParaRPr lang="en-US" altLang="ko-KR" sz="40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5679484" y="1238183"/>
            <a:ext cx="5420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범주형 데이터의 형변환을 위해</a:t>
            </a:r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  Violin Plot</a:t>
            </a:r>
            <a:r>
              <a:rPr lang="ko-KR" altLang="en-US" sz="2400" dirty="0">
                <a:latin typeface="+mj-ea"/>
                <a:ea typeface="+mj-ea"/>
              </a:rPr>
              <a:t>으로</a:t>
            </a:r>
            <a:br>
              <a:rPr lang="en-US" altLang="ko-KR" sz="2400" dirty="0">
                <a:latin typeface="+mj-ea"/>
                <a:ea typeface="+mj-ea"/>
              </a:rPr>
            </a:br>
            <a:r>
              <a:rPr lang="en-US" altLang="ko-KR" sz="2400" dirty="0">
                <a:latin typeface="+mj-ea"/>
                <a:ea typeface="+mj-ea"/>
              </a:rPr>
              <a:t>  </a:t>
            </a:r>
            <a:r>
              <a:rPr lang="en-US" altLang="ko-KR" sz="2400" dirty="0" err="1">
                <a:latin typeface="+mj-ea"/>
                <a:ea typeface="+mj-ea"/>
              </a:rPr>
              <a:t>SalePrice</a:t>
            </a:r>
            <a:r>
              <a:rPr lang="ko-KR" altLang="en-US" sz="2400" dirty="0">
                <a:latin typeface="+mj-ea"/>
                <a:ea typeface="+mj-ea"/>
              </a:rPr>
              <a:t>와의 관계 확인</a:t>
            </a:r>
            <a:endParaRPr lang="ko-KR" altLang="en-US" sz="2400" b="0" dirty="0">
              <a:effectLst/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CA1550-F7E1-4372-8F8A-90C494A62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03" y="1234386"/>
            <a:ext cx="5145693" cy="11133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CC2EA34-BD44-4290-BAEF-17684C13E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38" y="2337812"/>
            <a:ext cx="1716658" cy="40293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9977906-FC89-44E9-BD13-EE6C540476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792" y="2327897"/>
            <a:ext cx="1708789" cy="40293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8A94569-53F8-48BF-ACCB-25B8FBC926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03" y="2327897"/>
            <a:ext cx="1708789" cy="402930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C501E87-C9BA-4BDC-9DD8-9AAAD51783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484" y="3461530"/>
            <a:ext cx="6021898" cy="294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07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sz="4000" dirty="0"/>
              <a:t>범주형을 수치형 데이터로 변환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5316242" y="1214094"/>
            <a:ext cx="5885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각 범주들의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SalePrice_</a:t>
            </a:r>
            <a:r>
              <a:rPr lang="en-US" altLang="ko-KR" sz="2400" dirty="0" err="1">
                <a:latin typeface="+mj-ea"/>
                <a:ea typeface="+mj-ea"/>
              </a:rPr>
              <a:t>Log</a:t>
            </a:r>
            <a:r>
              <a:rPr lang="en-US" altLang="ko-KR" sz="2400" dirty="0">
                <a:latin typeface="+mj-ea"/>
                <a:ea typeface="+mj-ea"/>
              </a:rPr>
              <a:t> </a:t>
            </a:r>
            <a:r>
              <a:rPr lang="ko-KR" altLang="en-US" sz="2400" dirty="0">
                <a:latin typeface="+mj-ea"/>
                <a:ea typeface="+mj-ea"/>
              </a:rPr>
              <a:t>값</a:t>
            </a:r>
            <a:br>
              <a:rPr lang="en-US" altLang="ko-KR" sz="2400" dirty="0">
                <a:latin typeface="+mj-ea"/>
                <a:ea typeface="+mj-ea"/>
              </a:rPr>
            </a:br>
            <a:r>
              <a:rPr lang="en-US" altLang="ko-KR" sz="2400" dirty="0">
                <a:latin typeface="+mj-ea"/>
                <a:ea typeface="+mj-ea"/>
              </a:rPr>
              <a:t> </a:t>
            </a:r>
            <a:r>
              <a:rPr lang="ko-KR" altLang="en-US" sz="2400" dirty="0">
                <a:latin typeface="+mj-ea"/>
                <a:ea typeface="+mj-ea"/>
              </a:rPr>
              <a:t> 평균을 도출</a:t>
            </a:r>
            <a:endParaRPr lang="ko-KR" altLang="en-US" sz="2400" b="0" dirty="0">
              <a:effectLst/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02F6B7-EA27-4499-AEDD-B2BBE3AE6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30300"/>
            <a:ext cx="4460003" cy="528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53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sz="4000" dirty="0"/>
              <a:t>범주형을 수치형 데이터로 변환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796924" y="1252182"/>
            <a:ext cx="7026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Violin Plot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과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SalePrice_Log</a:t>
            </a:r>
            <a:r>
              <a:rPr lang="ko-KR" altLang="en-US" sz="2400" dirty="0">
                <a:latin typeface="+mj-ea"/>
                <a:ea typeface="+mj-ea"/>
              </a:rPr>
              <a:t> 평균값을 참고해</a:t>
            </a:r>
            <a:br>
              <a:rPr lang="en-US" altLang="ko-KR" sz="2400" dirty="0">
                <a:latin typeface="+mj-ea"/>
                <a:ea typeface="+mj-ea"/>
              </a:rPr>
            </a:br>
            <a:r>
              <a:rPr lang="en-US" altLang="ko-KR" sz="2400" dirty="0">
                <a:latin typeface="+mj-ea"/>
                <a:ea typeface="+mj-ea"/>
              </a:rPr>
              <a:t>  </a:t>
            </a:r>
            <a:r>
              <a:rPr lang="ko-KR" altLang="en-US" sz="2400" dirty="0">
                <a:latin typeface="+mj-ea"/>
                <a:ea typeface="+mj-ea"/>
              </a:rPr>
              <a:t>각 변수들의 범주들을 그룹화 및 수치화</a:t>
            </a:r>
            <a:endParaRPr lang="ko-KR" altLang="en-US" sz="2400" b="0" dirty="0">
              <a:effectLst/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1CF7A6-07D3-4E8F-BF41-B529115C1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00" y="1117600"/>
            <a:ext cx="3479800" cy="53488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2989F9A-01F2-47F7-A60B-B39E78BB7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350" y="3686768"/>
            <a:ext cx="4135970" cy="276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82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sz="4000" dirty="0"/>
              <a:t>범주형을 수치형 데이터로 변환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4787899" y="2731421"/>
            <a:ext cx="7035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새로 만들어진 수치형 변수들의</a:t>
            </a:r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  Zoomed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 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Heat Map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2D996C-8E4E-4621-A1CD-F95CC2D68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17600"/>
            <a:ext cx="7506748" cy="15051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F6D0B23-6D4D-47FD-9551-4F376C12C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1" y="2603042"/>
            <a:ext cx="4279900" cy="38853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CEC0E1-3EA3-463F-98BC-5EECE5E30AFC}"/>
              </a:ext>
            </a:extLst>
          </p:cNvPr>
          <p:cNvSpPr txBox="1"/>
          <p:nvPr/>
        </p:nvSpPr>
        <p:spPr>
          <a:xfrm>
            <a:off x="4787898" y="3434385"/>
            <a:ext cx="7035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pt-BR" altLang="ko-KR" sz="2400" b="0" dirty="0">
                <a:effectLst/>
                <a:latin typeface="+mj-ea"/>
                <a:ea typeface="+mj-ea"/>
              </a:rPr>
              <a:t>NbHd_num, ExtQ_num, BsQ_num, KiQ_num</a:t>
            </a:r>
            <a:r>
              <a:rPr lang="pt-BR" altLang="ko-KR" sz="2400" dirty="0">
                <a:latin typeface="+mj-ea"/>
                <a:ea typeface="+mj-ea"/>
              </a:rPr>
              <a:t> </a:t>
            </a:r>
            <a:r>
              <a:rPr lang="ko-KR" altLang="en-US" sz="2400" dirty="0">
                <a:latin typeface="+mj-ea"/>
                <a:ea typeface="+mj-ea"/>
              </a:rPr>
              <a:t>은</a:t>
            </a:r>
            <a:br>
              <a:rPr lang="en-US" altLang="ko-KR" sz="2400" dirty="0">
                <a:latin typeface="+mj-ea"/>
                <a:ea typeface="+mj-ea"/>
              </a:rPr>
            </a:br>
            <a:r>
              <a:rPr lang="en-US" altLang="ko-KR" sz="2400" dirty="0">
                <a:latin typeface="+mj-ea"/>
                <a:ea typeface="+mj-ea"/>
              </a:rPr>
              <a:t>  </a:t>
            </a:r>
            <a:r>
              <a:rPr lang="en-US" altLang="ko-KR" sz="2400" dirty="0" err="1">
                <a:latin typeface="+mj-ea"/>
                <a:ea typeface="+mj-ea"/>
              </a:rPr>
              <a:t>SalePrice_Log</a:t>
            </a:r>
            <a:r>
              <a:rPr lang="ko-KR" altLang="en-US" sz="2400" dirty="0">
                <a:latin typeface="+mj-ea"/>
                <a:ea typeface="+mj-ea"/>
              </a:rPr>
              <a:t>와 상관관계가 깊음</a:t>
            </a:r>
            <a:endParaRPr lang="ko-KR" altLang="en-US" sz="2400" b="0" dirty="0">
              <a:effectLst/>
              <a:latin typeface="+mj-ea"/>
              <a:ea typeface="+mj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F4230D4-0E0A-4CFE-BADC-88CD127F9C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1" y="5077007"/>
            <a:ext cx="6363333" cy="5280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CC518B2-8430-46F7-B690-7463CB50472B}"/>
              </a:ext>
            </a:extLst>
          </p:cNvPr>
          <p:cNvSpPr txBox="1"/>
          <p:nvPr/>
        </p:nvSpPr>
        <p:spPr>
          <a:xfrm>
            <a:off x="4787897" y="5687638"/>
            <a:ext cx="7035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>
                <a:effectLst/>
                <a:latin typeface="+mj-ea"/>
                <a:ea typeface="+mj-ea"/>
              </a:rPr>
              <a:t>기존변수와 상관관계가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얕은 변수 삭제</a:t>
            </a:r>
          </a:p>
        </p:txBody>
      </p:sp>
    </p:spTree>
    <p:extLst>
      <p:ext uri="{BB962C8B-B14F-4D97-AF65-F5344CB8AC3E}">
        <p14:creationId xmlns:p14="http://schemas.microsoft.com/office/powerpoint/2010/main" val="2746084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변수 정리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647066" y="2624284"/>
            <a:ext cx="7035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유의하다고 판단되는 변수들만 남기기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1DB06C-CC9B-4B1C-A0FF-B21691CB2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66" y="1544412"/>
            <a:ext cx="10651483" cy="88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20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76343-2055-4B53-8606-2DBCFFC4A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r>
              <a:rPr lang="ko-KR" altLang="en-US" dirty="0"/>
              <a:t>모델링</a:t>
            </a:r>
          </a:p>
        </p:txBody>
      </p:sp>
    </p:spTree>
    <p:extLst>
      <p:ext uri="{BB962C8B-B14F-4D97-AF65-F5344CB8AC3E}">
        <p14:creationId xmlns:p14="http://schemas.microsoft.com/office/powerpoint/2010/main" val="2938674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en-US" altLang="ko-KR" dirty="0" err="1"/>
              <a:t>XGBoost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6166556" y="1304332"/>
            <a:ext cx="6406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- 20%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를 점검용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, 80%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를 학습용으로 분리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084443-7C86-4D32-AA7D-F4F5CADAE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14094"/>
            <a:ext cx="5785556" cy="19653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61754B-F314-4B30-B3E1-6A41129EB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3366195"/>
            <a:ext cx="7056686" cy="29227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356475-0D8F-4AA7-B03E-FB78DD4C6FA7}"/>
              </a:ext>
            </a:extLst>
          </p:cNvPr>
          <p:cNvSpPr txBox="1"/>
          <p:nvPr/>
        </p:nvSpPr>
        <p:spPr>
          <a:xfrm>
            <a:off x="6179256" y="2814292"/>
            <a:ext cx="4691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XGBoost</a:t>
            </a:r>
            <a:r>
              <a:rPr lang="en-US" altLang="ko-KR" sz="2400" dirty="0">
                <a:latin typeface="+mj-ea"/>
                <a:ea typeface="+mj-ea"/>
              </a:rPr>
              <a:t> </a:t>
            </a:r>
            <a:r>
              <a:rPr lang="ko-KR" altLang="en-US" sz="2400" dirty="0">
                <a:latin typeface="+mj-ea"/>
                <a:ea typeface="+mj-ea"/>
              </a:rPr>
              <a:t>모델 생성</a:t>
            </a:r>
            <a:endParaRPr lang="ko-KR" altLang="en-US" sz="2400" b="0" dirty="0"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74467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76343-2055-4B53-8606-2DBCFFC4A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5254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en-US" altLang="ko-KR" dirty="0" err="1"/>
              <a:t>XGBoost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5458171" y="1674168"/>
            <a:ext cx="6406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훈련용 데이터를 기반으로</a:t>
            </a:r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 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훈련된 예측된 값에 대한 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Scatter Plot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도출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F58CE9-70BC-4FBE-A86A-65E443866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14094"/>
            <a:ext cx="5064471" cy="50304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653FD8-A1C9-4176-ABD5-CCEB808DF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171" y="5501522"/>
            <a:ext cx="2210108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868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en-US" altLang="ko-KR" dirty="0" err="1"/>
              <a:t>XGBoost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5476758" y="1724581"/>
            <a:ext cx="6406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검증용 데이터를 기반으로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 </a:t>
            </a:r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 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미세 조정된 </a:t>
            </a:r>
            <a:r>
              <a:rPr lang="ko-KR" altLang="en-US" sz="2400" dirty="0">
                <a:latin typeface="+mj-ea"/>
                <a:ea typeface="+mj-ea"/>
              </a:rPr>
              <a:t>예측된 값에 대한</a:t>
            </a:r>
            <a:br>
              <a:rPr lang="en-US" altLang="ko-KR" sz="2400" dirty="0">
                <a:latin typeface="+mj-ea"/>
                <a:ea typeface="+mj-ea"/>
              </a:rPr>
            </a:br>
            <a:r>
              <a:rPr lang="en-US" altLang="ko-KR" sz="2400" dirty="0">
                <a:latin typeface="+mj-ea"/>
                <a:ea typeface="+mj-ea"/>
              </a:rPr>
              <a:t> 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Scatter Plot</a:t>
            </a:r>
            <a:r>
              <a:rPr lang="ko-KR" altLang="en-US" sz="2400" dirty="0">
                <a:latin typeface="+mj-ea"/>
                <a:ea typeface="+mj-ea"/>
              </a:rPr>
              <a:t> 도출</a:t>
            </a:r>
            <a:endParaRPr lang="ko-KR" altLang="en-US" sz="2400" b="0" dirty="0">
              <a:effectLst/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2664DB-1CD7-488A-AD43-4CA6BE1985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1"/>
          <a:stretch/>
        </p:blipFill>
        <p:spPr>
          <a:xfrm>
            <a:off x="386888" y="1214094"/>
            <a:ext cx="5071283" cy="51359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796122-C90D-4345-BAF2-1A9FA8AD8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758" y="5469790"/>
            <a:ext cx="2651241" cy="88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229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교차검증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Submission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6108700" y="1633076"/>
            <a:ext cx="6406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교차 검증을 통한 정확도 계산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080EA92-2540-420C-98DC-37F604A0B2DB}"/>
              </a:ext>
            </a:extLst>
          </p:cNvPr>
          <p:cNvGrpSpPr/>
          <p:nvPr/>
        </p:nvGrpSpPr>
        <p:grpSpPr>
          <a:xfrm>
            <a:off x="2275941" y="3693330"/>
            <a:ext cx="3820058" cy="1567207"/>
            <a:chOff x="465939" y="4915783"/>
            <a:chExt cx="3820058" cy="156720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C8265B9-A600-4973-8135-292F05E951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218"/>
            <a:stretch/>
          </p:blipFill>
          <p:spPr>
            <a:xfrm>
              <a:off x="465939" y="5181600"/>
              <a:ext cx="3820058" cy="130139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762CC9C-1FD5-4011-AA75-F4CD5A127D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542"/>
            <a:stretch/>
          </p:blipFill>
          <p:spPr>
            <a:xfrm>
              <a:off x="465939" y="4915783"/>
              <a:ext cx="3820058" cy="265817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BF7F278-5D5E-462F-B51D-8C521469F157}"/>
              </a:ext>
            </a:extLst>
          </p:cNvPr>
          <p:cNvGrpSpPr/>
          <p:nvPr/>
        </p:nvGrpSpPr>
        <p:grpSpPr>
          <a:xfrm>
            <a:off x="465938" y="1633076"/>
            <a:ext cx="5630062" cy="1795924"/>
            <a:chOff x="465938" y="2047695"/>
            <a:chExt cx="5630062" cy="179592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435FE2B-0357-4AD1-8F24-3CE9056EA8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632"/>
            <a:stretch/>
          </p:blipFill>
          <p:spPr>
            <a:xfrm>
              <a:off x="465939" y="2729051"/>
              <a:ext cx="5630061" cy="1114568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469BC39C-CBB7-49B5-904E-638B0C1C39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425"/>
            <a:stretch/>
          </p:blipFill>
          <p:spPr>
            <a:xfrm>
              <a:off x="465938" y="2047695"/>
              <a:ext cx="5630061" cy="695895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FAD3275-3B5D-4D14-99CB-424DF39E52FD}"/>
              </a:ext>
            </a:extLst>
          </p:cNvPr>
          <p:cNvSpPr txBox="1"/>
          <p:nvPr/>
        </p:nvSpPr>
        <p:spPr>
          <a:xfrm>
            <a:off x="6095999" y="3595405"/>
            <a:ext cx="6406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제출용 데이터 파일 생성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55853B9-2CC0-4E26-9952-63BF64A76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5941" y="5295595"/>
            <a:ext cx="8859839" cy="108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486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데이터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13D497-F00D-4993-8FDA-096EF62E7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01494"/>
            <a:ext cx="5730072" cy="14783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3BA5B11-39A5-45C2-9F02-3F923EA42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514610"/>
            <a:ext cx="5749682" cy="194639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7DD830-26C1-4DCC-8C55-EE5493DDF095}"/>
              </a:ext>
            </a:extLst>
          </p:cNvPr>
          <p:cNvSpPr txBox="1"/>
          <p:nvPr/>
        </p:nvSpPr>
        <p:spPr>
          <a:xfrm>
            <a:off x="6664082" y="3527310"/>
            <a:ext cx="4359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/>
              <a:t>편한 작업을 위해 </a:t>
            </a:r>
            <a:endParaRPr lang="en-US" altLang="ko-KR" sz="2400" dirty="0"/>
          </a:p>
          <a:p>
            <a:r>
              <a:rPr lang="ko-KR" altLang="en-US" sz="2400" dirty="0"/>
              <a:t>  객체형과 객체형이 아닌</a:t>
            </a:r>
            <a:endParaRPr lang="en-US" altLang="ko-KR" sz="2400" dirty="0"/>
          </a:p>
          <a:p>
            <a:r>
              <a:rPr lang="en-US" altLang="ko-KR" sz="2400" dirty="0"/>
              <a:t>  </a:t>
            </a:r>
            <a:r>
              <a:rPr lang="ko-KR" altLang="en-US" sz="2400" dirty="0"/>
              <a:t>변수들을 나눈다</a:t>
            </a:r>
          </a:p>
        </p:txBody>
      </p:sp>
    </p:spTree>
    <p:extLst>
      <p:ext uri="{BB962C8B-B14F-4D97-AF65-F5344CB8AC3E}">
        <p14:creationId xmlns:p14="http://schemas.microsoft.com/office/powerpoint/2010/main" val="1869208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이상치 제거</a:t>
            </a:r>
            <a:r>
              <a:rPr lang="en-US" altLang="ko-KR" dirty="0"/>
              <a:t>(IQR </a:t>
            </a:r>
            <a:r>
              <a:rPr lang="ko-KR" altLang="en-US" dirty="0"/>
              <a:t>방법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7DD830-26C1-4DCC-8C55-EE5493DDF095}"/>
              </a:ext>
            </a:extLst>
          </p:cNvPr>
          <p:cNvSpPr txBox="1"/>
          <p:nvPr/>
        </p:nvSpPr>
        <p:spPr>
          <a:xfrm>
            <a:off x="8140701" y="1356019"/>
            <a:ext cx="4359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/>
              <a:t>중앙값에서</a:t>
            </a:r>
            <a:endParaRPr lang="en-US" altLang="ko-KR" sz="2400" dirty="0"/>
          </a:p>
          <a:p>
            <a:r>
              <a:rPr lang="en-US" altLang="ko-KR" sz="2400" dirty="0"/>
              <a:t>  </a:t>
            </a:r>
            <a:r>
              <a:rPr lang="ko-KR" altLang="en-US" sz="2400" dirty="0"/>
              <a:t>너무 벗어난</a:t>
            </a:r>
            <a:r>
              <a:rPr lang="en-US" altLang="ko-KR" sz="2400" dirty="0"/>
              <a:t> </a:t>
            </a:r>
            <a:r>
              <a:rPr lang="ko-KR" altLang="en-US" sz="2400" dirty="0"/>
              <a:t>값들을</a:t>
            </a:r>
            <a:endParaRPr lang="en-US" altLang="ko-KR" sz="2400" dirty="0"/>
          </a:p>
          <a:p>
            <a:r>
              <a:rPr lang="ko-KR" altLang="en-US" sz="2400" dirty="0"/>
              <a:t>  제거한다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49824F-DE13-4189-AB54-F3C885485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214094"/>
            <a:ext cx="7658101" cy="42878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453E955-1C0B-447B-AB96-1B5A779D2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5501981"/>
            <a:ext cx="509658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00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 err="1"/>
              <a:t>결측치</a:t>
            </a:r>
            <a:r>
              <a:rPr lang="ko-KR" altLang="en-US" dirty="0"/>
              <a:t> 확인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7DD830-26C1-4DCC-8C55-EE5493DDF095}"/>
              </a:ext>
            </a:extLst>
          </p:cNvPr>
          <p:cNvSpPr txBox="1"/>
          <p:nvPr/>
        </p:nvSpPr>
        <p:spPr>
          <a:xfrm>
            <a:off x="6743701" y="1911024"/>
            <a:ext cx="4359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 err="1"/>
              <a:t>결측치</a:t>
            </a:r>
            <a:r>
              <a:rPr lang="ko-KR" altLang="en-US" sz="2400" dirty="0"/>
              <a:t> 처리를 하기위한 확인</a:t>
            </a: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5129E6-798D-43E0-9DA5-22372C11D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76" y="1248914"/>
            <a:ext cx="3753374" cy="7525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8DCB373-7CD8-4420-BFF8-B0F02C8C58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76" y="2756129"/>
            <a:ext cx="3762900" cy="55252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E7BEF03-8CF9-497C-9908-66923AFBA9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24" y="1707823"/>
            <a:ext cx="2810267" cy="102884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8A28A71-6945-4D0C-8C1B-C199E8D534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781" y="3189553"/>
            <a:ext cx="2876951" cy="163852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1265BDC-9A1D-4C53-A503-5C59F5FF8C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781" y="4956532"/>
            <a:ext cx="2619741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99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 err="1"/>
              <a:t>결측치</a:t>
            </a:r>
            <a:r>
              <a:rPr lang="ko-KR" altLang="en-US" dirty="0"/>
              <a:t> 확인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7DD830-26C1-4DCC-8C55-EE5493DDF095}"/>
              </a:ext>
            </a:extLst>
          </p:cNvPr>
          <p:cNvSpPr txBox="1"/>
          <p:nvPr/>
        </p:nvSpPr>
        <p:spPr>
          <a:xfrm>
            <a:off x="6178071" y="1361728"/>
            <a:ext cx="4359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 err="1"/>
              <a:t>결측치</a:t>
            </a:r>
            <a:r>
              <a:rPr lang="ko-KR" altLang="en-US" sz="2400" dirty="0"/>
              <a:t> 정도를</a:t>
            </a:r>
            <a:br>
              <a:rPr lang="en-US" altLang="ko-KR" sz="2400" dirty="0"/>
            </a:br>
            <a:r>
              <a:rPr lang="ko-KR" altLang="en-US" sz="2400" dirty="0"/>
              <a:t>  </a:t>
            </a:r>
            <a:r>
              <a:rPr lang="en-US" altLang="ko-KR" sz="2400" dirty="0"/>
              <a:t>Bar Graph</a:t>
            </a:r>
            <a:r>
              <a:rPr lang="ko-KR" altLang="en-US" sz="2400" dirty="0"/>
              <a:t>로 확인</a:t>
            </a: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4C9AD4-285D-4ACE-BC38-1CA68DEA0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81" y="1361728"/>
            <a:ext cx="5191850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6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 err="1"/>
              <a:t>왜도</a:t>
            </a:r>
            <a:r>
              <a:rPr lang="en-US" altLang="ko-KR" dirty="0"/>
              <a:t>,</a:t>
            </a:r>
            <a:r>
              <a:rPr lang="ko-KR" altLang="en-US" dirty="0"/>
              <a:t> 첨도 확인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7DD830-26C1-4DCC-8C55-EE5493DDF095}"/>
              </a:ext>
            </a:extLst>
          </p:cNvPr>
          <p:cNvSpPr txBox="1"/>
          <p:nvPr/>
        </p:nvSpPr>
        <p:spPr>
          <a:xfrm>
            <a:off x="6178071" y="1361728"/>
            <a:ext cx="4359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/>
              <a:t>수치형 변수의 분포도 확인</a:t>
            </a:r>
            <a:endParaRPr lang="en-US" altLang="ko-KR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720B76-C060-4AA2-91B6-2398EEE51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23" y="1214094"/>
            <a:ext cx="5172797" cy="11622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4FD41FF-A284-4A43-82D7-BBB27AA28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749" y="2133215"/>
            <a:ext cx="3403951" cy="428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46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76343-2055-4B53-8606-2DBCFFC4A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r>
              <a:rPr lang="ko-KR" altLang="en-US" dirty="0"/>
              <a:t>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523357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84_TF78438558" id="{3CB50A5E-A4A2-4D8C-92BF-ECB022D5D39A}" vid="{3F4CD028-47E6-4463-B06D-5EDDC9C069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{CB91941E-107E-4D49-BD2D-009CAA5118B6}tf78438558_win32</Template>
  <TotalTime>1009</TotalTime>
  <Words>552</Words>
  <Application>Microsoft Office PowerPoint</Application>
  <PresentationFormat>와이드스크린</PresentationFormat>
  <Paragraphs>97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맑은 고딕</vt:lpstr>
      <vt:lpstr>맑은 고딕</vt:lpstr>
      <vt:lpstr>Arial</vt:lpstr>
      <vt:lpstr>Calibri</vt:lpstr>
      <vt:lpstr>Century Gothic</vt:lpstr>
      <vt:lpstr>Garamond</vt:lpstr>
      <vt:lpstr>SavonVTI</vt:lpstr>
      <vt:lpstr>매매가 예상</vt:lpstr>
      <vt:lpstr>흐름도</vt:lpstr>
      <vt:lpstr>데이터 전처리</vt:lpstr>
      <vt:lpstr>데이터 확인</vt:lpstr>
      <vt:lpstr>이상치 제거(IQR 방법)</vt:lpstr>
      <vt:lpstr>결측치 확인</vt:lpstr>
      <vt:lpstr>결측치 확인</vt:lpstr>
      <vt:lpstr>왜도, 첨도 확인</vt:lpstr>
      <vt:lpstr>데이터 분석</vt:lpstr>
      <vt:lpstr>수치형 데이터 분석</vt:lpstr>
      <vt:lpstr>수치형 데이터 분석</vt:lpstr>
      <vt:lpstr>수치형 데이터 분석</vt:lpstr>
      <vt:lpstr>수치형 데이터 분석</vt:lpstr>
      <vt:lpstr>범주형 데이터 분석</vt:lpstr>
      <vt:lpstr>범주형 데이터 분석</vt:lpstr>
      <vt:lpstr>분석 후 분리</vt:lpstr>
      <vt:lpstr>변수 생성</vt:lpstr>
      <vt:lpstr>Log 변환</vt:lpstr>
      <vt:lpstr>로그 변환</vt:lpstr>
      <vt:lpstr>결측치 처리</vt:lpstr>
      <vt:lpstr>결측치 처리</vt:lpstr>
      <vt:lpstr>무의미한 데이터 삭제</vt:lpstr>
      <vt:lpstr>범주형을 수치형 데이터로 변환</vt:lpstr>
      <vt:lpstr>범주형을 수치형 데이터로 변환</vt:lpstr>
      <vt:lpstr>범주형을 수치형 데이터로 변환</vt:lpstr>
      <vt:lpstr>범주형을 수치형 데이터로 변환</vt:lpstr>
      <vt:lpstr>변수 정리</vt:lpstr>
      <vt:lpstr>모델링</vt:lpstr>
      <vt:lpstr>XGBoost</vt:lpstr>
      <vt:lpstr>XGBoost</vt:lpstr>
      <vt:lpstr>XGBoost</vt:lpstr>
      <vt:lpstr>교차검증 및 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User</dc:creator>
  <cp:lastModifiedBy>User</cp:lastModifiedBy>
  <cp:revision>97</cp:revision>
  <dcterms:created xsi:type="dcterms:W3CDTF">2022-09-27T02:22:27Z</dcterms:created>
  <dcterms:modified xsi:type="dcterms:W3CDTF">2022-10-04T01:22:31Z</dcterms:modified>
</cp:coreProperties>
</file>