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78" r:id="rId3"/>
    <p:sldId id="279" r:id="rId4"/>
    <p:sldId id="281" r:id="rId5"/>
    <p:sldId id="282" r:id="rId6"/>
    <p:sldId id="284" r:id="rId7"/>
    <p:sldId id="285" r:id="rId8"/>
    <p:sldId id="287" r:id="rId9"/>
    <p:sldId id="289" r:id="rId10"/>
    <p:sldId id="288" r:id="rId11"/>
    <p:sldId id="262" r:id="rId12"/>
    <p:sldId id="283" r:id="rId13"/>
    <p:sldId id="280" r:id="rId14"/>
    <p:sldId id="277" r:id="rId15"/>
    <p:sldId id="263" r:id="rId16"/>
    <p:sldId id="260" r:id="rId17"/>
    <p:sldId id="266" r:id="rId18"/>
    <p:sldId id="272" r:id="rId19"/>
    <p:sldId id="273" r:id="rId20"/>
    <p:sldId id="265" r:id="rId21"/>
    <p:sldId id="267" r:id="rId22"/>
    <p:sldId id="275" r:id="rId23"/>
    <p:sldId id="290" r:id="rId24"/>
    <p:sldId id="276" r:id="rId25"/>
    <p:sldId id="268" r:id="rId26"/>
    <p:sldId id="27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974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1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03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051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030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nl-N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49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5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575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17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89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37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21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74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E205A44-390E-455B-87E1-6D48C073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285999"/>
            <a:ext cx="10058400" cy="1143001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xmlns="" id="{E24A4149-DFE7-4EE0-A98A-18326D7A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91130"/>
            <a:ext cx="10058400" cy="1143000"/>
          </a:xfrm>
        </p:spPr>
        <p:txBody>
          <a:bodyPr/>
          <a:lstStyle/>
          <a:p>
            <a:r>
              <a:rPr lang="nl-NL" dirty="0"/>
              <a:t>Proteasen – Mick, Eline, Vanessa</a:t>
            </a:r>
          </a:p>
        </p:txBody>
      </p:sp>
    </p:spTree>
    <p:extLst>
      <p:ext uri="{BB962C8B-B14F-4D97-AF65-F5344CB8AC3E}">
        <p14:creationId xmlns:p14="http://schemas.microsoft.com/office/powerpoint/2010/main" val="1696353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xmlns="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xmlns="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xmlns="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:a16="http://schemas.microsoft.com/office/drawing/2014/main" xmlns="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:a16="http://schemas.microsoft.com/office/drawing/2014/main" xmlns="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:a16="http://schemas.microsoft.com/office/drawing/2014/main" xmlns="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al 11">
            <a:extLst>
              <a:ext uri="{FF2B5EF4-FFF2-40B4-BE49-F238E27FC236}">
                <a16:creationId xmlns:a16="http://schemas.microsoft.com/office/drawing/2014/main" xmlns="" id="{702660D4-5C08-4FC9-B5F9-92B2E32F1F54}"/>
              </a:ext>
            </a:extLst>
          </p:cNvPr>
          <p:cNvSpPr/>
          <p:nvPr/>
        </p:nvSpPr>
        <p:spPr>
          <a:xfrm>
            <a:off x="4221193" y="32532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xmlns="" id="{6F886743-BD7C-498D-8470-3AFF63CE3A2E}"/>
              </a:ext>
            </a:extLst>
          </p:cNvPr>
          <p:cNvSpPr/>
          <p:nvPr/>
        </p:nvSpPr>
        <p:spPr>
          <a:xfrm>
            <a:off x="4580760" y="366656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xmlns="" id="{2800E1DF-3D08-42B9-9EA7-18A4D608B1AD}"/>
              </a:ext>
            </a:extLst>
          </p:cNvPr>
          <p:cNvSpPr/>
          <p:nvPr/>
        </p:nvSpPr>
        <p:spPr>
          <a:xfrm>
            <a:off x="5018564" y="40735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xmlns="" id="{71B22304-31D6-4B7A-9A07-E9729C3946DC}"/>
              </a:ext>
            </a:extLst>
          </p:cNvPr>
          <p:cNvSpPr/>
          <p:nvPr/>
        </p:nvSpPr>
        <p:spPr>
          <a:xfrm>
            <a:off x="5531127" y="44291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xmlns="" id="{4CB9A837-B23B-40E2-B9FD-2ED58D3175F2}"/>
              </a:ext>
            </a:extLst>
          </p:cNvPr>
          <p:cNvSpPr/>
          <p:nvPr/>
        </p:nvSpPr>
        <p:spPr>
          <a:xfrm rot="19596892">
            <a:off x="6690327" y="2915436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xmlns="" id="{356FEE7C-9D16-4FA9-AC43-61E03FD7F12E}"/>
              </a:ext>
            </a:extLst>
          </p:cNvPr>
          <p:cNvSpPr/>
          <p:nvPr/>
        </p:nvSpPr>
        <p:spPr>
          <a:xfrm>
            <a:off x="6098742" y="442274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xmlns="" id="{C7B6E4EE-D18E-4E99-90D9-8CD79FAB3E66}"/>
              </a:ext>
            </a:extLst>
          </p:cNvPr>
          <p:cNvSpPr/>
          <p:nvPr/>
        </p:nvSpPr>
        <p:spPr>
          <a:xfrm>
            <a:off x="6519746" y="406714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xmlns="" id="{57BEF406-0651-41E0-BE06-273B7CC97A2D}"/>
              </a:ext>
            </a:extLst>
          </p:cNvPr>
          <p:cNvSpPr/>
          <p:nvPr/>
        </p:nvSpPr>
        <p:spPr>
          <a:xfrm>
            <a:off x="6597176" y="343927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xmlns="" id="{B6E9C7CF-D8FC-4A16-A854-58D00C6AFC36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4901628" y="3970085"/>
            <a:ext cx="171988" cy="15552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xmlns="" id="{1CFE56A8-8899-43BC-94FD-95028AD82001}"/>
              </a:ext>
            </a:extLst>
          </p:cNvPr>
          <p:cNvCxnSpPr>
            <a:cxnSpLocks/>
            <a:stCxn id="16" idx="5"/>
            <a:endCxn id="18" idx="2"/>
          </p:cNvCxnSpPr>
          <p:nvPr/>
        </p:nvCxnSpPr>
        <p:spPr>
          <a:xfrm>
            <a:off x="5339432" y="4377057"/>
            <a:ext cx="191695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xmlns="" id="{92F1B486-5D9E-425B-BA62-A39589D9C092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5907047" y="4600541"/>
            <a:ext cx="191695" cy="6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xmlns="" id="{0EAB71A3-52E1-49E7-852D-B0FD3CD4D1A7}"/>
              </a:ext>
            </a:extLst>
          </p:cNvPr>
          <p:cNvCxnSpPr>
            <a:cxnSpLocks/>
            <a:stCxn id="20" idx="6"/>
            <a:endCxn id="21" idx="3"/>
          </p:cNvCxnSpPr>
          <p:nvPr/>
        </p:nvCxnSpPr>
        <p:spPr>
          <a:xfrm flipV="1">
            <a:off x="6474662" y="4370665"/>
            <a:ext cx="100136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xmlns="" id="{099DCD6D-B326-4DA6-8459-0A2EE91D83D5}"/>
              </a:ext>
            </a:extLst>
          </p:cNvPr>
          <p:cNvCxnSpPr>
            <a:cxnSpLocks/>
            <a:stCxn id="21" idx="0"/>
            <a:endCxn id="22" idx="4"/>
          </p:cNvCxnSpPr>
          <p:nvPr/>
        </p:nvCxnSpPr>
        <p:spPr>
          <a:xfrm flipV="1">
            <a:off x="6707706" y="3794877"/>
            <a:ext cx="77430" cy="27226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xmlns="" id="{8E4426DD-AC68-426C-8E72-53F5D4058FEB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4542061" y="3556757"/>
            <a:ext cx="93751" cy="1618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xmlns="" id="{F8455A54-0906-419D-9641-930E0EF19620}"/>
              </a:ext>
            </a:extLst>
          </p:cNvPr>
          <p:cNvCxnSpPr>
            <a:cxnSpLocks/>
            <a:stCxn id="22" idx="0"/>
            <a:endCxn id="19" idx="3"/>
          </p:cNvCxnSpPr>
          <p:nvPr/>
        </p:nvCxnSpPr>
        <p:spPr>
          <a:xfrm flipV="1">
            <a:off x="6785136" y="3271349"/>
            <a:ext cx="51355" cy="1679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al 29">
            <a:extLst>
              <a:ext uri="{FF2B5EF4-FFF2-40B4-BE49-F238E27FC236}">
                <a16:creationId xmlns:a16="http://schemas.microsoft.com/office/drawing/2014/main" xmlns="" id="{2F8EA833-A5A7-481E-A4D1-98F4CE5A47F5}"/>
              </a:ext>
            </a:extLst>
          </p:cNvPr>
          <p:cNvSpPr/>
          <p:nvPr/>
        </p:nvSpPr>
        <p:spPr>
          <a:xfrm>
            <a:off x="7228835" y="270854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xmlns="" id="{EF1B8A63-45C7-4477-83DA-C5F7FAE45190}"/>
              </a:ext>
            </a:extLst>
          </p:cNvPr>
          <p:cNvSpPr/>
          <p:nvPr/>
        </p:nvSpPr>
        <p:spPr>
          <a:xfrm>
            <a:off x="7619676" y="302248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xmlns="" id="{0ACF7CC1-9BE7-4DD2-8236-579273166F0D}"/>
              </a:ext>
            </a:extLst>
          </p:cNvPr>
          <p:cNvSpPr/>
          <p:nvPr/>
        </p:nvSpPr>
        <p:spPr>
          <a:xfrm>
            <a:off x="7952941" y="3413745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xmlns="" id="{38A37D86-F49D-4015-9F89-0C5AA4F918E7}"/>
              </a:ext>
            </a:extLst>
          </p:cNvPr>
          <p:cNvSpPr/>
          <p:nvPr/>
        </p:nvSpPr>
        <p:spPr>
          <a:xfrm rot="1879954">
            <a:off x="8341796" y="379487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xmlns="" id="{068A416D-8303-4CF0-9F81-5305F8661921}"/>
              </a:ext>
            </a:extLst>
          </p:cNvPr>
          <p:cNvSpPr/>
          <p:nvPr/>
        </p:nvSpPr>
        <p:spPr>
          <a:xfrm rot="18686303">
            <a:off x="9492522" y="247473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xmlns="" id="{57886617-EF56-4B20-8554-D57A38AAFA65}"/>
              </a:ext>
            </a:extLst>
          </p:cNvPr>
          <p:cNvSpPr/>
          <p:nvPr/>
        </p:nvSpPr>
        <p:spPr>
          <a:xfrm>
            <a:off x="8978067" y="403128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xmlns="" id="{F5B28146-4C85-4621-B9EA-F45F4586B369}"/>
              </a:ext>
            </a:extLst>
          </p:cNvPr>
          <p:cNvSpPr/>
          <p:nvPr/>
        </p:nvSpPr>
        <p:spPr>
          <a:xfrm>
            <a:off x="9461532" y="367568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xmlns="" id="{7C0671A0-0740-414E-92E7-AEF59EAC6288}"/>
              </a:ext>
            </a:extLst>
          </p:cNvPr>
          <p:cNvSpPr/>
          <p:nvPr/>
        </p:nvSpPr>
        <p:spPr>
          <a:xfrm>
            <a:off x="9528354" y="30754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xmlns="" id="{33DE6DFE-6D57-47BA-BB6B-555F08E26DB9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7940544" y="3326005"/>
            <a:ext cx="67449" cy="13981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xmlns="" id="{2DA35996-A73E-4F96-979F-9FF60EC2EA8E}"/>
              </a:ext>
            </a:extLst>
          </p:cNvPr>
          <p:cNvCxnSpPr>
            <a:cxnSpLocks/>
            <a:stCxn id="32" idx="5"/>
            <a:endCxn id="33" idx="2"/>
          </p:cNvCxnSpPr>
          <p:nvPr/>
        </p:nvCxnSpPr>
        <p:spPr>
          <a:xfrm>
            <a:off x="8273809" y="3717269"/>
            <a:ext cx="95398" cy="1576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xmlns="" id="{A723C397-9B1B-4D91-BA47-50C5F66D3D89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8690305" y="4070417"/>
            <a:ext cx="287762" cy="1386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xmlns="" id="{2F58A9CA-8BB1-4BB9-A296-F83FB5010BAE}"/>
              </a:ext>
            </a:extLst>
          </p:cNvPr>
          <p:cNvCxnSpPr>
            <a:cxnSpLocks/>
            <a:stCxn id="35" idx="6"/>
            <a:endCxn id="36" idx="3"/>
          </p:cNvCxnSpPr>
          <p:nvPr/>
        </p:nvCxnSpPr>
        <p:spPr>
          <a:xfrm flipV="1">
            <a:off x="9353987" y="3979213"/>
            <a:ext cx="162597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xmlns="" id="{959AEB00-BDDE-401D-A258-A1BC831BF286}"/>
              </a:ext>
            </a:extLst>
          </p:cNvPr>
          <p:cNvCxnSpPr>
            <a:cxnSpLocks/>
            <a:stCxn id="36" idx="0"/>
            <a:endCxn id="37" idx="4"/>
          </p:cNvCxnSpPr>
          <p:nvPr/>
        </p:nvCxnSpPr>
        <p:spPr>
          <a:xfrm flipV="1">
            <a:off x="9649492" y="3431033"/>
            <a:ext cx="66822" cy="2446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xmlns="" id="{451D5B5E-F7CD-4D18-81B2-353312FBAE39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7549703" y="3012073"/>
            <a:ext cx="125025" cy="624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xmlns="" id="{0762CCB1-BCF4-4FA9-BBCF-2906073B5750}"/>
              </a:ext>
            </a:extLst>
          </p:cNvPr>
          <p:cNvCxnSpPr>
            <a:cxnSpLocks/>
            <a:stCxn id="37" idx="0"/>
            <a:endCxn id="34" idx="3"/>
          </p:cNvCxnSpPr>
          <p:nvPr/>
        </p:nvCxnSpPr>
        <p:spPr>
          <a:xfrm flipH="1" flipV="1">
            <a:off x="9686773" y="2835382"/>
            <a:ext cx="29541" cy="24005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xmlns="" id="{04763EFC-7EEF-4E93-9F5A-2BD209A331DC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 flipV="1">
            <a:off x="7035232" y="2886349"/>
            <a:ext cx="193603" cy="103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11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xmlns="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xmlns="" id="{C3B3C454-C61F-4642-AC5E-175E78B46E93}"/>
              </a:ext>
            </a:extLst>
          </p:cNvPr>
          <p:cNvSpPr/>
          <p:nvPr/>
        </p:nvSpPr>
        <p:spPr>
          <a:xfrm>
            <a:off x="2742750" y="3067864"/>
            <a:ext cx="706024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xmlns="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xmlns="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xmlns="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xmlns="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xmlns="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68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xmlns="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xmlns="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xmlns="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xmlns="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xmlns="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563540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CE9FB57-3193-4F61-9BF8-85A9350B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C52B771F-E576-41A1-A3A2-5C8C76E3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621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xmlns="" id="{D8F2D3D1-1FE8-4AA0-B6C8-D7E88097CE04}"/>
              </a:ext>
            </a:extLst>
          </p:cNvPr>
          <p:cNvSpPr txBox="1"/>
          <p:nvPr/>
        </p:nvSpPr>
        <p:spPr>
          <a:xfrm>
            <a:off x="6136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sp>
        <p:nvSpPr>
          <p:cNvPr id="11" name="Pijl: rechts 10">
            <a:extLst>
              <a:ext uri="{FF2B5EF4-FFF2-40B4-BE49-F238E27FC236}">
                <a16:creationId xmlns:a16="http://schemas.microsoft.com/office/drawing/2014/main" xmlns="" id="{C3B3C454-C61F-4642-AC5E-175E78B46E93}"/>
              </a:ext>
            </a:extLst>
          </p:cNvPr>
          <p:cNvSpPr/>
          <p:nvPr/>
        </p:nvSpPr>
        <p:spPr>
          <a:xfrm>
            <a:off x="24673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975" y="2733675"/>
            <a:ext cx="2438400" cy="1390650"/>
          </a:xfrm>
          <a:prstGeom prst="rect">
            <a:avLst/>
          </a:prstGeom>
        </p:spPr>
      </p:pic>
      <p:pic>
        <p:nvPicPr>
          <p:cNvPr id="1026" name="Picture 2" descr="Afbeeldingsresultaat voor folding amino acid chain">
            <a:extLst>
              <a:ext uri="{FF2B5EF4-FFF2-40B4-BE49-F238E27FC236}">
                <a16:creationId xmlns:a16="http://schemas.microsoft.com/office/drawing/2014/main" xmlns="" id="{4C76A64E-2EE4-4BB7-B0FD-D1286AD1B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6" y="2209226"/>
            <a:ext cx="4514849" cy="220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jl: rechts 13">
            <a:extLst>
              <a:ext uri="{FF2B5EF4-FFF2-40B4-BE49-F238E27FC236}">
                <a16:creationId xmlns:a16="http://schemas.microsoft.com/office/drawing/2014/main" xmlns="" id="{464F7A90-0AA5-4588-87E2-01191833DB40}"/>
              </a:ext>
            </a:extLst>
          </p:cNvPr>
          <p:cNvSpPr/>
          <p:nvPr/>
        </p:nvSpPr>
        <p:spPr>
          <a:xfrm>
            <a:off x="6258650" y="3071397"/>
            <a:ext cx="1047026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xmlns="" id="{5259B865-E3E3-4845-B5A4-969B8A95469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2400396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xmlns="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xmlns="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xmlns="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xmlns="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xmlns="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xmlns="" id="{19B9F891-8EF8-44F6-B6ED-BB2422D771A3}"/>
              </a:ext>
            </a:extLst>
          </p:cNvPr>
          <p:cNvSpPr/>
          <p:nvPr/>
        </p:nvSpPr>
        <p:spPr>
          <a:xfrm>
            <a:off x="4098239" y="4638495"/>
            <a:ext cx="1233996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Polair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xmlns="" id="{24DD1F6E-573A-4E2D-8811-591CE94E629B}"/>
              </a:ext>
            </a:extLst>
          </p:cNvPr>
          <p:cNvSpPr/>
          <p:nvPr/>
        </p:nvSpPr>
        <p:spPr>
          <a:xfrm>
            <a:off x="6232125" y="4638495"/>
            <a:ext cx="1705664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Hydrofoob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xmlns="" id="{D5C82334-4E2E-4051-961A-F679B07C4F1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715237" y="4011946"/>
            <a:ext cx="1219200" cy="6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xmlns="" id="{705EA1F6-DA7E-4475-8576-E76A7C126F1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934437" y="4011946"/>
            <a:ext cx="1150520" cy="6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xmlns="" id="{89AB4660-209E-47BF-9FC1-0865745945A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845698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 - Casus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xmlns="" id="{12A0C32B-A310-4B27-B6D9-73509A425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31407" t="33565" r="20572" b="26158"/>
          <a:stretch/>
        </p:blipFill>
        <p:spPr>
          <a:xfrm>
            <a:off x="952500" y="1528762"/>
            <a:ext cx="9722588" cy="4587067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xmlns="" id="{B862B65A-08A6-41EE-A49A-029A5CEB3C9A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2460963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Pow(d)</a:t>
            </a:r>
            <a:r>
              <a:rPr lang="en-US" dirty="0" err="1"/>
              <a:t>er</a:t>
            </a:r>
            <a:r>
              <a:rPr lang="en-US" dirty="0"/>
              <a:t> - Casus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aminozuren</a:t>
            </a:r>
            <a:r>
              <a:rPr lang="en-US" dirty="0"/>
              <a:t> op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plek</a:t>
            </a:r>
            <a:endParaRPr lang="en-US" dirty="0"/>
          </a:p>
          <a:p>
            <a:pPr lvl="1"/>
            <a:r>
              <a:rPr lang="en-US" dirty="0"/>
              <a:t>Hoek van 90 </a:t>
            </a:r>
            <a:r>
              <a:rPr lang="en-US" dirty="0" err="1"/>
              <a:t>graden</a:t>
            </a:r>
            <a:r>
              <a:rPr lang="en-US" dirty="0"/>
              <a:t> of </a:t>
            </a:r>
            <a:r>
              <a:rPr lang="en-US" dirty="0" err="1"/>
              <a:t>recht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Constrained Optimization Problem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xmlns="" id="{99709D4B-4D71-4400-8214-1D7EB5722A0D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ketens</a:t>
            </a:r>
            <a:r>
              <a:rPr lang="en-US" dirty="0"/>
              <a:t> 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1044027" y="2170093"/>
          <a:ext cx="10496332" cy="259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9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983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8790">
                <a:tc>
                  <a:txBody>
                    <a:bodyPr/>
                    <a:lstStyle/>
                    <a:p>
                      <a:r>
                        <a:rPr lang="en-US" dirty="0" err="1"/>
                        <a:t>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upper- &amp; lower-bound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5087007"/>
            <a:ext cx="10058400" cy="466776"/>
          </a:xfrm>
        </p:spPr>
        <p:txBody>
          <a:bodyPr/>
          <a:lstStyle/>
          <a:p>
            <a:r>
              <a:rPr lang="en-US" dirty="0"/>
              <a:t>Score upper-bound = (</a:t>
            </a:r>
            <a:r>
              <a:rPr lang="en-US" dirty="0" err="1"/>
              <a:t>aantal</a:t>
            </a:r>
            <a:r>
              <a:rPr lang="en-US" dirty="0"/>
              <a:t> H - 1) * - 1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718207" y="2201624"/>
          <a:ext cx="10895724" cy="253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04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23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4075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Lower-bound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Upper-bound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:a16="http://schemas.microsoft.com/office/drawing/2014/main" xmlns="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:a16="http://schemas.microsoft.com/office/drawing/2014/main" xmlns="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xmlns="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xmlns="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xmlns="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xmlns="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xmlns="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</p:spTree>
    <p:extLst>
      <p:ext uri="{BB962C8B-B14F-4D97-AF65-F5344CB8AC3E}">
        <p14:creationId xmlns:p14="http://schemas.microsoft.com/office/powerpoint/2010/main" val="875101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r>
              <a:rPr lang="en-US" dirty="0"/>
              <a:t>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Classes</a:t>
            </a:r>
          </a:p>
          <a:p>
            <a:pPr lvl="1"/>
            <a:r>
              <a:rPr lang="nl-NL" dirty="0" err="1"/>
              <a:t>Amino</a:t>
            </a:r>
            <a:r>
              <a:rPr lang="nl-NL" dirty="0"/>
              <a:t> Acid</a:t>
            </a:r>
          </a:p>
          <a:p>
            <a:pPr lvl="1"/>
            <a:r>
              <a:rPr lang="nl-NL" dirty="0" err="1"/>
              <a:t>Amino</a:t>
            </a:r>
            <a:r>
              <a:rPr lang="nl-NL" dirty="0"/>
              <a:t> Acid </a:t>
            </a:r>
            <a:r>
              <a:rPr lang="nl-NL" dirty="0" err="1"/>
              <a:t>Chain</a:t>
            </a:r>
            <a:endParaRPr lang="nl-NL" dirty="0"/>
          </a:p>
          <a:p>
            <a:r>
              <a:rPr lang="nl-NL" dirty="0"/>
              <a:t>Assenstelsel </a:t>
            </a:r>
          </a:p>
          <a:p>
            <a:pPr lvl="1"/>
            <a:r>
              <a:rPr lang="nl-NL" dirty="0"/>
              <a:t>2D (x, y)</a:t>
            </a:r>
          </a:p>
          <a:p>
            <a:pPr lvl="1"/>
            <a:r>
              <a:rPr lang="nl-NL" dirty="0"/>
              <a:t>3D (x, y, z)</a:t>
            </a:r>
          </a:p>
          <a:p>
            <a:r>
              <a:rPr lang="nl-NL" dirty="0"/>
              <a:t>Plot</a:t>
            </a:r>
            <a:endParaRPr lang="en-US" dirty="0"/>
          </a:p>
        </p:txBody>
      </p:sp>
      <p:pic>
        <p:nvPicPr>
          <p:cNvPr id="1026" name="Picture 2" descr="http://puu.sh/yH29A/a19fa21f6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655" y="649922"/>
            <a:ext cx="5972175" cy="53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 smtClean="0"/>
              <a:t>Breadth-first</a:t>
            </a:r>
          </a:p>
          <a:p>
            <a:pPr lvl="1"/>
            <a:r>
              <a:rPr lang="en-US" dirty="0" smtClean="0"/>
              <a:t>Depth-first</a:t>
            </a:r>
            <a:endParaRPr lang="en-US" dirty="0"/>
          </a:p>
          <a:p>
            <a:pPr lvl="1"/>
            <a:r>
              <a:rPr lang="en-US" dirty="0" err="1" smtClean="0"/>
              <a:t>Hillclimber</a:t>
            </a:r>
            <a:endParaRPr lang="en-US" dirty="0" smtClean="0"/>
          </a:p>
          <a:p>
            <a:pPr lvl="1"/>
            <a:r>
              <a:rPr lang="en-US" dirty="0" smtClean="0"/>
              <a:t>Simulated Annealing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Chains </a:t>
            </a:r>
            <a:r>
              <a:rPr lang="en-US" dirty="0" err="1" smtClean="0"/>
              <a:t>bouwen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b="1" dirty="0" smtClean="0"/>
              <a:t>d</a:t>
            </a:r>
            <a:r>
              <a:rPr lang="en-US" b="1" dirty="0" smtClean="0"/>
              <a:t>eque</a:t>
            </a:r>
          </a:p>
          <a:p>
            <a:r>
              <a:rPr lang="en-US" dirty="0" smtClean="0"/>
              <a:t>First-in, First-out</a:t>
            </a:r>
          </a:p>
          <a:p>
            <a:endParaRPr lang="en-US" dirty="0"/>
          </a:p>
          <a:p>
            <a:r>
              <a:rPr lang="en-US" u="sng" dirty="0" smtClean="0"/>
              <a:t>Extra </a:t>
            </a:r>
            <a:r>
              <a:rPr lang="en-US" u="sng" dirty="0" err="1" smtClean="0"/>
              <a:t>versie</a:t>
            </a:r>
            <a:r>
              <a:rPr lang="en-US" u="sng" dirty="0" smtClean="0"/>
              <a:t> </a:t>
            </a:r>
            <a:r>
              <a:rPr lang="en-US" b="1" u="sng" dirty="0" smtClean="0"/>
              <a:t>met</a:t>
            </a:r>
            <a:r>
              <a:rPr lang="en-US" u="sng" dirty="0" smtClean="0"/>
              <a:t> </a:t>
            </a:r>
            <a:r>
              <a:rPr lang="en-US" u="sng" dirty="0" err="1" smtClean="0"/>
              <a:t>heuristieken</a:t>
            </a:r>
            <a:endParaRPr lang="en-US" u="sng" dirty="0" smtClean="0"/>
          </a:p>
          <a:p>
            <a:pPr lvl="1"/>
            <a:r>
              <a:rPr lang="en-US" dirty="0" err="1" smtClean="0"/>
              <a:t>Beperkt</a:t>
            </a:r>
            <a:r>
              <a:rPr lang="en-US" dirty="0" smtClean="0"/>
              <a:t> </a:t>
            </a:r>
            <a:r>
              <a:rPr lang="en-US" dirty="0" err="1" smtClean="0"/>
              <a:t>domijn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x/y/z </a:t>
            </a:r>
            <a:r>
              <a:rPr lang="en-US" dirty="0" err="1" smtClean="0"/>
              <a:t>assen</a:t>
            </a:r>
            <a:endParaRPr lang="en-US" dirty="0"/>
          </a:p>
          <a:p>
            <a:pPr marL="0" indent="0">
              <a:buNone/>
            </a:pPr>
            <a:endParaRPr lang="en-US" u="sng" dirty="0" smtClean="0"/>
          </a:p>
          <a:p>
            <a:pPr lvl="1"/>
            <a:r>
              <a:rPr lang="en-US" dirty="0" smtClean="0"/>
              <a:t>+ </a:t>
            </a:r>
            <a:r>
              <a:rPr lang="en-US" dirty="0" err="1" smtClean="0"/>
              <a:t>Sneller</a:t>
            </a:r>
            <a:endParaRPr lang="en-US" dirty="0" smtClean="0"/>
          </a:p>
          <a:p>
            <a:pPr lvl="1"/>
            <a:r>
              <a:rPr lang="en-US" dirty="0" smtClean="0"/>
              <a:t>- </a:t>
            </a:r>
            <a:r>
              <a:rPr lang="en-US" dirty="0" err="1" smtClean="0"/>
              <a:t>Verliest</a:t>
            </a:r>
            <a:r>
              <a:rPr lang="en-US" dirty="0" smtClean="0"/>
              <a:t> </a:t>
            </a:r>
            <a:r>
              <a:rPr lang="en-US" dirty="0" err="1" smtClean="0"/>
              <a:t>garantie</a:t>
            </a:r>
            <a:r>
              <a:rPr lang="en-US" dirty="0" smtClean="0"/>
              <a:t>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oplossig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17080" y="1910080"/>
            <a:ext cx="1717040" cy="150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81240" y="20472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7909560" y="293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7909560" y="25298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Connector 9"/>
          <p:cNvCxnSpPr>
            <a:stCxn id="7" idx="0"/>
          </p:cNvCxnSpPr>
          <p:nvPr/>
        </p:nvCxnSpPr>
        <p:spPr>
          <a:xfrm flipV="1">
            <a:off x="7975600" y="26619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75600" y="352552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142480" y="3916680"/>
            <a:ext cx="485648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tangle 37"/>
          <p:cNvSpPr/>
          <p:nvPr/>
        </p:nvSpPr>
        <p:spPr>
          <a:xfrm>
            <a:off x="7543800" y="41046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l 38"/>
          <p:cNvSpPr/>
          <p:nvPr/>
        </p:nvSpPr>
        <p:spPr>
          <a:xfrm>
            <a:off x="8072120" y="5019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8072120" y="4612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" name="Straight Connector 40"/>
          <p:cNvCxnSpPr>
            <a:stCxn id="39" idx="0"/>
          </p:cNvCxnSpPr>
          <p:nvPr/>
        </p:nvCxnSpPr>
        <p:spPr>
          <a:xfrm flipV="1">
            <a:off x="8138160" y="47447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072120" y="420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8138160" y="43383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976360" y="412496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9504680" y="50393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95046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7" name="Straight Connector 46"/>
          <p:cNvCxnSpPr>
            <a:stCxn id="45" idx="0"/>
          </p:cNvCxnSpPr>
          <p:nvPr/>
        </p:nvCxnSpPr>
        <p:spPr>
          <a:xfrm flipV="1">
            <a:off x="9570720" y="476504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439400" y="41300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10967720" y="50444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l 49"/>
          <p:cNvSpPr/>
          <p:nvPr/>
        </p:nvSpPr>
        <p:spPr>
          <a:xfrm>
            <a:off x="10967720" y="4638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1" name="Straight Connector 50"/>
          <p:cNvCxnSpPr>
            <a:stCxn id="49" idx="0"/>
          </p:cNvCxnSpPr>
          <p:nvPr/>
        </p:nvCxnSpPr>
        <p:spPr>
          <a:xfrm flipV="1">
            <a:off x="11033760" y="47701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1490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113842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4" name="Straight Connector 53"/>
          <p:cNvCxnSpPr>
            <a:stCxn id="52" idx="6"/>
            <a:endCxn id="46" idx="2"/>
          </p:cNvCxnSpPr>
          <p:nvPr/>
        </p:nvCxnSpPr>
        <p:spPr>
          <a:xfrm>
            <a:off x="9281160" y="4699000"/>
            <a:ext cx="223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3" idx="2"/>
          </p:cNvCxnSpPr>
          <p:nvPr/>
        </p:nvCxnSpPr>
        <p:spPr>
          <a:xfrm flipV="1">
            <a:off x="11099800" y="4699000"/>
            <a:ext cx="28448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472680" y="4064000"/>
            <a:ext cx="1330960" cy="1330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Chains </a:t>
            </a:r>
            <a:r>
              <a:rPr lang="en-US" dirty="0" err="1" smtClean="0"/>
              <a:t>bouwen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b="1" dirty="0" smtClean="0"/>
              <a:t>d</a:t>
            </a:r>
            <a:r>
              <a:rPr lang="en-US" b="1" dirty="0" smtClean="0"/>
              <a:t>eque</a:t>
            </a:r>
          </a:p>
          <a:p>
            <a:r>
              <a:rPr lang="en-US" dirty="0" smtClean="0"/>
              <a:t>Last-in, First-out</a:t>
            </a:r>
          </a:p>
          <a:p>
            <a:endParaRPr lang="en-US" dirty="0"/>
          </a:p>
          <a:p>
            <a:r>
              <a:rPr lang="en-US" dirty="0" smtClean="0"/>
              <a:t>Priority-Queue </a:t>
            </a:r>
            <a:r>
              <a:rPr lang="en-US" dirty="0" err="1" smtClean="0"/>
              <a:t>princiepe</a:t>
            </a:r>
            <a:endParaRPr lang="en-US" dirty="0" smtClean="0"/>
          </a:p>
          <a:p>
            <a:pPr lvl="1"/>
            <a:r>
              <a:rPr lang="en-US" dirty="0" err="1" smtClean="0"/>
              <a:t>Hogerscorend</a:t>
            </a:r>
            <a:r>
              <a:rPr lang="en-US" dirty="0" smtClean="0"/>
              <a:t> </a:t>
            </a:r>
            <a:r>
              <a:rPr lang="en-US" dirty="0" err="1" smtClean="0"/>
              <a:t>gaat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endParaRPr lang="en-US" dirty="0" smtClean="0"/>
          </a:p>
          <a:p>
            <a:pPr marL="0" indent="0">
              <a:buNone/>
            </a:pPr>
            <a:endParaRPr lang="en-US" u="sng" dirty="0" smtClean="0"/>
          </a:p>
          <a:p>
            <a:pPr lvl="1"/>
            <a:r>
              <a:rPr lang="en-US" dirty="0" smtClean="0"/>
              <a:t>+ </a:t>
            </a:r>
            <a:r>
              <a:rPr lang="en-US" dirty="0" err="1" smtClean="0"/>
              <a:t>Sneller</a:t>
            </a:r>
            <a:r>
              <a:rPr lang="en-US" dirty="0" smtClean="0"/>
              <a:t> </a:t>
            </a:r>
            <a:r>
              <a:rPr lang="en-US" dirty="0" err="1" smtClean="0"/>
              <a:t>resultaat</a:t>
            </a:r>
            <a:endParaRPr lang="en-US" dirty="0" smtClean="0"/>
          </a:p>
          <a:p>
            <a:pPr lvl="1"/>
            <a:r>
              <a:rPr lang="en-US" dirty="0" smtClean="0"/>
              <a:t>+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stoppen</a:t>
            </a:r>
            <a:r>
              <a:rPr lang="en-US" dirty="0" smtClean="0"/>
              <a:t> </a:t>
            </a:r>
            <a:r>
              <a:rPr lang="en-US" dirty="0" err="1" smtClean="0"/>
              <a:t>wanneer</a:t>
            </a:r>
            <a:r>
              <a:rPr lang="en-US" dirty="0" smtClean="0"/>
              <a:t> het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lang</a:t>
            </a:r>
            <a:r>
              <a:rPr lang="en-US" dirty="0" smtClean="0"/>
              <a:t> </a:t>
            </a:r>
            <a:r>
              <a:rPr lang="en-US" dirty="0" err="1" smtClean="0"/>
              <a:t>duurt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117080" y="1910080"/>
            <a:ext cx="1717040" cy="150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81240" y="20472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7909560" y="293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7909560" y="25298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>
          <a:xfrm flipV="1">
            <a:off x="7975600" y="26619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975600" y="352552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142480" y="3916680"/>
            <a:ext cx="485648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7543800" y="41046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8072120" y="5019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8072120" y="4612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 flipV="1">
            <a:off x="8138160" y="47447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072120" y="420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138160" y="43383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976360" y="412496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l 17"/>
          <p:cNvSpPr/>
          <p:nvPr/>
        </p:nvSpPr>
        <p:spPr>
          <a:xfrm>
            <a:off x="9504680" y="50393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95046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8" idx="0"/>
          </p:cNvCxnSpPr>
          <p:nvPr/>
        </p:nvCxnSpPr>
        <p:spPr>
          <a:xfrm flipV="1">
            <a:off x="9570720" y="476504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439400" y="41300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10967720" y="50444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10967720" y="4638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stCxn id="22" idx="0"/>
          </p:cNvCxnSpPr>
          <p:nvPr/>
        </p:nvCxnSpPr>
        <p:spPr>
          <a:xfrm flipV="1">
            <a:off x="11033760" y="47701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1490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l 25"/>
          <p:cNvSpPr/>
          <p:nvPr/>
        </p:nvSpPr>
        <p:spPr>
          <a:xfrm>
            <a:off x="113842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5" idx="6"/>
            <a:endCxn id="19" idx="2"/>
          </p:cNvCxnSpPr>
          <p:nvPr/>
        </p:nvCxnSpPr>
        <p:spPr>
          <a:xfrm>
            <a:off x="9281160" y="4699000"/>
            <a:ext cx="223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6" idx="2"/>
          </p:cNvCxnSpPr>
          <p:nvPr/>
        </p:nvCxnSpPr>
        <p:spPr>
          <a:xfrm flipV="1">
            <a:off x="11099800" y="4699000"/>
            <a:ext cx="28448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68280" y="4074160"/>
            <a:ext cx="1330960" cy="1330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1350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Instellingen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1000 </a:t>
            </a:r>
            <a:r>
              <a:rPr lang="en-US" dirty="0" err="1"/>
              <a:t>keer</a:t>
            </a:r>
            <a:r>
              <a:rPr lang="en-US" dirty="0"/>
              <a:t> </a:t>
            </a:r>
            <a:r>
              <a:rPr lang="en-US" dirty="0" err="1"/>
              <a:t>proberen</a:t>
            </a:r>
            <a:endParaRPr lang="en-US" dirty="0"/>
          </a:p>
          <a:p>
            <a:pPr lvl="1"/>
            <a:r>
              <a:rPr lang="en-US" dirty="0" err="1"/>
              <a:t>Vervangen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gelijke</a:t>
            </a:r>
            <a:r>
              <a:rPr lang="en-US" dirty="0"/>
              <a:t> of </a:t>
            </a:r>
            <a:r>
              <a:rPr lang="en-US" dirty="0" err="1"/>
              <a:t>kleinere</a:t>
            </a:r>
            <a:r>
              <a:rPr lang="en-US" dirty="0"/>
              <a:t> score</a:t>
            </a:r>
          </a:p>
          <a:p>
            <a:pPr lvl="1"/>
            <a:r>
              <a:rPr lang="en-US" dirty="0"/>
              <a:t>Start </a:t>
            </a:r>
            <a:r>
              <a:rPr lang="en-US" dirty="0" err="1"/>
              <a:t>recht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random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451944" y="2175643"/>
          <a:ext cx="1093076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1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9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0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252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25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5067">
                <a:tc>
                  <a:txBody>
                    <a:bodyPr/>
                    <a:lstStyle/>
                    <a:p>
                      <a:r>
                        <a:rPr lang="en-US" dirty="0" err="1"/>
                        <a:t>Ketenlengte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upperbound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Breadth-first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Hillclimber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 - 4</a:t>
                      </a:r>
                    </a:p>
                    <a:p>
                      <a:r>
                        <a:rPr lang="en-US" dirty="0"/>
                        <a:t>Runtime: 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/>
                        <a:t>Runtime: 0.095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Score: -3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Runtime: &lt; 1.859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-3</a:t>
                      </a:r>
                    </a:p>
                    <a:p>
                      <a:r>
                        <a:rPr lang="en-US" baseline="0" dirty="0"/>
                        <a:t>Runtime: 0.031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-8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/>
                        <a:t>Runtime: 6.780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Score: -5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Runtime: &lt;2.804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-5</a:t>
                      </a:r>
                    </a:p>
                    <a:p>
                      <a:r>
                        <a:rPr lang="en-US" baseline="0" dirty="0"/>
                        <a:t>Runtime: 0.089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-6</a:t>
                      </a:r>
                    </a:p>
                    <a:p>
                      <a:r>
                        <a:rPr lang="en-US" baseline="0" dirty="0"/>
                        <a:t>Runtime: &lt;2.818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-9</a:t>
                      </a:r>
                    </a:p>
                    <a:p>
                      <a:r>
                        <a:rPr lang="en-US" baseline="0" dirty="0"/>
                        <a:t>Runtime: 0.199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-10</a:t>
                      </a:r>
                    </a:p>
                    <a:p>
                      <a:r>
                        <a:rPr lang="en-US" baseline="0" dirty="0"/>
                        <a:t>Runtime: &lt;4.475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Vervolg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Experimenteren</a:t>
            </a:r>
            <a:r>
              <a:rPr lang="en-US" dirty="0"/>
              <a:t> breadth-first</a:t>
            </a:r>
          </a:p>
          <a:p>
            <a:pPr lvl="1"/>
            <a:r>
              <a:rPr lang="en-US" dirty="0" err="1"/>
              <a:t>Verschil</a:t>
            </a:r>
            <a:r>
              <a:rPr lang="en-US" dirty="0"/>
              <a:t> met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</a:t>
            </a:r>
            <a:r>
              <a:rPr lang="en-US" dirty="0" err="1"/>
              <a:t>heuristieken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Experimenteren</a:t>
            </a:r>
            <a:r>
              <a:rPr lang="en-US" dirty="0"/>
              <a:t> </a:t>
            </a:r>
            <a:r>
              <a:rPr lang="en-US" dirty="0" err="1"/>
              <a:t>hillclimber</a:t>
            </a:r>
            <a:endParaRPr lang="en-US" dirty="0"/>
          </a:p>
          <a:p>
            <a:pPr lvl="1"/>
            <a:r>
              <a:rPr lang="en-US" dirty="0"/>
              <a:t>Simulated annealing</a:t>
            </a:r>
          </a:p>
          <a:p>
            <a:pPr lvl="1"/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interaties</a:t>
            </a:r>
            <a:r>
              <a:rPr lang="en-US" dirty="0"/>
              <a:t> </a:t>
            </a:r>
            <a:r>
              <a:rPr lang="en-US" dirty="0" err="1"/>
              <a:t>aanpassen</a:t>
            </a:r>
            <a:endParaRPr lang="en-US" dirty="0"/>
          </a:p>
          <a:p>
            <a:pPr lvl="1"/>
            <a:r>
              <a:rPr lang="en-US" dirty="0" err="1"/>
              <a:t>Recht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random </a:t>
            </a:r>
            <a:r>
              <a:rPr lang="en-US" dirty="0" err="1"/>
              <a:t>beginnen</a:t>
            </a:r>
            <a:endParaRPr lang="en-US" dirty="0"/>
          </a:p>
          <a:p>
            <a:pPr lvl="1"/>
            <a:r>
              <a:rPr lang="en-US" dirty="0"/>
              <a:t>Twee </a:t>
            </a:r>
            <a:r>
              <a:rPr lang="en-US" dirty="0" err="1"/>
              <a:t>tegelijk</a:t>
            </a:r>
            <a:r>
              <a:rPr lang="en-US" dirty="0"/>
              <a:t> </a:t>
            </a:r>
            <a:r>
              <a:rPr lang="en-US" dirty="0" err="1"/>
              <a:t>vervangen</a:t>
            </a:r>
            <a:r>
              <a:rPr lang="en-US" dirty="0"/>
              <a:t> of die </a:t>
            </a:r>
            <a:r>
              <a:rPr lang="en-US" dirty="0" err="1"/>
              <a:t>erna</a:t>
            </a:r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:a16="http://schemas.microsoft.com/office/drawing/2014/main" xmlns="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:a16="http://schemas.microsoft.com/office/drawing/2014/main" xmlns="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xmlns="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xmlns="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xmlns="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xmlns="" id="{B6D6B7F3-D443-497D-A36C-F4AAD657E543}"/>
              </a:ext>
            </a:extLst>
          </p:cNvPr>
          <p:cNvCxnSpPr/>
          <p:nvPr/>
        </p:nvCxnSpPr>
        <p:spPr>
          <a:xfrm>
            <a:off x="4464074" y="2501592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:a16="http://schemas.microsoft.com/office/drawing/2014/main" xmlns="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xmlns="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pic>
        <p:nvPicPr>
          <p:cNvPr id="32" name="Afbeelding 31">
            <a:extLst>
              <a:ext uri="{FF2B5EF4-FFF2-40B4-BE49-F238E27FC236}">
                <a16:creationId xmlns:a16="http://schemas.microsoft.com/office/drawing/2014/main" xmlns="" id="{C82A7316-9DC5-4909-BDE9-7B87FABB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11424">
            <a:off x="5700451" y="2048471"/>
            <a:ext cx="1637931" cy="1117015"/>
          </a:xfrm>
          <a:prstGeom prst="rect">
            <a:avLst/>
          </a:prstGeom>
        </p:spPr>
      </p:pic>
      <p:sp>
        <p:nvSpPr>
          <p:cNvPr id="33" name="Tekstvak 32">
            <a:extLst>
              <a:ext uri="{FF2B5EF4-FFF2-40B4-BE49-F238E27FC236}">
                <a16:creationId xmlns:a16="http://schemas.microsoft.com/office/drawing/2014/main" xmlns="" id="{08A6883E-74A6-4993-AEE7-75D7658C72D6}"/>
              </a:ext>
            </a:extLst>
          </p:cNvPr>
          <p:cNvSpPr txBox="1"/>
          <p:nvPr/>
        </p:nvSpPr>
        <p:spPr>
          <a:xfrm>
            <a:off x="6599148" y="2631804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xmlns="" id="{C9B4D1B0-0456-4811-9964-B9C6B0442EF5}"/>
              </a:ext>
            </a:extLst>
          </p:cNvPr>
          <p:cNvSpPr txBox="1"/>
          <p:nvPr/>
        </p:nvSpPr>
        <p:spPr>
          <a:xfrm>
            <a:off x="5784222" y="2218183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xmlns="" id="{B088EACF-3A30-4896-9D87-8885CB1F2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0563">
            <a:off x="5481432" y="3382226"/>
            <a:ext cx="1620139" cy="1016799"/>
          </a:xfrm>
          <a:prstGeom prst="rect">
            <a:avLst/>
          </a:prstGeom>
        </p:spPr>
      </p:pic>
      <p:sp>
        <p:nvSpPr>
          <p:cNvPr id="20" name="Tekstvak 19">
            <a:extLst>
              <a:ext uri="{FF2B5EF4-FFF2-40B4-BE49-F238E27FC236}">
                <a16:creationId xmlns:a16="http://schemas.microsoft.com/office/drawing/2014/main" xmlns="" id="{CE3B85E5-3CCB-4EC6-94EE-27309E68CE64}"/>
              </a:ext>
            </a:extLst>
          </p:cNvPr>
          <p:cNvSpPr txBox="1"/>
          <p:nvPr/>
        </p:nvSpPr>
        <p:spPr>
          <a:xfrm>
            <a:off x="5619567" y="348529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xmlns="" id="{308E4E88-489C-491C-8F2D-3708CA1AEE72}"/>
              </a:ext>
            </a:extLst>
          </p:cNvPr>
          <p:cNvSpPr txBox="1"/>
          <p:nvPr/>
        </p:nvSpPr>
        <p:spPr>
          <a:xfrm>
            <a:off x="6350031" y="3988979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xmlns="" id="{2DD99941-CDDE-42C7-A80E-0400BEDE76B9}"/>
              </a:ext>
            </a:extLst>
          </p:cNvPr>
          <p:cNvCxnSpPr>
            <a:cxnSpLocks/>
          </p:cNvCxnSpPr>
          <p:nvPr/>
        </p:nvCxnSpPr>
        <p:spPr>
          <a:xfrm>
            <a:off x="4398264" y="2590156"/>
            <a:ext cx="1221303" cy="83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1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:a16="http://schemas.microsoft.com/office/drawing/2014/main" xmlns="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:a16="http://schemas.microsoft.com/office/drawing/2014/main" xmlns="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xmlns="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xmlns="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xmlns="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xmlns="" id="{B6D6B7F3-D443-497D-A36C-F4AAD657E543}"/>
              </a:ext>
            </a:extLst>
          </p:cNvPr>
          <p:cNvCxnSpPr/>
          <p:nvPr/>
        </p:nvCxnSpPr>
        <p:spPr>
          <a:xfrm>
            <a:off x="4464074" y="2501592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:a16="http://schemas.microsoft.com/office/drawing/2014/main" xmlns="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xmlns="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pic>
        <p:nvPicPr>
          <p:cNvPr id="32" name="Afbeelding 31">
            <a:extLst>
              <a:ext uri="{FF2B5EF4-FFF2-40B4-BE49-F238E27FC236}">
                <a16:creationId xmlns:a16="http://schemas.microsoft.com/office/drawing/2014/main" xmlns="" id="{C82A7316-9DC5-4909-BDE9-7B87FABB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11424">
            <a:off x="5700451" y="2048471"/>
            <a:ext cx="1637931" cy="1117015"/>
          </a:xfrm>
          <a:prstGeom prst="rect">
            <a:avLst/>
          </a:prstGeom>
        </p:spPr>
      </p:pic>
      <p:sp>
        <p:nvSpPr>
          <p:cNvPr id="33" name="Tekstvak 32">
            <a:extLst>
              <a:ext uri="{FF2B5EF4-FFF2-40B4-BE49-F238E27FC236}">
                <a16:creationId xmlns:a16="http://schemas.microsoft.com/office/drawing/2014/main" xmlns="" id="{08A6883E-74A6-4993-AEE7-75D7658C72D6}"/>
              </a:ext>
            </a:extLst>
          </p:cNvPr>
          <p:cNvSpPr txBox="1"/>
          <p:nvPr/>
        </p:nvSpPr>
        <p:spPr>
          <a:xfrm>
            <a:off x="6599148" y="2631804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xmlns="" id="{C9B4D1B0-0456-4811-9964-B9C6B0442EF5}"/>
              </a:ext>
            </a:extLst>
          </p:cNvPr>
          <p:cNvSpPr txBox="1"/>
          <p:nvPr/>
        </p:nvSpPr>
        <p:spPr>
          <a:xfrm>
            <a:off x="5784222" y="2218183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xmlns="" id="{B088EACF-3A30-4896-9D87-8885CB1F2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0563">
            <a:off x="5481432" y="3382226"/>
            <a:ext cx="1620139" cy="1016799"/>
          </a:xfrm>
          <a:prstGeom prst="rect">
            <a:avLst/>
          </a:prstGeom>
        </p:spPr>
      </p:pic>
      <p:sp>
        <p:nvSpPr>
          <p:cNvPr id="20" name="Tekstvak 19">
            <a:extLst>
              <a:ext uri="{FF2B5EF4-FFF2-40B4-BE49-F238E27FC236}">
                <a16:creationId xmlns:a16="http://schemas.microsoft.com/office/drawing/2014/main" xmlns="" id="{CE3B85E5-3CCB-4EC6-94EE-27309E68CE64}"/>
              </a:ext>
            </a:extLst>
          </p:cNvPr>
          <p:cNvSpPr txBox="1"/>
          <p:nvPr/>
        </p:nvSpPr>
        <p:spPr>
          <a:xfrm>
            <a:off x="5619567" y="348529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xmlns="" id="{308E4E88-489C-491C-8F2D-3708CA1AEE72}"/>
              </a:ext>
            </a:extLst>
          </p:cNvPr>
          <p:cNvSpPr txBox="1"/>
          <p:nvPr/>
        </p:nvSpPr>
        <p:spPr>
          <a:xfrm>
            <a:off x="6350031" y="3988979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xmlns="" id="{2DD99941-CDDE-42C7-A80E-0400BEDE76B9}"/>
              </a:ext>
            </a:extLst>
          </p:cNvPr>
          <p:cNvCxnSpPr>
            <a:cxnSpLocks/>
          </p:cNvCxnSpPr>
          <p:nvPr/>
        </p:nvCxnSpPr>
        <p:spPr>
          <a:xfrm>
            <a:off x="4398264" y="2590156"/>
            <a:ext cx="1221303" cy="83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09C9D1F4-F032-4E5D-9A7C-FF1C6395C9AA}"/>
              </a:ext>
            </a:extLst>
          </p:cNvPr>
          <p:cNvSpPr txBox="1"/>
          <p:nvPr/>
        </p:nvSpPr>
        <p:spPr>
          <a:xfrm>
            <a:off x="7729267" y="1975449"/>
            <a:ext cx="2769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Functies: </a:t>
            </a:r>
          </a:p>
          <a:p>
            <a:pPr marL="285750" indent="-285750">
              <a:buFontTx/>
              <a:buChar char="-"/>
            </a:pPr>
            <a:r>
              <a:rPr lang="nl-NL" dirty="0"/>
              <a:t>Omzetten van stoffen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Transporteren van stoffen en ander eiwitten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Etc. 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dirty="0"/>
              <a:t>Eiwitvorm van groot belang!!</a:t>
            </a:r>
          </a:p>
        </p:txBody>
      </p:sp>
    </p:spTree>
    <p:extLst>
      <p:ext uri="{BB962C8B-B14F-4D97-AF65-F5344CB8AC3E}">
        <p14:creationId xmlns:p14="http://schemas.microsoft.com/office/powerpoint/2010/main" val="274823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:a16="http://schemas.microsoft.com/office/drawing/2014/main" xmlns="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:a16="http://schemas.microsoft.com/office/drawing/2014/main" xmlns="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xmlns="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xmlns="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xmlns="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xmlns="" id="{B6D6B7F3-D443-497D-A36C-F4AAD657E543}"/>
              </a:ext>
            </a:extLst>
          </p:cNvPr>
          <p:cNvCxnSpPr/>
          <p:nvPr/>
        </p:nvCxnSpPr>
        <p:spPr>
          <a:xfrm>
            <a:off x="4464074" y="2501592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:a16="http://schemas.microsoft.com/office/drawing/2014/main" xmlns="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xmlns="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pic>
        <p:nvPicPr>
          <p:cNvPr id="32" name="Afbeelding 31">
            <a:extLst>
              <a:ext uri="{FF2B5EF4-FFF2-40B4-BE49-F238E27FC236}">
                <a16:creationId xmlns:a16="http://schemas.microsoft.com/office/drawing/2014/main" xmlns="" id="{C82A7316-9DC5-4909-BDE9-7B87FABB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11424">
            <a:off x="5700451" y="2048471"/>
            <a:ext cx="1637931" cy="1117015"/>
          </a:xfrm>
          <a:prstGeom prst="rect">
            <a:avLst/>
          </a:prstGeom>
        </p:spPr>
      </p:pic>
      <p:sp>
        <p:nvSpPr>
          <p:cNvPr id="33" name="Tekstvak 32">
            <a:extLst>
              <a:ext uri="{FF2B5EF4-FFF2-40B4-BE49-F238E27FC236}">
                <a16:creationId xmlns:a16="http://schemas.microsoft.com/office/drawing/2014/main" xmlns="" id="{08A6883E-74A6-4993-AEE7-75D7658C72D6}"/>
              </a:ext>
            </a:extLst>
          </p:cNvPr>
          <p:cNvSpPr txBox="1"/>
          <p:nvPr/>
        </p:nvSpPr>
        <p:spPr>
          <a:xfrm>
            <a:off x="6599148" y="2631804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xmlns="" id="{C9B4D1B0-0456-4811-9964-B9C6B0442EF5}"/>
              </a:ext>
            </a:extLst>
          </p:cNvPr>
          <p:cNvSpPr txBox="1"/>
          <p:nvPr/>
        </p:nvSpPr>
        <p:spPr>
          <a:xfrm>
            <a:off x="5784222" y="2218183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xmlns="" id="{B088EACF-3A30-4896-9D87-8885CB1F2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0563">
            <a:off x="5481432" y="3382226"/>
            <a:ext cx="1620139" cy="1016799"/>
          </a:xfrm>
          <a:prstGeom prst="rect">
            <a:avLst/>
          </a:prstGeom>
        </p:spPr>
      </p:pic>
      <p:sp>
        <p:nvSpPr>
          <p:cNvPr id="20" name="Tekstvak 19">
            <a:extLst>
              <a:ext uri="{FF2B5EF4-FFF2-40B4-BE49-F238E27FC236}">
                <a16:creationId xmlns:a16="http://schemas.microsoft.com/office/drawing/2014/main" xmlns="" id="{CE3B85E5-3CCB-4EC6-94EE-27309E68CE64}"/>
              </a:ext>
            </a:extLst>
          </p:cNvPr>
          <p:cNvSpPr txBox="1"/>
          <p:nvPr/>
        </p:nvSpPr>
        <p:spPr>
          <a:xfrm>
            <a:off x="5619567" y="348529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xmlns="" id="{308E4E88-489C-491C-8F2D-3708CA1AEE72}"/>
              </a:ext>
            </a:extLst>
          </p:cNvPr>
          <p:cNvSpPr txBox="1"/>
          <p:nvPr/>
        </p:nvSpPr>
        <p:spPr>
          <a:xfrm>
            <a:off x="6350031" y="3988979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xmlns="" id="{2DD99941-CDDE-42C7-A80E-0400BEDE76B9}"/>
              </a:ext>
            </a:extLst>
          </p:cNvPr>
          <p:cNvCxnSpPr>
            <a:cxnSpLocks/>
          </p:cNvCxnSpPr>
          <p:nvPr/>
        </p:nvCxnSpPr>
        <p:spPr>
          <a:xfrm>
            <a:off x="4398264" y="2590156"/>
            <a:ext cx="1221303" cy="83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09C9D1F4-F032-4E5D-9A7C-FF1C6395C9AA}"/>
              </a:ext>
            </a:extLst>
          </p:cNvPr>
          <p:cNvSpPr txBox="1"/>
          <p:nvPr/>
        </p:nvSpPr>
        <p:spPr>
          <a:xfrm>
            <a:off x="7729267" y="1975449"/>
            <a:ext cx="2769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Functies: </a:t>
            </a:r>
          </a:p>
          <a:p>
            <a:pPr marL="285750" indent="-285750">
              <a:buFontTx/>
              <a:buChar char="-"/>
            </a:pPr>
            <a:r>
              <a:rPr lang="nl-NL" dirty="0"/>
              <a:t>Omzetten van stoffen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Transporteren van stoffen en ander eiwitten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Etc. 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dirty="0"/>
              <a:t>Eiwitvorm van groot belang!!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xmlns="" id="{7030C92F-7460-4CD0-AC3E-DFDBBFE02B78}"/>
              </a:ext>
            </a:extLst>
          </p:cNvPr>
          <p:cNvSpPr/>
          <p:nvPr/>
        </p:nvSpPr>
        <p:spPr>
          <a:xfrm>
            <a:off x="7604595" y="3890625"/>
            <a:ext cx="2612794" cy="736920"/>
          </a:xfrm>
          <a:prstGeom prst="roundRect">
            <a:avLst/>
          </a:prstGeom>
          <a:noFill/>
          <a:ln w="28575">
            <a:solidFill>
              <a:schemeClr val="accent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xmlns="" id="{06236ACC-5C22-4120-A532-40542026AAA4}"/>
              </a:ext>
            </a:extLst>
          </p:cNvPr>
          <p:cNvSpPr txBox="1"/>
          <p:nvPr/>
        </p:nvSpPr>
        <p:spPr>
          <a:xfrm rot="20749231">
            <a:off x="7612637" y="4527760"/>
            <a:ext cx="2659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accent1"/>
                </a:solidFill>
              </a:rPr>
              <a:t>Maar hoe krijgen eiwitten </a:t>
            </a:r>
          </a:p>
          <a:p>
            <a:r>
              <a:rPr lang="nl-NL" sz="1600" dirty="0">
                <a:solidFill>
                  <a:schemeClr val="accent1"/>
                </a:solidFill>
              </a:rPr>
              <a:t>hun goede vorm?</a:t>
            </a:r>
          </a:p>
        </p:txBody>
      </p:sp>
    </p:spTree>
    <p:extLst>
      <p:ext uri="{BB962C8B-B14F-4D97-AF65-F5344CB8AC3E}">
        <p14:creationId xmlns:p14="http://schemas.microsoft.com/office/powerpoint/2010/main" val="399266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xmlns="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xmlns="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xmlns="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73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xmlns="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xmlns="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xmlns="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:a16="http://schemas.microsoft.com/office/drawing/2014/main" xmlns="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:a16="http://schemas.microsoft.com/office/drawing/2014/main" xmlns="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:a16="http://schemas.microsoft.com/office/drawing/2014/main" xmlns="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49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xmlns="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xmlns="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xmlns="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:a16="http://schemas.microsoft.com/office/drawing/2014/main" xmlns="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:a16="http://schemas.microsoft.com/office/drawing/2014/main" xmlns="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:a16="http://schemas.microsoft.com/office/drawing/2014/main" xmlns="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al 11">
            <a:extLst>
              <a:ext uri="{FF2B5EF4-FFF2-40B4-BE49-F238E27FC236}">
                <a16:creationId xmlns:a16="http://schemas.microsoft.com/office/drawing/2014/main" xmlns="" id="{702660D4-5C08-4FC9-B5F9-92B2E32F1F54}"/>
              </a:ext>
            </a:extLst>
          </p:cNvPr>
          <p:cNvSpPr/>
          <p:nvPr/>
        </p:nvSpPr>
        <p:spPr>
          <a:xfrm>
            <a:off x="4221193" y="32532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xmlns="" id="{6F886743-BD7C-498D-8470-3AFF63CE3A2E}"/>
              </a:ext>
            </a:extLst>
          </p:cNvPr>
          <p:cNvSpPr/>
          <p:nvPr/>
        </p:nvSpPr>
        <p:spPr>
          <a:xfrm>
            <a:off x="4580760" y="366656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xmlns="" id="{2800E1DF-3D08-42B9-9EA7-18A4D608B1AD}"/>
              </a:ext>
            </a:extLst>
          </p:cNvPr>
          <p:cNvSpPr/>
          <p:nvPr/>
        </p:nvSpPr>
        <p:spPr>
          <a:xfrm>
            <a:off x="5018564" y="40735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xmlns="" id="{71B22304-31D6-4B7A-9A07-E9729C3946DC}"/>
              </a:ext>
            </a:extLst>
          </p:cNvPr>
          <p:cNvSpPr/>
          <p:nvPr/>
        </p:nvSpPr>
        <p:spPr>
          <a:xfrm>
            <a:off x="5531127" y="44291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xmlns="" id="{4CB9A837-B23B-40E2-B9FD-2ED58D3175F2}"/>
              </a:ext>
            </a:extLst>
          </p:cNvPr>
          <p:cNvSpPr/>
          <p:nvPr/>
        </p:nvSpPr>
        <p:spPr>
          <a:xfrm rot="19596892">
            <a:off x="6690327" y="2915436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xmlns="" id="{356FEE7C-9D16-4FA9-AC43-61E03FD7F12E}"/>
              </a:ext>
            </a:extLst>
          </p:cNvPr>
          <p:cNvSpPr/>
          <p:nvPr/>
        </p:nvSpPr>
        <p:spPr>
          <a:xfrm>
            <a:off x="6098742" y="442274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xmlns="" id="{C7B6E4EE-D18E-4E99-90D9-8CD79FAB3E66}"/>
              </a:ext>
            </a:extLst>
          </p:cNvPr>
          <p:cNvSpPr/>
          <p:nvPr/>
        </p:nvSpPr>
        <p:spPr>
          <a:xfrm>
            <a:off x="6519746" y="406714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xmlns="" id="{57BEF406-0651-41E0-BE06-273B7CC97A2D}"/>
              </a:ext>
            </a:extLst>
          </p:cNvPr>
          <p:cNvSpPr/>
          <p:nvPr/>
        </p:nvSpPr>
        <p:spPr>
          <a:xfrm>
            <a:off x="6597176" y="343927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xmlns="" id="{B6E9C7CF-D8FC-4A16-A854-58D00C6AFC36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4901628" y="3970085"/>
            <a:ext cx="171988" cy="15552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xmlns="" id="{1CFE56A8-8899-43BC-94FD-95028AD82001}"/>
              </a:ext>
            </a:extLst>
          </p:cNvPr>
          <p:cNvCxnSpPr>
            <a:cxnSpLocks/>
            <a:stCxn id="16" idx="5"/>
            <a:endCxn id="18" idx="2"/>
          </p:cNvCxnSpPr>
          <p:nvPr/>
        </p:nvCxnSpPr>
        <p:spPr>
          <a:xfrm>
            <a:off x="5339432" y="4377057"/>
            <a:ext cx="191695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xmlns="" id="{92F1B486-5D9E-425B-BA62-A39589D9C092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5907047" y="4600541"/>
            <a:ext cx="191695" cy="6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xmlns="" id="{0EAB71A3-52E1-49E7-852D-B0FD3CD4D1A7}"/>
              </a:ext>
            </a:extLst>
          </p:cNvPr>
          <p:cNvCxnSpPr>
            <a:cxnSpLocks/>
            <a:stCxn id="20" idx="6"/>
            <a:endCxn id="21" idx="3"/>
          </p:cNvCxnSpPr>
          <p:nvPr/>
        </p:nvCxnSpPr>
        <p:spPr>
          <a:xfrm flipV="1">
            <a:off x="6474662" y="4370665"/>
            <a:ext cx="100136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xmlns="" id="{099DCD6D-B326-4DA6-8459-0A2EE91D83D5}"/>
              </a:ext>
            </a:extLst>
          </p:cNvPr>
          <p:cNvCxnSpPr>
            <a:cxnSpLocks/>
            <a:stCxn id="21" idx="0"/>
            <a:endCxn id="22" idx="4"/>
          </p:cNvCxnSpPr>
          <p:nvPr/>
        </p:nvCxnSpPr>
        <p:spPr>
          <a:xfrm flipV="1">
            <a:off x="6707706" y="3794877"/>
            <a:ext cx="77430" cy="27226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xmlns="" id="{8E4426DD-AC68-426C-8E72-53F5D4058FEB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4542061" y="3556757"/>
            <a:ext cx="93751" cy="1618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xmlns="" id="{F8455A54-0906-419D-9641-930E0EF19620}"/>
              </a:ext>
            </a:extLst>
          </p:cNvPr>
          <p:cNvCxnSpPr>
            <a:cxnSpLocks/>
            <a:stCxn id="22" idx="0"/>
            <a:endCxn id="19" idx="3"/>
          </p:cNvCxnSpPr>
          <p:nvPr/>
        </p:nvCxnSpPr>
        <p:spPr>
          <a:xfrm flipV="1">
            <a:off x="6785136" y="3271349"/>
            <a:ext cx="51355" cy="1679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al 29">
            <a:extLst>
              <a:ext uri="{FF2B5EF4-FFF2-40B4-BE49-F238E27FC236}">
                <a16:creationId xmlns:a16="http://schemas.microsoft.com/office/drawing/2014/main" xmlns="" id="{2F8EA833-A5A7-481E-A4D1-98F4CE5A47F5}"/>
              </a:ext>
            </a:extLst>
          </p:cNvPr>
          <p:cNvSpPr/>
          <p:nvPr/>
        </p:nvSpPr>
        <p:spPr>
          <a:xfrm>
            <a:off x="7228835" y="270854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xmlns="" id="{EF1B8A63-45C7-4477-83DA-C5F7FAE45190}"/>
              </a:ext>
            </a:extLst>
          </p:cNvPr>
          <p:cNvSpPr/>
          <p:nvPr/>
        </p:nvSpPr>
        <p:spPr>
          <a:xfrm>
            <a:off x="7619676" y="302248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xmlns="" id="{0ACF7CC1-9BE7-4DD2-8236-579273166F0D}"/>
              </a:ext>
            </a:extLst>
          </p:cNvPr>
          <p:cNvSpPr/>
          <p:nvPr/>
        </p:nvSpPr>
        <p:spPr>
          <a:xfrm>
            <a:off x="7952941" y="3413745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xmlns="" id="{38A37D86-F49D-4015-9F89-0C5AA4F918E7}"/>
              </a:ext>
            </a:extLst>
          </p:cNvPr>
          <p:cNvSpPr/>
          <p:nvPr/>
        </p:nvSpPr>
        <p:spPr>
          <a:xfrm rot="1879954">
            <a:off x="8341796" y="379487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xmlns="" id="{068A416D-8303-4CF0-9F81-5305F8661921}"/>
              </a:ext>
            </a:extLst>
          </p:cNvPr>
          <p:cNvSpPr/>
          <p:nvPr/>
        </p:nvSpPr>
        <p:spPr>
          <a:xfrm rot="18686303">
            <a:off x="9492522" y="247473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xmlns="" id="{57886617-EF56-4B20-8554-D57A38AAFA65}"/>
              </a:ext>
            </a:extLst>
          </p:cNvPr>
          <p:cNvSpPr/>
          <p:nvPr/>
        </p:nvSpPr>
        <p:spPr>
          <a:xfrm>
            <a:off x="8978067" y="403128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xmlns="" id="{F5B28146-4C85-4621-B9EA-F45F4586B369}"/>
              </a:ext>
            </a:extLst>
          </p:cNvPr>
          <p:cNvSpPr/>
          <p:nvPr/>
        </p:nvSpPr>
        <p:spPr>
          <a:xfrm>
            <a:off x="9461532" y="367568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xmlns="" id="{7C0671A0-0740-414E-92E7-AEF59EAC6288}"/>
              </a:ext>
            </a:extLst>
          </p:cNvPr>
          <p:cNvSpPr/>
          <p:nvPr/>
        </p:nvSpPr>
        <p:spPr>
          <a:xfrm>
            <a:off x="9528354" y="30754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xmlns="" id="{33DE6DFE-6D57-47BA-BB6B-555F08E26DB9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7940544" y="3326005"/>
            <a:ext cx="67449" cy="13981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xmlns="" id="{2DA35996-A73E-4F96-979F-9FF60EC2EA8E}"/>
              </a:ext>
            </a:extLst>
          </p:cNvPr>
          <p:cNvCxnSpPr>
            <a:cxnSpLocks/>
            <a:stCxn id="32" idx="5"/>
            <a:endCxn id="33" idx="2"/>
          </p:cNvCxnSpPr>
          <p:nvPr/>
        </p:nvCxnSpPr>
        <p:spPr>
          <a:xfrm>
            <a:off x="8273809" y="3717269"/>
            <a:ext cx="95398" cy="1576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xmlns="" id="{A723C397-9B1B-4D91-BA47-50C5F66D3D89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8690305" y="4070417"/>
            <a:ext cx="287762" cy="1386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xmlns="" id="{2F58A9CA-8BB1-4BB9-A296-F83FB5010BAE}"/>
              </a:ext>
            </a:extLst>
          </p:cNvPr>
          <p:cNvCxnSpPr>
            <a:cxnSpLocks/>
            <a:stCxn id="35" idx="6"/>
            <a:endCxn id="36" idx="3"/>
          </p:cNvCxnSpPr>
          <p:nvPr/>
        </p:nvCxnSpPr>
        <p:spPr>
          <a:xfrm flipV="1">
            <a:off x="9353987" y="3979213"/>
            <a:ext cx="162597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xmlns="" id="{959AEB00-BDDE-401D-A258-A1BC831BF286}"/>
              </a:ext>
            </a:extLst>
          </p:cNvPr>
          <p:cNvCxnSpPr>
            <a:cxnSpLocks/>
            <a:stCxn id="36" idx="0"/>
            <a:endCxn id="37" idx="4"/>
          </p:cNvCxnSpPr>
          <p:nvPr/>
        </p:nvCxnSpPr>
        <p:spPr>
          <a:xfrm flipV="1">
            <a:off x="9649492" y="3431033"/>
            <a:ext cx="66822" cy="2446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xmlns="" id="{451D5B5E-F7CD-4D18-81B2-353312FBAE39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7549703" y="3012073"/>
            <a:ext cx="125025" cy="624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xmlns="" id="{0762CCB1-BCF4-4FA9-BBCF-2906073B5750}"/>
              </a:ext>
            </a:extLst>
          </p:cNvPr>
          <p:cNvCxnSpPr>
            <a:cxnSpLocks/>
            <a:stCxn id="37" idx="0"/>
            <a:endCxn id="34" idx="3"/>
          </p:cNvCxnSpPr>
          <p:nvPr/>
        </p:nvCxnSpPr>
        <p:spPr>
          <a:xfrm flipH="1" flipV="1">
            <a:off x="9686773" y="2835382"/>
            <a:ext cx="29541" cy="24005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xmlns="" id="{04763EFC-7EEF-4E93-9F5A-2BD209A331DC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 flipV="1">
            <a:off x="7035232" y="2886349"/>
            <a:ext cx="193603" cy="103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14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xmlns="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xmlns="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xmlns="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xmlns="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:a16="http://schemas.microsoft.com/office/drawing/2014/main" xmlns="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:a16="http://schemas.microsoft.com/office/drawing/2014/main" xmlns="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:a16="http://schemas.microsoft.com/office/drawing/2014/main" xmlns="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al 11">
            <a:extLst>
              <a:ext uri="{FF2B5EF4-FFF2-40B4-BE49-F238E27FC236}">
                <a16:creationId xmlns:a16="http://schemas.microsoft.com/office/drawing/2014/main" xmlns="" id="{702660D4-5C08-4FC9-B5F9-92B2E32F1F54}"/>
              </a:ext>
            </a:extLst>
          </p:cNvPr>
          <p:cNvSpPr/>
          <p:nvPr/>
        </p:nvSpPr>
        <p:spPr>
          <a:xfrm rot="13642393">
            <a:off x="6771468" y="304035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xmlns="" id="{6F886743-BD7C-498D-8470-3AFF63CE3A2E}"/>
              </a:ext>
            </a:extLst>
          </p:cNvPr>
          <p:cNvSpPr/>
          <p:nvPr/>
        </p:nvSpPr>
        <p:spPr>
          <a:xfrm rot="12747821">
            <a:off x="6677569" y="2509234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xmlns="" id="{2800E1DF-3D08-42B9-9EA7-18A4D608B1AD}"/>
              </a:ext>
            </a:extLst>
          </p:cNvPr>
          <p:cNvSpPr/>
          <p:nvPr/>
        </p:nvSpPr>
        <p:spPr>
          <a:xfrm rot="4284378">
            <a:off x="6857072" y="3543935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xmlns="" id="{71B22304-31D6-4B7A-9A07-E9729C3946DC}"/>
              </a:ext>
            </a:extLst>
          </p:cNvPr>
          <p:cNvSpPr/>
          <p:nvPr/>
        </p:nvSpPr>
        <p:spPr>
          <a:xfrm rot="6297451">
            <a:off x="6677570" y="3990424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xmlns="" id="{4CB9A837-B23B-40E2-B9FD-2ED58D3175F2}"/>
              </a:ext>
            </a:extLst>
          </p:cNvPr>
          <p:cNvSpPr/>
          <p:nvPr/>
        </p:nvSpPr>
        <p:spPr>
          <a:xfrm rot="21379240">
            <a:off x="6394762" y="2074010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xmlns="" id="{356FEE7C-9D16-4FA9-AC43-61E03FD7F12E}"/>
              </a:ext>
            </a:extLst>
          </p:cNvPr>
          <p:cNvSpPr/>
          <p:nvPr/>
        </p:nvSpPr>
        <p:spPr>
          <a:xfrm rot="17868258">
            <a:off x="6058474" y="4096156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xmlns="" id="{C7B6E4EE-D18E-4E99-90D9-8CD79FAB3E66}"/>
              </a:ext>
            </a:extLst>
          </p:cNvPr>
          <p:cNvSpPr/>
          <p:nvPr/>
        </p:nvSpPr>
        <p:spPr>
          <a:xfrm rot="3227514">
            <a:off x="5930210" y="3430485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xmlns="" id="{57BEF406-0651-41E0-BE06-273B7CC97A2D}"/>
              </a:ext>
            </a:extLst>
          </p:cNvPr>
          <p:cNvSpPr/>
          <p:nvPr/>
        </p:nvSpPr>
        <p:spPr>
          <a:xfrm rot="504240">
            <a:off x="6090532" y="2653304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xmlns="" id="{B6E9C7CF-D8FC-4A16-A854-58D00C6AFC36}"/>
              </a:ext>
            </a:extLst>
          </p:cNvPr>
          <p:cNvCxnSpPr>
            <a:cxnSpLocks/>
            <a:stCxn id="12" idx="1"/>
            <a:endCxn id="16" idx="2"/>
          </p:cNvCxnSpPr>
          <p:nvPr/>
        </p:nvCxnSpPr>
        <p:spPr>
          <a:xfrm>
            <a:off x="6956931" y="3401091"/>
            <a:ext cx="28169" cy="14249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xmlns="" id="{1CFE56A8-8899-43BC-94FD-95028AD82001}"/>
              </a:ext>
            </a:extLst>
          </p:cNvPr>
          <p:cNvCxnSpPr>
            <a:cxnSpLocks/>
            <a:stCxn id="16" idx="5"/>
            <a:endCxn id="18" idx="2"/>
          </p:cNvCxnSpPr>
          <p:nvPr/>
        </p:nvCxnSpPr>
        <p:spPr>
          <a:xfrm flipH="1">
            <a:off x="6914043" y="3887793"/>
            <a:ext cx="54206" cy="9884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xmlns="" id="{0EAB71A3-52E1-49E7-852D-B0FD3CD4D1A7}"/>
              </a:ext>
            </a:extLst>
          </p:cNvPr>
          <p:cNvCxnSpPr>
            <a:cxnSpLocks/>
            <a:stCxn id="20" idx="0"/>
            <a:endCxn id="21" idx="5"/>
          </p:cNvCxnSpPr>
          <p:nvPr/>
        </p:nvCxnSpPr>
        <p:spPr>
          <a:xfrm flipV="1">
            <a:off x="6089162" y="3789793"/>
            <a:ext cx="6076" cy="4012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xmlns="" id="{099DCD6D-B326-4DA6-8459-0A2EE91D83D5}"/>
              </a:ext>
            </a:extLst>
          </p:cNvPr>
          <p:cNvCxnSpPr>
            <a:cxnSpLocks/>
            <a:stCxn id="21" idx="1"/>
            <a:endCxn id="22" idx="4"/>
          </p:cNvCxnSpPr>
          <p:nvPr/>
        </p:nvCxnSpPr>
        <p:spPr>
          <a:xfrm flipV="1">
            <a:off x="6141102" y="3006995"/>
            <a:ext cx="111404" cy="4197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xmlns="" id="{8E4426DD-AC68-426C-8E72-53F5D4058FEB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 flipH="1" flipV="1">
            <a:off x="6910183" y="2864452"/>
            <a:ext cx="51742" cy="1707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xmlns="" id="{F8455A54-0906-419D-9641-930E0EF19620}"/>
              </a:ext>
            </a:extLst>
          </p:cNvPr>
          <p:cNvCxnSpPr>
            <a:cxnSpLocks/>
            <a:stCxn id="22" idx="0"/>
            <a:endCxn id="19" idx="3"/>
          </p:cNvCxnSpPr>
          <p:nvPr/>
        </p:nvCxnSpPr>
        <p:spPr>
          <a:xfrm flipV="1">
            <a:off x="6304478" y="2385804"/>
            <a:ext cx="153678" cy="26940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al 29">
            <a:extLst>
              <a:ext uri="{FF2B5EF4-FFF2-40B4-BE49-F238E27FC236}">
                <a16:creationId xmlns:a16="http://schemas.microsoft.com/office/drawing/2014/main" xmlns="" id="{2F8EA833-A5A7-481E-A4D1-98F4CE5A47F5}"/>
              </a:ext>
            </a:extLst>
          </p:cNvPr>
          <p:cNvSpPr/>
          <p:nvPr/>
        </p:nvSpPr>
        <p:spPr>
          <a:xfrm>
            <a:off x="7292398" y="215957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xmlns="" id="{EF1B8A63-45C7-4477-83DA-C5F7FAE45190}"/>
              </a:ext>
            </a:extLst>
          </p:cNvPr>
          <p:cNvSpPr/>
          <p:nvPr/>
        </p:nvSpPr>
        <p:spPr>
          <a:xfrm>
            <a:off x="7647415" y="2605878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xmlns="" id="{0ACF7CC1-9BE7-4DD2-8236-579273166F0D}"/>
              </a:ext>
            </a:extLst>
          </p:cNvPr>
          <p:cNvSpPr/>
          <p:nvPr/>
        </p:nvSpPr>
        <p:spPr>
          <a:xfrm rot="1756099">
            <a:off x="7847057" y="336482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xmlns="" id="{38A37D86-F49D-4015-9F89-0C5AA4F918E7}"/>
              </a:ext>
            </a:extLst>
          </p:cNvPr>
          <p:cNvSpPr/>
          <p:nvPr/>
        </p:nvSpPr>
        <p:spPr>
          <a:xfrm rot="7318996">
            <a:off x="7564269" y="4068465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xmlns="" id="{068A416D-8303-4CF0-9F81-5305F8661921}"/>
              </a:ext>
            </a:extLst>
          </p:cNvPr>
          <p:cNvSpPr/>
          <p:nvPr/>
        </p:nvSpPr>
        <p:spPr>
          <a:xfrm rot="16399108">
            <a:off x="7867988" y="450305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xmlns="" id="{57886617-EF56-4B20-8554-D57A38AAFA65}"/>
              </a:ext>
            </a:extLst>
          </p:cNvPr>
          <p:cNvSpPr/>
          <p:nvPr/>
        </p:nvSpPr>
        <p:spPr>
          <a:xfrm rot="9110574">
            <a:off x="6826600" y="450305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xmlns="" id="{F5B28146-4C85-4621-B9EA-F45F4586B369}"/>
              </a:ext>
            </a:extLst>
          </p:cNvPr>
          <p:cNvSpPr/>
          <p:nvPr/>
        </p:nvSpPr>
        <p:spPr>
          <a:xfrm rot="6903367">
            <a:off x="6497030" y="512706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xmlns="" id="{7C0671A0-0740-414E-92E7-AEF59EAC6288}"/>
              </a:ext>
            </a:extLst>
          </p:cNvPr>
          <p:cNvSpPr/>
          <p:nvPr/>
        </p:nvSpPr>
        <p:spPr>
          <a:xfrm rot="8852921">
            <a:off x="7228513" y="500536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xmlns="" id="{33DE6DFE-6D57-47BA-BB6B-555F08E26DB9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7968283" y="2909402"/>
            <a:ext cx="12260" cy="4585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xmlns="" id="{2DA35996-A73E-4F96-979F-9FF60EC2EA8E}"/>
              </a:ext>
            </a:extLst>
          </p:cNvPr>
          <p:cNvCxnSpPr>
            <a:cxnSpLocks/>
            <a:stCxn id="32" idx="5"/>
            <a:endCxn id="33" idx="2"/>
          </p:cNvCxnSpPr>
          <p:nvPr/>
        </p:nvCxnSpPr>
        <p:spPr>
          <a:xfrm flipH="1">
            <a:off x="7851786" y="3717280"/>
            <a:ext cx="237705" cy="3695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xmlns="" id="{A723C397-9B1B-4D91-BA47-50C5F66D3D89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 flipH="1">
            <a:off x="7180276" y="4405693"/>
            <a:ext cx="472396" cy="18646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xmlns="" id="{2F58A9CA-8BB1-4BB9-A296-F83FB5010BAE}"/>
              </a:ext>
            </a:extLst>
          </p:cNvPr>
          <p:cNvCxnSpPr>
            <a:cxnSpLocks/>
            <a:stCxn id="35" idx="6"/>
            <a:endCxn id="36" idx="3"/>
          </p:cNvCxnSpPr>
          <p:nvPr/>
        </p:nvCxnSpPr>
        <p:spPr>
          <a:xfrm flipH="1">
            <a:off x="6627385" y="4769554"/>
            <a:ext cx="221459" cy="3616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xmlns="" id="{959AEB00-BDDE-401D-A258-A1BC831BF286}"/>
              </a:ext>
            </a:extLst>
          </p:cNvPr>
          <p:cNvCxnSpPr>
            <a:cxnSpLocks/>
            <a:stCxn id="37" idx="6"/>
            <a:endCxn id="36" idx="7"/>
          </p:cNvCxnSpPr>
          <p:nvPr/>
        </p:nvCxnSpPr>
        <p:spPr>
          <a:xfrm flipH="1">
            <a:off x="6742595" y="5284023"/>
            <a:ext cx="515268" cy="19448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xmlns="" id="{451D5B5E-F7CD-4D18-81B2-353312FBAE39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7613266" y="2463103"/>
            <a:ext cx="89201" cy="19485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xmlns="" id="{0762CCB1-BCF4-4FA9-BBCF-2906073B5750}"/>
              </a:ext>
            </a:extLst>
          </p:cNvPr>
          <p:cNvCxnSpPr>
            <a:cxnSpLocks/>
            <a:stCxn id="20" idx="4"/>
            <a:endCxn id="18" idx="5"/>
          </p:cNvCxnSpPr>
          <p:nvPr/>
        </p:nvCxnSpPr>
        <p:spPr>
          <a:xfrm flipV="1">
            <a:off x="6403706" y="4264179"/>
            <a:ext cx="306056" cy="927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xmlns="" id="{04763EFC-7EEF-4E93-9F5A-2BD209A331DC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>
            <a:off x="6770295" y="2239748"/>
            <a:ext cx="522103" cy="976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Rechte verbindingslijn 207">
            <a:extLst>
              <a:ext uri="{FF2B5EF4-FFF2-40B4-BE49-F238E27FC236}">
                <a16:creationId xmlns:a16="http://schemas.microsoft.com/office/drawing/2014/main" xmlns="" id="{D69FCFE6-71B0-40AB-A0F9-E2B15BEB6CA5}"/>
              </a:ext>
            </a:extLst>
          </p:cNvPr>
          <p:cNvCxnSpPr>
            <a:cxnSpLocks/>
            <a:stCxn id="34" idx="1"/>
            <a:endCxn id="37" idx="2"/>
          </p:cNvCxnSpPr>
          <p:nvPr/>
        </p:nvCxnSpPr>
        <p:spPr>
          <a:xfrm flipH="1">
            <a:off x="7575083" y="4806265"/>
            <a:ext cx="347658" cy="2760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316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Hout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ut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ut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hout]]</Template>
  <TotalTime>552</TotalTime>
  <Words>538</Words>
  <Application>Microsoft Office PowerPoint</Application>
  <PresentationFormat>Custom</PresentationFormat>
  <Paragraphs>202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Houttype</vt:lpstr>
      <vt:lpstr>Protein Pow(d)er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PowerPoint Presentation</vt:lpstr>
      <vt:lpstr>Wat is een aminozuur ? </vt:lpstr>
      <vt:lpstr>Wat is een aminozuur ? </vt:lpstr>
      <vt:lpstr>Protein Pow(d)er - Casus</vt:lpstr>
      <vt:lpstr>Protein Pow(d)er - Casus</vt:lpstr>
      <vt:lpstr>4 ketens </vt:lpstr>
      <vt:lpstr>Score upper- &amp; lower-bound</vt:lpstr>
      <vt:lpstr>Methode </vt:lpstr>
      <vt:lpstr>Methode</vt:lpstr>
      <vt:lpstr>Breadth-first</vt:lpstr>
      <vt:lpstr>depth-first</vt:lpstr>
      <vt:lpstr>Hillclimber</vt:lpstr>
      <vt:lpstr>Resultaten</vt:lpstr>
      <vt:lpstr>Vervolg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Vanessa</dc:creator>
  <cp:lastModifiedBy>Mick Tozer</cp:lastModifiedBy>
  <cp:revision>55</cp:revision>
  <dcterms:created xsi:type="dcterms:W3CDTF">2017-11-06T14:50:55Z</dcterms:created>
  <dcterms:modified xsi:type="dcterms:W3CDTF">2017-12-15T15:50:58Z</dcterms:modified>
</cp:coreProperties>
</file>