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333" r:id="rId4"/>
    <p:sldId id="334" r:id="rId5"/>
    <p:sldId id="285" r:id="rId6"/>
    <p:sldId id="288" r:id="rId7"/>
    <p:sldId id="335" r:id="rId8"/>
    <p:sldId id="260" r:id="rId9"/>
    <p:sldId id="332" r:id="rId10"/>
    <p:sldId id="310" r:id="rId11"/>
    <p:sldId id="349" r:id="rId12"/>
    <p:sldId id="347" r:id="rId13"/>
    <p:sldId id="348" r:id="rId14"/>
    <p:sldId id="299" r:id="rId15"/>
    <p:sldId id="336" r:id="rId16"/>
    <p:sldId id="300" r:id="rId17"/>
    <p:sldId id="301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17" r:id="rId26"/>
    <p:sldId id="318" r:id="rId27"/>
    <p:sldId id="319" r:id="rId28"/>
    <p:sldId id="325" r:id="rId29"/>
    <p:sldId id="321" r:id="rId30"/>
    <p:sldId id="322" r:id="rId31"/>
    <p:sldId id="324" r:id="rId32"/>
    <p:sldId id="307" r:id="rId33"/>
    <p:sldId id="344" r:id="rId34"/>
    <p:sldId id="345" r:id="rId35"/>
    <p:sldId id="326" r:id="rId36"/>
    <p:sldId id="308" r:id="rId37"/>
    <p:sldId id="346" r:id="rId38"/>
    <p:sldId id="30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660"/>
  </p:normalViewPr>
  <p:slideViewPr>
    <p:cSldViewPr snapToGrid="0">
      <p:cViewPr>
        <p:scale>
          <a:sx n="93" d="100"/>
          <a:sy n="93" d="100"/>
        </p:scale>
        <p:origin x="-1026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58018"/>
              </p:ext>
            </p:extLst>
          </p:nvPr>
        </p:nvGraphicFramePr>
        <p:xfrm>
          <a:off x="1134037" y="1732251"/>
          <a:ext cx="9573173" cy="4852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7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752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752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484632"/>
            <a:ext cx="10871200" cy="1609344"/>
          </a:xfrm>
        </p:spPr>
        <p:txBody>
          <a:bodyPr/>
          <a:lstStyle/>
          <a:p>
            <a:r>
              <a:rPr lang="en-US" dirty="0" err="1" smtClean="0"/>
              <a:t>Statespace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1097893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Statespace</a:t>
            </a:r>
            <a:r>
              <a:rPr lang="en-US" dirty="0" smtClean="0"/>
              <a:t> 2D = </a:t>
            </a:r>
            <a:r>
              <a:rPr lang="nl-NL" dirty="0" smtClean="0"/>
              <a:t>3 </a:t>
            </a:r>
            <a:r>
              <a:rPr lang="nl-NL" b="1" dirty="0" smtClean="0">
                <a:solidFill>
                  <a:schemeClr val="accent1"/>
                </a:solidFill>
              </a:rPr>
              <a:t>^</a:t>
            </a:r>
            <a:r>
              <a:rPr lang="nl-NL" dirty="0" smtClean="0"/>
              <a:t>(aantal aminozuren </a:t>
            </a:r>
            <a:r>
              <a:rPr lang="nl-NL" b="1" dirty="0" smtClean="0">
                <a:solidFill>
                  <a:schemeClr val="accent1"/>
                </a:solidFill>
              </a:rPr>
              <a:t>–</a:t>
            </a:r>
            <a:r>
              <a:rPr lang="nl-NL" dirty="0" smtClean="0"/>
              <a:t> 2)</a:t>
            </a:r>
          </a:p>
          <a:p>
            <a:pPr lvl="0"/>
            <a:r>
              <a:rPr lang="nl-NL" dirty="0" err="1" smtClean="0"/>
              <a:t>Statespace</a:t>
            </a:r>
            <a:r>
              <a:rPr lang="nl-NL" dirty="0" smtClean="0"/>
              <a:t> 3D = 5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(aantal aminozuren </a:t>
            </a:r>
            <a:r>
              <a:rPr lang="nl-NL" b="1" dirty="0">
                <a:solidFill>
                  <a:schemeClr val="accent1"/>
                </a:solidFill>
              </a:rPr>
              <a:t>–</a:t>
            </a:r>
            <a:r>
              <a:rPr lang="nl-NL" dirty="0"/>
              <a:t> 2)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25910"/>
              </p:ext>
            </p:extLst>
          </p:nvPr>
        </p:nvGraphicFramePr>
        <p:xfrm>
          <a:off x="852756" y="2201624"/>
          <a:ext cx="10469364" cy="2565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2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1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5576"/>
              </a:tblGrid>
              <a:tr h="51311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Statespace</a:t>
                      </a:r>
                      <a:r>
                        <a:rPr lang="en-US" dirty="0" smtClean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Statespace</a:t>
                      </a:r>
                      <a:r>
                        <a:rPr lang="nl-NL" dirty="0" smtClean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531 </a:t>
                      </a:r>
                      <a:r>
                        <a:rPr lang="en-US" dirty="0" smtClean="0"/>
                        <a:t>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244 140 625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387 420 </a:t>
                      </a:r>
                      <a:r>
                        <a:rPr lang="en-US" dirty="0" smtClean="0"/>
                        <a:t>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3 814 697 265 625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16 677 181 699 </a:t>
                      </a:r>
                      <a:r>
                        <a:rPr lang="en-US" dirty="0" smtClean="0"/>
                        <a:t>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582 076 609 134 674 072 265 625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239 299 329 230 617 529 </a:t>
                      </a:r>
                      <a:r>
                        <a:rPr lang="en-US" dirty="0" smtClean="0"/>
                        <a:t>083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3 552 713 678 800 500 929 355 621 337 890 625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452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913101"/>
          </a:xfrm>
        </p:spPr>
        <p:txBody>
          <a:bodyPr/>
          <a:lstStyle/>
          <a:p>
            <a:r>
              <a:rPr lang="en-US" dirty="0"/>
              <a:t>Score upper-bound </a:t>
            </a:r>
            <a:r>
              <a:rPr lang="en-US" dirty="0" smtClean="0"/>
              <a:t>2D = </a:t>
            </a:r>
            <a:r>
              <a:rPr lang="en-US" dirty="0"/>
              <a:t>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H) </a:t>
            </a:r>
            <a:r>
              <a:rPr lang="en-US" b="1" dirty="0" smtClean="0">
                <a:solidFill>
                  <a:schemeClr val="accent1"/>
                </a:solidFill>
              </a:rPr>
              <a:t>* 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nl-NL" dirty="0" smtClean="0"/>
              <a:t>Score </a:t>
            </a:r>
            <a:r>
              <a:rPr lang="nl-NL" dirty="0" err="1" smtClean="0"/>
              <a:t>upper-bound</a:t>
            </a:r>
            <a:r>
              <a:rPr lang="nl-NL" dirty="0" smtClean="0"/>
              <a:t> 3D = (aantal H) </a:t>
            </a:r>
            <a:r>
              <a:rPr lang="en-US" b="1" dirty="0">
                <a:solidFill>
                  <a:schemeClr val="accent1"/>
                </a:solidFill>
              </a:rPr>
              <a:t>* </a:t>
            </a:r>
            <a:r>
              <a:rPr lang="en-US" b="1" dirty="0" smtClean="0">
                <a:solidFill>
                  <a:schemeClr val="accent1"/>
                </a:solidFill>
              </a:rPr>
              <a:t>-</a:t>
            </a:r>
            <a:r>
              <a:rPr lang="en-US" dirty="0" smtClean="0"/>
              <a:t> 1.5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68927"/>
              </p:ext>
            </p:extLst>
          </p:nvPr>
        </p:nvGraphicFramePr>
        <p:xfrm>
          <a:off x="718207" y="2201624"/>
          <a:ext cx="10895725" cy="2868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825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6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7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9096"/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Lower-bound</a:t>
                      </a:r>
                    </a:p>
                    <a:p>
                      <a:r>
                        <a:rPr lang="nl-NL" dirty="0" smtClean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Upper-bound</a:t>
                      </a:r>
                      <a:r>
                        <a:rPr lang="nl-NL" baseline="0" dirty="0" smtClean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xmlns="" id="{57634FB6-1EFE-4652-9667-17798A640B50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40734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30300" y="5200022"/>
            <a:ext cx="10058400" cy="810359"/>
          </a:xfrm>
        </p:spPr>
        <p:txBody>
          <a:bodyPr/>
          <a:lstStyle/>
          <a:p>
            <a:r>
              <a:rPr lang="en-US" dirty="0"/>
              <a:t>Score </a:t>
            </a:r>
            <a:r>
              <a:rPr lang="en-US" dirty="0" smtClean="0"/>
              <a:t>upper-bound 2D </a:t>
            </a:r>
            <a:r>
              <a:rPr lang="en-US" dirty="0"/>
              <a:t>= 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H) </a:t>
            </a:r>
            <a:r>
              <a:rPr lang="en-US" b="1" dirty="0" smtClean="0">
                <a:solidFill>
                  <a:schemeClr val="accent1"/>
                </a:solidFill>
              </a:rPr>
              <a:t>* 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dirty="0"/>
              <a:t> 1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</a:t>
            </a:r>
            <a:r>
              <a:rPr lang="en-US" dirty="0" smtClean="0"/>
              <a:t>5</a:t>
            </a:r>
          </a:p>
          <a:p>
            <a:r>
              <a:rPr lang="nl-NL" dirty="0" smtClean="0"/>
              <a:t>Score </a:t>
            </a:r>
            <a:r>
              <a:rPr lang="nl-NL" dirty="0" err="1" smtClean="0"/>
              <a:t>upper-bound</a:t>
            </a:r>
            <a:r>
              <a:rPr lang="nl-NL" dirty="0" smtClean="0"/>
              <a:t> 3D = </a:t>
            </a:r>
            <a:r>
              <a:rPr lang="en-US" dirty="0"/>
              <a:t>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</a:t>
            </a:r>
            <a:r>
              <a:rPr lang="en-US" dirty="0" smtClean="0"/>
              <a:t>1.5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</a:t>
            </a:r>
            <a:r>
              <a:rPr lang="en-US" dirty="0" smtClean="0"/>
              <a:t>7.5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98942"/>
              </p:ext>
            </p:extLst>
          </p:nvPr>
        </p:nvGraphicFramePr>
        <p:xfrm>
          <a:off x="568330" y="1944770"/>
          <a:ext cx="10942962" cy="2868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9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688"/>
                <a:gridCol w="1643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49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err="1" smtClean="0"/>
                        <a:t>Lower-bound</a:t>
                      </a:r>
                      <a:endParaRPr lang="nl-NL" dirty="0" smtClean="0"/>
                    </a:p>
                    <a:p>
                      <a:pPr algn="l"/>
                      <a:r>
                        <a:rPr lang="nl-NL" dirty="0" smtClean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</a:t>
                      </a:r>
                      <a:r>
                        <a:rPr lang="en-US" baseline="0" dirty="0" smtClean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xmlns="" id="{3A5270FA-8269-42A6-96C7-79FBB8ED49C4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537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242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="" xmlns:a16="http://schemas.microsoft.com/office/drawing/2014/main" id="{FAD157E3-005E-4D6B-8ACD-9582341BA281}"/>
              </a:ext>
            </a:extLst>
          </p:cNvPr>
          <p:cNvSpPr/>
          <p:nvPr/>
        </p:nvSpPr>
        <p:spPr>
          <a:xfrm>
            <a:off x="1090156" y="2095364"/>
            <a:ext cx="1868801" cy="8068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First-in, First-out</a:t>
            </a:r>
          </a:p>
          <a:p>
            <a:endParaRPr lang="en-US" dirty="0"/>
          </a:p>
          <a:p>
            <a:r>
              <a:rPr lang="en-US" u="sng" dirty="0"/>
              <a:t>Extra </a:t>
            </a:r>
            <a:r>
              <a:rPr lang="en-US" u="sng" dirty="0" err="1"/>
              <a:t>versie</a:t>
            </a:r>
            <a:r>
              <a:rPr lang="en-US" u="sng" dirty="0"/>
              <a:t> </a:t>
            </a:r>
            <a:r>
              <a:rPr lang="en-US" b="1" u="sng" dirty="0"/>
              <a:t>met</a:t>
            </a:r>
            <a:r>
              <a:rPr lang="en-US" u="sng" dirty="0"/>
              <a:t> </a:t>
            </a:r>
            <a:r>
              <a:rPr lang="en-US" u="sng" dirty="0" err="1"/>
              <a:t>heuristieken</a:t>
            </a:r>
            <a:endParaRPr lang="en-US" u="sng" dirty="0"/>
          </a:p>
          <a:p>
            <a:pPr lvl="1"/>
            <a:r>
              <a:rPr lang="en-US" dirty="0" err="1"/>
              <a:t>Beperkt</a:t>
            </a:r>
            <a:r>
              <a:rPr lang="en-US" dirty="0"/>
              <a:t> </a:t>
            </a:r>
            <a:r>
              <a:rPr lang="en-US" dirty="0" err="1" smtClean="0"/>
              <a:t>domein</a:t>
            </a:r>
            <a:r>
              <a:rPr lang="en-US" dirty="0" smtClean="0"/>
              <a:t> </a:t>
            </a:r>
            <a:r>
              <a:rPr lang="en-US" dirty="0" err="1"/>
              <a:t>voor</a:t>
            </a:r>
            <a:r>
              <a:rPr lang="en-US" dirty="0"/>
              <a:t> de x/y/z </a:t>
            </a:r>
            <a:r>
              <a:rPr lang="en-US" dirty="0" err="1" smtClean="0"/>
              <a:t>assen</a:t>
            </a:r>
            <a:endParaRPr lang="en-US" dirty="0" smtClean="0"/>
          </a:p>
          <a:p>
            <a:pPr lvl="1"/>
            <a:r>
              <a:rPr lang="nl-NL" dirty="0" smtClean="0"/>
              <a:t>Beam search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Verliest</a:t>
            </a:r>
            <a:r>
              <a:rPr lang="en-US" dirty="0"/>
              <a:t> </a:t>
            </a:r>
            <a:r>
              <a:rPr lang="en-US" dirty="0" err="1"/>
              <a:t>garantie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 smtClean="0"/>
              <a:t>oplossing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7173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Last-in, First-out</a:t>
            </a:r>
          </a:p>
          <a:p>
            <a:endParaRPr lang="en-US" dirty="0"/>
          </a:p>
          <a:p>
            <a:r>
              <a:rPr lang="en-US" dirty="0"/>
              <a:t>Priority-Queue</a:t>
            </a:r>
          </a:p>
          <a:p>
            <a:pPr lvl="1"/>
            <a:r>
              <a:rPr lang="en-US" dirty="0" err="1" smtClean="0"/>
              <a:t>Betere</a:t>
            </a:r>
            <a:r>
              <a:rPr lang="en-US" dirty="0" smtClean="0"/>
              <a:t> score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voor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resultaat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het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duurt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7813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="" xmlns:a16="http://schemas.microsoft.com/office/drawing/2014/main" id="{FAD157E3-005E-4D6B-8ACD-9582341BA281}"/>
              </a:ext>
            </a:extLst>
          </p:cNvPr>
          <p:cNvSpPr/>
          <p:nvPr/>
        </p:nvSpPr>
        <p:spPr>
          <a:xfrm>
            <a:off x="1100430" y="2942260"/>
            <a:ext cx="2742105" cy="8283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3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3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8751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27854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2527872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1927854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/>
          <p:cNvSpPr/>
          <p:nvPr/>
        </p:nvSpPr>
        <p:spPr>
          <a:xfrm>
            <a:off x="3770616" y="5301465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40542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>
            <a:stCxn id="39" idx="4"/>
            <a:endCxn id="38" idx="0"/>
          </p:cNvCxnSpPr>
          <p:nvPr/>
        </p:nvCxnSpPr>
        <p:spPr>
          <a:xfrm>
            <a:off x="6861096" y="4690488"/>
            <a:ext cx="8691" cy="2434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/>
          <p:cNvSpPr/>
          <p:nvPr/>
        </p:nvSpPr>
        <p:spPr>
          <a:xfrm>
            <a:off x="4027470" y="5075434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6756658" y="493366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6741809" y="4431287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7271016" y="4431287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/>
          <p:cNvSpPr/>
          <p:nvPr/>
        </p:nvSpPr>
        <p:spPr>
          <a:xfrm>
            <a:off x="4325421" y="4818580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10811834\AppData\Local\Microsoft\Windows\Temporary Internet Files\Content.IE5\RKE220FE\1024px-Symbol_O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719" y="4239222"/>
            <a:ext cx="1922413" cy="19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  <a:p>
            <a:r>
              <a:rPr lang="nl-NL" dirty="0" smtClean="0"/>
              <a:t>Aminozuren op dezelfde plek: opnieuw</a:t>
            </a:r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 smtClean="0"/>
              <a:t>Houden bij hoger of gelijke score</a:t>
            </a:r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1000 iteraties</a:t>
            </a:r>
            <a:endParaRPr lang="en-US" dirty="0" smtClean="0"/>
          </a:p>
          <a:p>
            <a:endParaRPr lang="nl-NL" dirty="0" smtClean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 smtClean="0"/>
              <a:t>Houden bij hoger of gelijke score</a:t>
            </a:r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1000 iteraties</a:t>
            </a:r>
            <a:endParaRPr lang="en-US" dirty="0" smtClean="0"/>
          </a:p>
          <a:p>
            <a:endParaRPr lang="nl-NL" dirty="0" smtClean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 rot="21066259">
            <a:off x="6843326" y="2813764"/>
            <a:ext cx="324544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chemeClr val="accent1"/>
                </a:solidFill>
              </a:rPr>
              <a:t>Maar met wat voor keten start de </a:t>
            </a:r>
            <a:r>
              <a:rPr lang="nl-NL" sz="2000" dirty="0" err="1" smtClean="0">
                <a:solidFill>
                  <a:schemeClr val="accent1"/>
                </a:solidFill>
              </a:rPr>
              <a:t>hillclimber</a:t>
            </a:r>
            <a:r>
              <a:rPr lang="nl-NL" sz="2000" dirty="0">
                <a:solidFill>
                  <a:schemeClr val="accent1"/>
                </a:solidFill>
              </a:rPr>
              <a:t>?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1084706">
            <a:off x="6723707" y="2749677"/>
            <a:ext cx="3460156" cy="8675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=""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eiwitten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8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ijdelijke aanduiding voor inhoud 2"/>
          <p:cNvSpPr txBox="1">
            <a:spLocks/>
          </p:cNvSpPr>
          <p:nvPr/>
        </p:nvSpPr>
        <p:spPr>
          <a:xfrm>
            <a:off x="8043160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Na </a:t>
            </a:r>
            <a:r>
              <a:rPr lang="nl-NL" dirty="0"/>
              <a:t>D</a:t>
            </a:r>
            <a:r>
              <a:rPr lang="nl-NL" dirty="0" smtClean="0"/>
              <a:t>epth-first</a:t>
            </a:r>
          </a:p>
        </p:txBody>
      </p:sp>
      <p:sp>
        <p:nvSpPr>
          <p:cNvPr id="36" name="Oval 35"/>
          <p:cNvSpPr/>
          <p:nvPr/>
        </p:nvSpPr>
        <p:spPr>
          <a:xfrm>
            <a:off x="8881859" y="4845126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>
            <a:stCxn id="36" idx="0"/>
            <a:endCxn id="49" idx="4"/>
          </p:cNvCxnSpPr>
          <p:nvPr/>
        </p:nvCxnSpPr>
        <p:spPr>
          <a:xfrm flipV="1">
            <a:off x="8996356" y="4597373"/>
            <a:ext cx="1" cy="24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882546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8882546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/>
          <p:cNvSpPr/>
          <p:nvPr/>
        </p:nvSpPr>
        <p:spPr>
          <a:xfrm>
            <a:off x="941323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/>
          <p:cNvSpPr/>
          <p:nvPr/>
        </p:nvSpPr>
        <p:spPr>
          <a:xfrm>
            <a:off x="8875803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 flipH="1">
            <a:off x="8996357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>
            <a:off x="9117964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7" idx="4"/>
            <a:endCxn id="51" idx="0"/>
          </p:cNvCxnSpPr>
          <p:nvPr/>
        </p:nvCxnSpPr>
        <p:spPr>
          <a:xfrm>
            <a:off x="9526365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6"/>
            <a:endCxn id="57" idx="6"/>
          </p:cNvCxnSpPr>
          <p:nvPr/>
        </p:nvCxnSpPr>
        <p:spPr>
          <a:xfrm flipV="1">
            <a:off x="9116910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413236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1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nl-NL" dirty="0" smtClean="0"/>
              <a:t>Verschil in scoreverloop tussen de </a:t>
            </a:r>
            <a:r>
              <a:rPr lang="nl-NL" dirty="0" err="1" smtClean="0"/>
              <a:t>hillclimber</a:t>
            </a:r>
            <a:r>
              <a:rPr lang="nl-NL" dirty="0" smtClean="0"/>
              <a:t> varianten</a:t>
            </a:r>
          </a:p>
          <a:p>
            <a:pPr lvl="1"/>
            <a:r>
              <a:rPr lang="nl-NL" dirty="0" smtClean="0"/>
              <a:t>3D </a:t>
            </a:r>
          </a:p>
          <a:p>
            <a:pPr lvl="1"/>
            <a:r>
              <a:rPr lang="nl-NL" dirty="0" smtClean="0"/>
              <a:t>Gemiddelde score van 40 runs</a:t>
            </a:r>
          </a:p>
          <a:p>
            <a:pPr lvl="1"/>
            <a:r>
              <a:rPr lang="nl-NL" dirty="0" smtClean="0"/>
              <a:t>Sequentie 1 (kortste keten PH)</a:t>
            </a:r>
          </a:p>
          <a:p>
            <a:pPr lvl="1"/>
            <a:r>
              <a:rPr lang="nl-NL" dirty="0" smtClean="0"/>
              <a:t>Sequentie 4 (langste keten PH)</a:t>
            </a:r>
          </a:p>
          <a:p>
            <a:pPr lvl="1"/>
            <a:r>
              <a:rPr lang="nl-NL" dirty="0" smtClean="0"/>
              <a:t>Sequentie 5 (kortste keten CHP)</a:t>
            </a:r>
          </a:p>
          <a:p>
            <a:pPr lvl="1"/>
            <a:r>
              <a:rPr lang="nl-NL" dirty="0" smtClean="0"/>
              <a:t>Sequentie 7 (langste keten CHP)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Scoreverloop_hillclimber_seq4_presentatie.png"/>
          <p:cNvPicPr>
            <a:picLocks noChangeAspect="1"/>
          </p:cNvPicPr>
          <p:nvPr/>
        </p:nvPicPr>
        <p:blipFill>
          <a:blip r:embed="rId2" cstate="print"/>
          <a:srcRect t="11111" r="5641" b="4620"/>
          <a:stretch>
            <a:fillRect/>
          </a:stretch>
        </p:blipFill>
        <p:spPr>
          <a:xfrm>
            <a:off x="5789825" y="2424701"/>
            <a:ext cx="5522022" cy="3667875"/>
          </a:xfrm>
          <a:prstGeom prst="rect">
            <a:avLst/>
          </a:prstGeom>
        </p:spPr>
      </p:pic>
      <p:pic>
        <p:nvPicPr>
          <p:cNvPr id="8" name="Afbeelding 7" descr="Scoreverloop_hillclimber_seq1_presentatie.png"/>
          <p:cNvPicPr>
            <a:picLocks noChangeAspect="1"/>
          </p:cNvPicPr>
          <p:nvPr/>
        </p:nvPicPr>
        <p:blipFill>
          <a:blip r:embed="rId3" cstate="print"/>
          <a:srcRect t="11599"/>
          <a:stretch>
            <a:fillRect/>
          </a:stretch>
        </p:blipFill>
        <p:spPr>
          <a:xfrm>
            <a:off x="133566" y="2424701"/>
            <a:ext cx="5852172" cy="38476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1 (kortste keten)</a:t>
            </a: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4 (langste keten)</a:t>
            </a: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812607" y="399033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" t="10403" r="7473" b="4243"/>
          <a:stretch/>
        </p:blipFill>
        <p:spPr>
          <a:xfrm>
            <a:off x="5924382" y="2469943"/>
            <a:ext cx="5449110" cy="371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3"/>
          <a:stretch/>
        </p:blipFill>
        <p:spPr>
          <a:xfrm>
            <a:off x="315308" y="2521314"/>
            <a:ext cx="5852172" cy="38483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5 (kortste keten)</a:t>
            </a: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7 (langste keten)</a:t>
            </a: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954328" y="399033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score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85695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6662"/>
                <a:gridCol w="2085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41123"/>
                <a:gridCol w="21678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Breadth</a:t>
                      </a:r>
                      <a:r>
                        <a:rPr lang="nl-NL" dirty="0" smtClean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</a:p>
                    <a:p>
                      <a:r>
                        <a:rPr lang="nl-NL" dirty="0" smtClean="0"/>
                        <a:t>Met </a:t>
                      </a:r>
                      <a:r>
                        <a:rPr lang="nl-NL" dirty="0" err="1" smtClean="0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</a:t>
                      </a:r>
                      <a:r>
                        <a:rPr lang="en-US" dirty="0" smtClean="0"/>
                        <a:t>-10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baseline="0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</a:t>
                      </a:r>
                      <a:r>
                        <a:rPr lang="en-US" dirty="0" smtClean="0"/>
                        <a:t>-10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</a:t>
                      </a:r>
                      <a:r>
                        <a:rPr lang="nl-NL" sz="1800" b="0" baseline="0" dirty="0" smtClean="0"/>
                        <a:t> -5</a:t>
                      </a:r>
                      <a:endParaRPr lang="nl-NL" sz="1800" b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baseline="0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-16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-8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</a:t>
                      </a:r>
                      <a:r>
                        <a:rPr lang="nl-NL" sz="1800" b="0" baseline="0" dirty="0" smtClean="0"/>
                        <a:t> -3</a:t>
                      </a:r>
                      <a:endParaRPr lang="nl-NL" sz="1800" b="0" dirty="0" smtClean="0"/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-9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-24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-10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="0" dirty="0" smtClean="0"/>
                        <a:t>-22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-6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="0" dirty="0" smtClean="0"/>
                        <a:t>-4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-15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7245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score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graphicFrame>
        <p:nvGraphicFramePr>
          <p:cNvPr id="7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07905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6662"/>
                <a:gridCol w="2085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41123"/>
                <a:gridCol w="21678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Breadth</a:t>
                      </a:r>
                      <a:r>
                        <a:rPr lang="nl-NL" dirty="0" smtClean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</a:p>
                    <a:p>
                      <a:r>
                        <a:rPr lang="nl-NL" dirty="0" smtClean="0"/>
                        <a:t>Met </a:t>
                      </a:r>
                      <a:r>
                        <a:rPr lang="nl-NL" dirty="0" err="1" smtClean="0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-34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-15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</a:t>
                      </a:r>
                      <a:r>
                        <a:rPr lang="en-US" baseline="0" dirty="0" smtClean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3D: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2D: -17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3D: -33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</a:t>
                      </a:r>
                      <a:r>
                        <a:rPr lang="en-US" dirty="0" smtClean="0"/>
                        <a:t>61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2D:</a:t>
                      </a:r>
                      <a:r>
                        <a:rPr lang="en-US" baseline="0" dirty="0" smtClean="0"/>
                        <a:t> -35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3D: 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3D: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2D: -24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3D: -39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</a:t>
                      </a:r>
                      <a:r>
                        <a:rPr lang="en-AU" baseline="0" dirty="0" smtClean="0"/>
                        <a:t>69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-94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 smtClean="0">
                          <a:solidFill>
                            <a:schemeClr val="dk1"/>
                          </a:solidFill>
                        </a:rPr>
                        <a:t>2D:</a:t>
                      </a:r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 -16</a:t>
                      </a:r>
                    </a:p>
                    <a:p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3D: -29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 smtClean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 -14</a:t>
                      </a:r>
                    </a:p>
                    <a:p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3D: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2D:</a:t>
                      </a:r>
                      <a:r>
                        <a:rPr lang="en-US" baseline="0" dirty="0" smtClean="0"/>
                        <a:t> -24</a:t>
                      </a:r>
                      <a:endParaRPr lang="en-US" baseline="0" dirty="0"/>
                    </a:p>
                    <a:p>
                      <a:r>
                        <a:rPr lang="en-US" baseline="0" dirty="0" smtClean="0"/>
                        <a:t>3D: -35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-51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-24</a:t>
                      </a:r>
                    </a:p>
                    <a:p>
                      <a:r>
                        <a:rPr lang="nl-NL" sz="1800" b="0" dirty="0" smtClean="0"/>
                        <a:t>3D: 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="0" dirty="0" smtClean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2D:</a:t>
                      </a:r>
                      <a:r>
                        <a:rPr lang="en-US" baseline="0" dirty="0" smtClean="0"/>
                        <a:t> -19</a:t>
                      </a:r>
                      <a:endParaRPr lang="en-US" baseline="0" dirty="0"/>
                    </a:p>
                    <a:p>
                      <a:r>
                        <a:rPr lang="en-US" baseline="0" dirty="0" smtClean="0"/>
                        <a:t>3D: -34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algoritmen kun je het best gebruiken?</a:t>
            </a:r>
          </a:p>
          <a:p>
            <a:pPr lvl="1"/>
            <a:r>
              <a:rPr lang="nl-NL" dirty="0" smtClean="0"/>
              <a:t>2D: </a:t>
            </a:r>
            <a:r>
              <a:rPr lang="nl-NL" dirty="0" err="1" smtClean="0"/>
              <a:t>Breadth</a:t>
            </a:r>
            <a:r>
              <a:rPr lang="nl-NL" dirty="0" smtClean="0"/>
              <a:t>-first met </a:t>
            </a:r>
            <a:r>
              <a:rPr lang="nl-NL" dirty="0" err="1" smtClean="0"/>
              <a:t>beam</a:t>
            </a:r>
            <a:endParaRPr lang="nl-NL" dirty="0" smtClean="0"/>
          </a:p>
          <a:p>
            <a:pPr lvl="1"/>
            <a:r>
              <a:rPr lang="nl-NL" dirty="0" smtClean="0"/>
              <a:t>3D: </a:t>
            </a:r>
            <a:r>
              <a:rPr lang="nl-NL" dirty="0" err="1" smtClean="0"/>
              <a:t>Hillclimber</a:t>
            </a:r>
            <a:r>
              <a:rPr lang="nl-NL" dirty="0" smtClean="0"/>
              <a:t> met startpunt: recht gevouwen</a:t>
            </a:r>
          </a:p>
        </p:txBody>
      </p:sp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2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Hillclimber</a:t>
            </a:r>
            <a:r>
              <a:rPr lang="en-US" dirty="0" smtClean="0"/>
              <a:t> </a:t>
            </a:r>
            <a:r>
              <a:rPr lang="en-US" dirty="0" err="1" smtClean="0"/>
              <a:t>recursief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pPr lvl="1"/>
            <a:r>
              <a:rPr lang="en-US" dirty="0" err="1" smtClean="0"/>
              <a:t>Hillclimber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vouwen</a:t>
            </a:r>
            <a:r>
              <a:rPr lang="en-US" dirty="0" smtClean="0"/>
              <a:t>, </a:t>
            </a:r>
            <a:r>
              <a:rPr lang="en-US" dirty="0" err="1" smtClean="0"/>
              <a:t>fouten</a:t>
            </a:r>
            <a:r>
              <a:rPr lang="en-US" dirty="0" smtClean="0"/>
              <a:t> </a:t>
            </a:r>
            <a:r>
              <a:rPr lang="en-US" dirty="0" err="1" smtClean="0"/>
              <a:t>voorkomen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 smtClean="0"/>
              <a:t>Helaas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afgekregen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Hillclimber</a:t>
            </a:r>
            <a:r>
              <a:rPr lang="en-US" dirty="0" smtClean="0"/>
              <a:t> </a:t>
            </a:r>
            <a:r>
              <a:rPr lang="en-US" dirty="0" err="1" smtClean="0"/>
              <a:t>onderzoeken</a:t>
            </a:r>
            <a:r>
              <a:rPr lang="en-US" dirty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oorzaak</a:t>
            </a:r>
            <a:r>
              <a:rPr lang="en-US" dirty="0" smtClean="0"/>
              <a:t> </a:t>
            </a:r>
            <a:r>
              <a:rPr lang="en-US" dirty="0" err="1" smtClean="0"/>
              <a:t>foute</a:t>
            </a:r>
            <a:r>
              <a:rPr lang="en-US" dirty="0" smtClean="0"/>
              <a:t> </a:t>
            </a:r>
            <a:r>
              <a:rPr lang="en-US" dirty="0" err="1" smtClean="0"/>
              <a:t>vouwingen</a:t>
            </a:r>
            <a:endParaRPr lang="en-US" dirty="0" smtClean="0"/>
          </a:p>
        </p:txBody>
      </p:sp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3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=""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eiwitten</a:t>
            </a:r>
            <a:endParaRPr lang="en-US" dirty="0"/>
          </a:p>
        </p:txBody>
      </p:sp>
      <p:sp>
        <p:nvSpPr>
          <p:cNvPr id="15" name="Rechthoek: afgeronde hoeken 3">
            <a:extLst>
              <a:ext uri="{FF2B5EF4-FFF2-40B4-BE49-F238E27FC236}">
                <a16:creationId xmlns="" xmlns:a16="http://schemas.microsoft.com/office/drawing/2014/main" id="{7030C92F-7460-4CD0-AC3E-DFDBBFE02B78}"/>
              </a:ext>
            </a:extLst>
          </p:cNvPr>
          <p:cNvSpPr/>
          <p:nvPr/>
        </p:nvSpPr>
        <p:spPr>
          <a:xfrm>
            <a:off x="6608001" y="3890625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5">
            <a:extLst>
              <a:ext uri="{FF2B5EF4-FFF2-40B4-BE49-F238E27FC236}">
                <a16:creationId xmlns="" xmlns:a16="http://schemas.microsoft.com/office/drawing/2014/main" id="{06236ACC-5C22-4120-A532-40542026AAA4}"/>
              </a:ext>
            </a:extLst>
          </p:cNvPr>
          <p:cNvSpPr txBox="1"/>
          <p:nvPr/>
        </p:nvSpPr>
        <p:spPr>
          <a:xfrm rot="20749231">
            <a:off x="6616043" y="452776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Maar hoe krijgen eiwitten </a:t>
            </a:r>
          </a:p>
          <a:p>
            <a:r>
              <a:rPr lang="nl-NL" sz="1600" dirty="0">
                <a:solidFill>
                  <a:schemeClr val="accent1"/>
                </a:solidFill>
              </a:rPr>
              <a:t>hun goede vorm?</a:t>
            </a:r>
          </a:p>
        </p:txBody>
      </p:sp>
    </p:spTree>
    <p:extLst>
      <p:ext uri="{BB962C8B-B14F-4D97-AF65-F5344CB8AC3E}">
        <p14:creationId xmlns:p14="http://schemas.microsoft.com/office/powerpoint/2010/main" val="32359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15884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aminozuurketen</a:t>
            </a:r>
            <a:endParaRPr lang="nl-NL" dirty="0"/>
          </a:p>
        </p:txBody>
      </p:sp>
      <p:sp>
        <p:nvSpPr>
          <p:cNvPr id="64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eiwit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41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aminozuurketen</a:t>
            </a:r>
            <a:endParaRPr lang="nl-NL" dirty="0"/>
          </a:p>
        </p:txBody>
      </p:sp>
      <p:sp>
        <p:nvSpPr>
          <p:cNvPr id="64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eiwit</a:t>
            </a:r>
            <a:endParaRPr lang="nl-NL" dirty="0"/>
          </a:p>
        </p:txBody>
      </p:sp>
      <p:sp>
        <p:nvSpPr>
          <p:cNvPr id="18" name="Ovaal 41">
            <a:extLst>
              <a:ext uri="{FF2B5EF4-FFF2-40B4-BE49-F238E27FC236}">
                <a16:creationId xmlns=""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3980370" y="5142416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43">
            <a:extLst>
              <a:ext uri="{FF2B5EF4-FFF2-40B4-BE49-F238E27FC236}">
                <a16:creationId xmlns=""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5428130" y="5160995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50">
            <a:extLst>
              <a:ext uri="{FF2B5EF4-FFF2-40B4-BE49-F238E27FC236}">
                <a16:creationId xmlns=""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3589824" y="521665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21" name="Tekstvak 58">
            <a:extLst>
              <a:ext uri="{FF2B5EF4-FFF2-40B4-BE49-F238E27FC236}">
                <a16:creationId xmlns=""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5304004" y="5216659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22" name="Ovaal 61">
            <a:extLst>
              <a:ext uri="{FF2B5EF4-FFF2-40B4-BE49-F238E27FC236}">
                <a16:creationId xmlns=""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6882916" y="5160995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62">
            <a:extLst>
              <a:ext uri="{FF2B5EF4-FFF2-40B4-BE49-F238E27FC236}">
                <a16:creationId xmlns=""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6553201" y="52079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44734" y="4647010"/>
            <a:ext cx="643715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2287" y="4647010"/>
            <a:ext cx="0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69978" y="4603386"/>
            <a:ext cx="496888" cy="4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="" xmlns:a16="http://schemas.microsoft.com/office/drawing/2014/main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="" xmlns:a16="http://schemas.microsoft.com/office/drawing/2014/main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="" xmlns:a16="http://schemas.microsoft.com/office/drawing/2014/main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Problem</a:t>
            </a:r>
          </a:p>
          <a:p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="" xmlns:a16="http://schemas.microsoft.com/office/drawing/2014/main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="" xmlns:a16="http://schemas.microsoft.com/office/drawing/2014/main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="" xmlns:a16="http://schemas.microsoft.com/office/drawing/2014/main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="" xmlns:a16="http://schemas.microsoft.com/office/drawing/2014/main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="" xmlns:a16="http://schemas.microsoft.com/office/drawing/2014/main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="" xmlns:a16="http://schemas.microsoft.com/office/drawing/2014/main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="" xmlns:a16="http://schemas.microsoft.com/office/drawing/2014/main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="" xmlns:a16="http://schemas.microsoft.com/office/drawing/2014/main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="" xmlns:a16="http://schemas.microsoft.com/office/drawing/2014/main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="" xmlns:a16="http://schemas.microsoft.com/office/drawing/2014/main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="" xmlns:a16="http://schemas.microsoft.com/office/drawing/2014/main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="" xmlns:a16="http://schemas.microsoft.com/office/drawing/2014/main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="" xmlns:a16="http://schemas.microsoft.com/office/drawing/2014/main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="" xmlns:a16="http://schemas.microsoft.com/office/drawing/2014/main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="" xmlns:a16="http://schemas.microsoft.com/office/drawing/2014/main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="" xmlns:a16="http://schemas.microsoft.com/office/drawing/2014/main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="" xmlns:a16="http://schemas.microsoft.com/office/drawing/2014/main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="" xmlns:a16="http://schemas.microsoft.com/office/drawing/2014/main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="" xmlns:a16="http://schemas.microsoft.com/office/drawing/2014/main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="" xmlns:a16="http://schemas.microsoft.com/office/drawing/2014/main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="" xmlns:a16="http://schemas.microsoft.com/office/drawing/2014/main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="" xmlns:a16="http://schemas.microsoft.com/office/drawing/2014/main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="" xmlns:a16="http://schemas.microsoft.com/office/drawing/2014/main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="" xmlns:a16="http://schemas.microsoft.com/office/drawing/2014/main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="" xmlns:a16="http://schemas.microsoft.com/office/drawing/2014/main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</a:t>
            </a:r>
            <a:r>
              <a:rPr lang="nl-NL" dirty="0" smtClean="0"/>
              <a:t>-2</a:t>
            </a:r>
            <a:endParaRPr lang="nl-NL" dirty="0"/>
          </a:p>
        </p:txBody>
      </p:sp>
      <p:sp>
        <p:nvSpPr>
          <p:cNvPr id="80" name="Tekstvak 79">
            <a:extLst>
              <a:ext uri="{FF2B5EF4-FFF2-40B4-BE49-F238E27FC236}">
                <a16:creationId xmlns="" xmlns:a16="http://schemas.microsoft.com/office/drawing/2014/main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=""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=""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=""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=""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=""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=""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64" name="Rechte verbindingslijn 63">
            <a:extLst>
              <a:ext uri="{FF2B5EF4-FFF2-40B4-BE49-F238E27FC236}">
                <a16:creationId xmlns="" xmlns:a16="http://schemas.microsoft.com/office/drawing/2014/main" id="{2A1E1318-9A67-4611-B0A0-4362ECD938B1}"/>
              </a:ext>
            </a:extLst>
          </p:cNvPr>
          <p:cNvCxnSpPr>
            <a:cxnSpLocks/>
          </p:cNvCxnSpPr>
          <p:nvPr/>
        </p:nvCxnSpPr>
        <p:spPr>
          <a:xfrm flipV="1">
            <a:off x="7872144" y="4304848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al 66">
            <a:extLst>
              <a:ext uri="{FF2B5EF4-FFF2-40B4-BE49-F238E27FC236}">
                <a16:creationId xmlns="" xmlns:a16="http://schemas.microsoft.com/office/drawing/2014/main" id="{5326C679-220C-466C-9BBF-F5AA10F9F4E8}"/>
              </a:ext>
            </a:extLst>
          </p:cNvPr>
          <p:cNvSpPr/>
          <p:nvPr/>
        </p:nvSpPr>
        <p:spPr>
          <a:xfrm>
            <a:off x="7542578" y="412168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>
            <a:extLst>
              <a:ext uri="{FF2B5EF4-FFF2-40B4-BE49-F238E27FC236}">
                <a16:creationId xmlns="" xmlns:a16="http://schemas.microsoft.com/office/drawing/2014/main" id="{CC3AD218-E8A2-4218-9791-5E2039A02C7E}"/>
              </a:ext>
            </a:extLst>
          </p:cNvPr>
          <p:cNvSpPr/>
          <p:nvPr/>
        </p:nvSpPr>
        <p:spPr>
          <a:xfrm>
            <a:off x="8329668" y="412168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Tekstvak 73">
            <a:extLst>
              <a:ext uri="{FF2B5EF4-FFF2-40B4-BE49-F238E27FC236}">
                <a16:creationId xmlns="" xmlns:a16="http://schemas.microsoft.com/office/drawing/2014/main" id="{0E4E67D1-74C1-4108-991F-23EBF8206C06}"/>
              </a:ext>
            </a:extLst>
          </p:cNvPr>
          <p:cNvSpPr txBox="1"/>
          <p:nvPr/>
        </p:nvSpPr>
        <p:spPr>
          <a:xfrm>
            <a:off x="8931407" y="412168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6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="" xmlns:a16="http://schemas.microsoft.com/office/drawing/2014/main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="" xmlns:a16="http://schemas.microsoft.com/office/drawing/2014/main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="" xmlns:a16="http://schemas.microsoft.com/office/drawing/2014/main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Problem</a:t>
            </a:r>
          </a:p>
          <a:p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="" xmlns:a16="http://schemas.microsoft.com/office/drawing/2014/main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="" xmlns:a16="http://schemas.microsoft.com/office/drawing/2014/main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="" xmlns:a16="http://schemas.microsoft.com/office/drawing/2014/main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="" xmlns:a16="http://schemas.microsoft.com/office/drawing/2014/main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="" xmlns:a16="http://schemas.microsoft.com/office/drawing/2014/main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="" xmlns:a16="http://schemas.microsoft.com/office/drawing/2014/main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="" xmlns:a16="http://schemas.microsoft.com/office/drawing/2014/main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="" xmlns:a16="http://schemas.microsoft.com/office/drawing/2014/main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="" xmlns:a16="http://schemas.microsoft.com/office/drawing/2014/main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="" xmlns:a16="http://schemas.microsoft.com/office/drawing/2014/main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="" xmlns:a16="http://schemas.microsoft.com/office/drawing/2014/main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="" xmlns:a16="http://schemas.microsoft.com/office/drawing/2014/main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="" xmlns:a16="http://schemas.microsoft.com/office/drawing/2014/main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="" xmlns:a16="http://schemas.microsoft.com/office/drawing/2014/main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="" xmlns:a16="http://schemas.microsoft.com/office/drawing/2014/main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="" xmlns:a16="http://schemas.microsoft.com/office/drawing/2014/main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="" xmlns:a16="http://schemas.microsoft.com/office/drawing/2014/main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="" xmlns:a16="http://schemas.microsoft.com/office/drawing/2014/main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="" xmlns:a16="http://schemas.microsoft.com/office/drawing/2014/main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="" xmlns:a16="http://schemas.microsoft.com/office/drawing/2014/main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="" xmlns:a16="http://schemas.microsoft.com/office/drawing/2014/main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="" xmlns:a16="http://schemas.microsoft.com/office/drawing/2014/main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="" xmlns:a16="http://schemas.microsoft.com/office/drawing/2014/main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="" xmlns:a16="http://schemas.microsoft.com/office/drawing/2014/main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="" xmlns:a16="http://schemas.microsoft.com/office/drawing/2014/main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</a:t>
            </a:r>
            <a:r>
              <a:rPr lang="nl-NL" dirty="0" smtClean="0"/>
              <a:t>-2</a:t>
            </a:r>
            <a:endParaRPr lang="nl-NL" dirty="0"/>
          </a:p>
        </p:txBody>
      </p:sp>
      <p:sp>
        <p:nvSpPr>
          <p:cNvPr id="80" name="Tekstvak 79">
            <a:extLst>
              <a:ext uri="{FF2B5EF4-FFF2-40B4-BE49-F238E27FC236}">
                <a16:creationId xmlns="" xmlns:a16="http://schemas.microsoft.com/office/drawing/2014/main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=""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=""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=""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=""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=""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=""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sp>
        <p:nvSpPr>
          <p:cNvPr id="6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cxnSp>
        <p:nvCxnSpPr>
          <p:cNvPr id="66" name="Rechte verbindingslijn 85">
            <a:extLst>
              <a:ext uri="{FF2B5EF4-FFF2-40B4-BE49-F238E27FC236}">
                <a16:creationId xmlns="" xmlns:a16="http://schemas.microsoft.com/office/drawing/2014/main" id="{233F8FFE-DA65-4AFF-8FA0-D96234AD3B8E}"/>
              </a:ext>
            </a:extLst>
          </p:cNvPr>
          <p:cNvCxnSpPr>
            <a:cxnSpLocks/>
          </p:cNvCxnSpPr>
          <p:nvPr/>
        </p:nvCxnSpPr>
        <p:spPr>
          <a:xfrm>
            <a:off x="2488290" y="4053580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77">
            <a:extLst>
              <a:ext uri="{FF2B5EF4-FFF2-40B4-BE49-F238E27FC236}">
                <a16:creationId xmlns="" xmlns:a16="http://schemas.microsoft.com/office/drawing/2014/main" id="{94949F35-13CD-4462-8671-AA729FC40F2F}"/>
              </a:ext>
            </a:extLst>
          </p:cNvPr>
          <p:cNvCxnSpPr>
            <a:cxnSpLocks/>
          </p:cNvCxnSpPr>
          <p:nvPr/>
        </p:nvCxnSpPr>
        <p:spPr>
          <a:xfrm>
            <a:off x="3104702" y="4964685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75">
            <a:extLst>
              <a:ext uri="{FF2B5EF4-FFF2-40B4-BE49-F238E27FC236}">
                <a16:creationId xmlns="" xmlns:a16="http://schemas.microsoft.com/office/drawing/2014/main" id="{1AE33C59-CF0D-4A0F-B4FB-DDC705D34306}"/>
              </a:ext>
            </a:extLst>
          </p:cNvPr>
          <p:cNvCxnSpPr>
            <a:cxnSpLocks/>
          </p:cNvCxnSpPr>
          <p:nvPr/>
        </p:nvCxnSpPr>
        <p:spPr>
          <a:xfrm>
            <a:off x="4068535" y="4565231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4">
            <a:extLst>
              <a:ext uri="{FF2B5EF4-FFF2-40B4-BE49-F238E27FC236}">
                <a16:creationId xmlns="" xmlns:a16="http://schemas.microsoft.com/office/drawing/2014/main" id="{5BB30579-FE9A-49B0-8879-B51A3D476E19}"/>
              </a:ext>
            </a:extLst>
          </p:cNvPr>
          <p:cNvCxnSpPr>
            <a:cxnSpLocks/>
          </p:cNvCxnSpPr>
          <p:nvPr/>
        </p:nvCxnSpPr>
        <p:spPr>
          <a:xfrm>
            <a:off x="4072634" y="4004144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3">
            <a:extLst>
              <a:ext uri="{FF2B5EF4-FFF2-40B4-BE49-F238E27FC236}">
                <a16:creationId xmlns="" xmlns:a16="http://schemas.microsoft.com/office/drawing/2014/main" id="{3396BCA6-67E4-4D9F-8138-A2B5DF39B9F9}"/>
              </a:ext>
            </a:extLst>
          </p:cNvPr>
          <p:cNvCxnSpPr>
            <a:cxnSpLocks/>
          </p:cNvCxnSpPr>
          <p:nvPr/>
        </p:nvCxnSpPr>
        <p:spPr>
          <a:xfrm>
            <a:off x="3538391" y="4575872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1">
            <a:extLst>
              <a:ext uri="{FF2B5EF4-FFF2-40B4-BE49-F238E27FC236}">
                <a16:creationId xmlns="" xmlns:a16="http://schemas.microsoft.com/office/drawing/2014/main" id="{4F4359EC-BE16-4414-8A14-1B87FE568389}"/>
              </a:ext>
            </a:extLst>
          </p:cNvPr>
          <p:cNvCxnSpPr>
            <a:cxnSpLocks/>
          </p:cNvCxnSpPr>
          <p:nvPr/>
        </p:nvCxnSpPr>
        <p:spPr>
          <a:xfrm>
            <a:off x="3538391" y="4053580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0">
            <a:extLst>
              <a:ext uri="{FF2B5EF4-FFF2-40B4-BE49-F238E27FC236}">
                <a16:creationId xmlns="" xmlns:a16="http://schemas.microsoft.com/office/drawing/2014/main" id="{53DD4BF0-831E-4E41-8515-B95A47DA264C}"/>
              </a:ext>
            </a:extLst>
          </p:cNvPr>
          <p:cNvCxnSpPr>
            <a:cxnSpLocks/>
          </p:cNvCxnSpPr>
          <p:nvPr/>
        </p:nvCxnSpPr>
        <p:spPr>
          <a:xfrm>
            <a:off x="3004461" y="4575872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69">
            <a:extLst>
              <a:ext uri="{FF2B5EF4-FFF2-40B4-BE49-F238E27FC236}">
                <a16:creationId xmlns="" xmlns:a16="http://schemas.microsoft.com/office/drawing/2014/main" id="{CD200730-6A4F-4D56-9D4A-A7DCABC41062}"/>
              </a:ext>
            </a:extLst>
          </p:cNvPr>
          <p:cNvCxnSpPr>
            <a:cxnSpLocks/>
          </p:cNvCxnSpPr>
          <p:nvPr/>
        </p:nvCxnSpPr>
        <p:spPr>
          <a:xfrm>
            <a:off x="2992063" y="4060826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al 80">
            <a:extLst>
              <a:ext uri="{FF2B5EF4-FFF2-40B4-BE49-F238E27FC236}">
                <a16:creationId xmlns="" xmlns:a16="http://schemas.microsoft.com/office/drawing/2014/main" id="{B6D52C3C-D101-4713-80EB-45ECC6805022}"/>
              </a:ext>
            </a:extLst>
          </p:cNvPr>
          <p:cNvSpPr/>
          <p:nvPr/>
        </p:nvSpPr>
        <p:spPr>
          <a:xfrm>
            <a:off x="1847133" y="433094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2">
            <a:extLst>
              <a:ext uri="{FF2B5EF4-FFF2-40B4-BE49-F238E27FC236}">
                <a16:creationId xmlns="" xmlns:a16="http://schemas.microsoft.com/office/drawing/2014/main" id="{EB1E14F6-5869-4F8C-A769-DEAE9E843AD3}"/>
              </a:ext>
            </a:extLst>
          </p:cNvPr>
          <p:cNvSpPr/>
          <p:nvPr/>
        </p:nvSpPr>
        <p:spPr>
          <a:xfrm>
            <a:off x="2375652" y="382769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al 83">
            <a:extLst>
              <a:ext uri="{FF2B5EF4-FFF2-40B4-BE49-F238E27FC236}">
                <a16:creationId xmlns="" xmlns:a16="http://schemas.microsoft.com/office/drawing/2014/main" id="{94A31125-972F-41D2-86FF-019157557615}"/>
              </a:ext>
            </a:extLst>
          </p:cNvPr>
          <p:cNvSpPr/>
          <p:nvPr/>
        </p:nvSpPr>
        <p:spPr>
          <a:xfrm>
            <a:off x="2879425" y="3822701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50">
            <a:extLst>
              <a:ext uri="{FF2B5EF4-FFF2-40B4-BE49-F238E27FC236}">
                <a16:creationId xmlns="" xmlns:a16="http://schemas.microsoft.com/office/drawing/2014/main" id="{707BC7F0-6C92-462B-B7C5-48996CBCE849}"/>
              </a:ext>
            </a:extLst>
          </p:cNvPr>
          <p:cNvSpPr/>
          <p:nvPr/>
        </p:nvSpPr>
        <p:spPr>
          <a:xfrm>
            <a:off x="3957714" y="383271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al 58">
            <a:extLst>
              <a:ext uri="{FF2B5EF4-FFF2-40B4-BE49-F238E27FC236}">
                <a16:creationId xmlns="" xmlns:a16="http://schemas.microsoft.com/office/drawing/2014/main" id="{BDF04C24-7043-4AC5-AB99-122E404481F3}"/>
              </a:ext>
            </a:extLst>
          </p:cNvPr>
          <p:cNvSpPr/>
          <p:nvPr/>
        </p:nvSpPr>
        <p:spPr>
          <a:xfrm>
            <a:off x="2908245" y="4845623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al 61">
            <a:extLst>
              <a:ext uri="{FF2B5EF4-FFF2-40B4-BE49-F238E27FC236}">
                <a16:creationId xmlns="" xmlns:a16="http://schemas.microsoft.com/office/drawing/2014/main" id="{8CA8F803-D45C-48EC-9B2D-418CBCCADA7D}"/>
              </a:ext>
            </a:extLst>
          </p:cNvPr>
          <p:cNvSpPr/>
          <p:nvPr/>
        </p:nvSpPr>
        <p:spPr>
          <a:xfrm>
            <a:off x="3425753" y="484562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al 63">
            <a:extLst>
              <a:ext uri="{FF2B5EF4-FFF2-40B4-BE49-F238E27FC236}">
                <a16:creationId xmlns="" xmlns:a16="http://schemas.microsoft.com/office/drawing/2014/main" id="{E30861C9-E701-457A-9ADD-FD473D13DC19}"/>
              </a:ext>
            </a:extLst>
          </p:cNvPr>
          <p:cNvSpPr/>
          <p:nvPr/>
        </p:nvSpPr>
        <p:spPr>
          <a:xfrm>
            <a:off x="3425753" y="382810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al 64">
            <a:extLst>
              <a:ext uri="{FF2B5EF4-FFF2-40B4-BE49-F238E27FC236}">
                <a16:creationId xmlns="" xmlns:a16="http://schemas.microsoft.com/office/drawing/2014/main" id="{7694F619-4560-4CA0-8C3F-9CE354949DD7}"/>
              </a:ext>
            </a:extLst>
          </p:cNvPr>
          <p:cNvSpPr/>
          <p:nvPr/>
        </p:nvSpPr>
        <p:spPr>
          <a:xfrm>
            <a:off x="3957714" y="4327106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65">
            <a:extLst>
              <a:ext uri="{FF2B5EF4-FFF2-40B4-BE49-F238E27FC236}">
                <a16:creationId xmlns="" xmlns:a16="http://schemas.microsoft.com/office/drawing/2014/main" id="{76ED20CE-9A09-47D5-AD5D-B6914B1244BD}"/>
              </a:ext>
            </a:extLst>
          </p:cNvPr>
          <p:cNvSpPr/>
          <p:nvPr/>
        </p:nvSpPr>
        <p:spPr>
          <a:xfrm>
            <a:off x="3959485" y="484562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1" name="Rechte verbindingslijn 66">
            <a:extLst>
              <a:ext uri="{FF2B5EF4-FFF2-40B4-BE49-F238E27FC236}">
                <a16:creationId xmlns="" xmlns:a16="http://schemas.microsoft.com/office/drawing/2014/main" id="{ACABCC08-6C54-4571-BA63-A3391FAD693F}"/>
              </a:ext>
            </a:extLst>
          </p:cNvPr>
          <p:cNvCxnSpPr/>
          <p:nvPr/>
        </p:nvCxnSpPr>
        <p:spPr>
          <a:xfrm flipV="1">
            <a:off x="2079204" y="4456809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67">
            <a:extLst>
              <a:ext uri="{FF2B5EF4-FFF2-40B4-BE49-F238E27FC236}">
                <a16:creationId xmlns="" xmlns:a16="http://schemas.microsoft.com/office/drawing/2014/main" id="{0060E518-3BDF-4EA8-A53E-C17B733E439A}"/>
              </a:ext>
            </a:extLst>
          </p:cNvPr>
          <p:cNvCxnSpPr/>
          <p:nvPr/>
        </p:nvCxnSpPr>
        <p:spPr>
          <a:xfrm flipV="1">
            <a:off x="2592798" y="3965069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68">
            <a:extLst>
              <a:ext uri="{FF2B5EF4-FFF2-40B4-BE49-F238E27FC236}">
                <a16:creationId xmlns="" xmlns:a16="http://schemas.microsoft.com/office/drawing/2014/main" id="{D7023744-8344-4060-9C17-515FE654C080}"/>
              </a:ext>
            </a:extLst>
          </p:cNvPr>
          <p:cNvCxnSpPr>
            <a:cxnSpLocks/>
          </p:cNvCxnSpPr>
          <p:nvPr/>
        </p:nvCxnSpPr>
        <p:spPr>
          <a:xfrm>
            <a:off x="3636664" y="3942804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87">
            <a:extLst>
              <a:ext uri="{FF2B5EF4-FFF2-40B4-BE49-F238E27FC236}">
                <a16:creationId xmlns="" xmlns:a16="http://schemas.microsoft.com/office/drawing/2014/main" id="{BAB3E189-5853-4663-BB53-511805FA0ECE}"/>
              </a:ext>
            </a:extLst>
          </p:cNvPr>
          <p:cNvCxnSpPr>
            <a:cxnSpLocks/>
          </p:cNvCxnSpPr>
          <p:nvPr/>
        </p:nvCxnSpPr>
        <p:spPr>
          <a:xfrm flipH="1">
            <a:off x="3088791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Rechte verbindingslijn 88">
            <a:extLst>
              <a:ext uri="{FF2B5EF4-FFF2-40B4-BE49-F238E27FC236}">
                <a16:creationId xmlns="" xmlns:a16="http://schemas.microsoft.com/office/drawing/2014/main" id="{8380A2EE-8F41-4709-A39E-4EF5FFD77DD9}"/>
              </a:ext>
            </a:extLst>
          </p:cNvPr>
          <p:cNvCxnSpPr>
            <a:cxnSpLocks/>
          </p:cNvCxnSpPr>
          <p:nvPr/>
        </p:nvCxnSpPr>
        <p:spPr>
          <a:xfrm flipH="1">
            <a:off x="3620753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Rechte verbindingslijn 89">
            <a:extLst>
              <a:ext uri="{FF2B5EF4-FFF2-40B4-BE49-F238E27FC236}">
                <a16:creationId xmlns="" xmlns:a16="http://schemas.microsoft.com/office/drawing/2014/main" id="{4458915A-A76D-4E40-B17A-9643F15DAF1C}"/>
              </a:ext>
            </a:extLst>
          </p:cNvPr>
          <p:cNvCxnSpPr>
            <a:cxnSpLocks/>
          </p:cNvCxnSpPr>
          <p:nvPr/>
        </p:nvCxnSpPr>
        <p:spPr>
          <a:xfrm flipH="1">
            <a:off x="2562793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Ovaal 84">
            <a:extLst>
              <a:ext uri="{FF2B5EF4-FFF2-40B4-BE49-F238E27FC236}">
                <a16:creationId xmlns="" xmlns:a16="http://schemas.microsoft.com/office/drawing/2014/main" id="{63C2733A-BC30-4E73-B22A-1DA5B9FF500C}"/>
              </a:ext>
            </a:extLst>
          </p:cNvPr>
          <p:cNvSpPr/>
          <p:nvPr/>
        </p:nvSpPr>
        <p:spPr>
          <a:xfrm>
            <a:off x="2879425" y="433094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Tekstvak 90">
            <a:extLst>
              <a:ext uri="{FF2B5EF4-FFF2-40B4-BE49-F238E27FC236}">
                <a16:creationId xmlns="" xmlns:a16="http://schemas.microsoft.com/office/drawing/2014/main" id="{1AF90014-E86B-4132-BA37-BE47E76EB450}"/>
              </a:ext>
            </a:extLst>
          </p:cNvPr>
          <p:cNvSpPr txBox="1"/>
          <p:nvPr/>
        </p:nvSpPr>
        <p:spPr>
          <a:xfrm>
            <a:off x="2560265" y="4192077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99" name="Tekstvak 91">
            <a:extLst>
              <a:ext uri="{FF2B5EF4-FFF2-40B4-BE49-F238E27FC236}">
                <a16:creationId xmlns="" xmlns:a16="http://schemas.microsoft.com/office/drawing/2014/main" id="{356CE19B-5AE0-4962-8AA5-326778CE1335}"/>
              </a:ext>
            </a:extLst>
          </p:cNvPr>
          <p:cNvSpPr txBox="1"/>
          <p:nvPr/>
        </p:nvSpPr>
        <p:spPr>
          <a:xfrm>
            <a:off x="3086268" y="419207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100" name="Tekstvak 92">
            <a:extLst>
              <a:ext uri="{FF2B5EF4-FFF2-40B4-BE49-F238E27FC236}">
                <a16:creationId xmlns="" xmlns:a16="http://schemas.microsoft.com/office/drawing/2014/main" id="{B779E149-7ACE-4CB2-AAFC-1EABE0BD3FB5}"/>
              </a:ext>
            </a:extLst>
          </p:cNvPr>
          <p:cNvSpPr txBox="1"/>
          <p:nvPr/>
        </p:nvSpPr>
        <p:spPr>
          <a:xfrm>
            <a:off x="3652921" y="4189337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-5</a:t>
            </a:r>
          </a:p>
        </p:txBody>
      </p:sp>
      <p:sp>
        <p:nvSpPr>
          <p:cNvPr id="101" name="Tekstvak 97">
            <a:extLst>
              <a:ext uri="{FF2B5EF4-FFF2-40B4-BE49-F238E27FC236}">
                <a16:creationId xmlns="" xmlns:a16="http://schemas.microsoft.com/office/drawing/2014/main" id="{DCA805F2-2AA9-45A5-BBE9-77F3F4FA3C01}"/>
              </a:ext>
            </a:extLst>
          </p:cNvPr>
          <p:cNvSpPr txBox="1"/>
          <p:nvPr/>
        </p:nvSpPr>
        <p:spPr>
          <a:xfrm>
            <a:off x="2815032" y="5120426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-7</a:t>
            </a:r>
          </a:p>
        </p:txBody>
      </p:sp>
      <p:sp>
        <p:nvSpPr>
          <p:cNvPr id="87" name="Ovaal 62">
            <a:extLst>
              <a:ext uri="{FF2B5EF4-FFF2-40B4-BE49-F238E27FC236}">
                <a16:creationId xmlns="" xmlns:a16="http://schemas.microsoft.com/office/drawing/2014/main" id="{2105E35A-45AC-45D0-B895-5008A8284DFC}"/>
              </a:ext>
            </a:extLst>
          </p:cNvPr>
          <p:cNvSpPr/>
          <p:nvPr/>
        </p:nvSpPr>
        <p:spPr>
          <a:xfrm>
            <a:off x="3428732" y="4330943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" name="Rechte verbindingslijn 98">
            <a:extLst>
              <a:ext uri="{FF2B5EF4-FFF2-40B4-BE49-F238E27FC236}">
                <a16:creationId xmlns="" xmlns:a16="http://schemas.microsoft.com/office/drawing/2014/main" id="{8933D257-39AC-4550-8CB2-BBBA4DD4C235}"/>
              </a:ext>
            </a:extLst>
          </p:cNvPr>
          <p:cNvCxnSpPr>
            <a:cxnSpLocks/>
          </p:cNvCxnSpPr>
          <p:nvPr/>
        </p:nvCxnSpPr>
        <p:spPr>
          <a:xfrm flipV="1">
            <a:off x="7872144" y="4304848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Rechte verbindingslijn 99">
            <a:extLst>
              <a:ext uri="{FF2B5EF4-FFF2-40B4-BE49-F238E27FC236}">
                <a16:creationId xmlns="" xmlns:a16="http://schemas.microsoft.com/office/drawing/2014/main" id="{298EB332-2E2A-42F4-B606-6BEF9C4DE1AD}"/>
              </a:ext>
            </a:extLst>
          </p:cNvPr>
          <p:cNvCxnSpPr>
            <a:cxnSpLocks/>
          </p:cNvCxnSpPr>
          <p:nvPr/>
        </p:nvCxnSpPr>
        <p:spPr>
          <a:xfrm flipV="1">
            <a:off x="7863605" y="4791739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Rechte verbindingslijn 100">
            <a:extLst>
              <a:ext uri="{FF2B5EF4-FFF2-40B4-BE49-F238E27FC236}">
                <a16:creationId xmlns="" xmlns:a16="http://schemas.microsoft.com/office/drawing/2014/main" id="{8245BD2D-D643-4C6E-9801-75B66F9BDC0D}"/>
              </a:ext>
            </a:extLst>
          </p:cNvPr>
          <p:cNvCxnSpPr>
            <a:cxnSpLocks/>
          </p:cNvCxnSpPr>
          <p:nvPr/>
        </p:nvCxnSpPr>
        <p:spPr>
          <a:xfrm flipV="1">
            <a:off x="7863604" y="5266905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al 101">
            <a:extLst>
              <a:ext uri="{FF2B5EF4-FFF2-40B4-BE49-F238E27FC236}">
                <a16:creationId xmlns="" xmlns:a16="http://schemas.microsoft.com/office/drawing/2014/main" id="{59BD3DCF-812B-4AED-B869-81C89EC1E0F6}"/>
              </a:ext>
            </a:extLst>
          </p:cNvPr>
          <p:cNvSpPr/>
          <p:nvPr/>
        </p:nvSpPr>
        <p:spPr>
          <a:xfrm>
            <a:off x="7542578" y="412168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2">
            <a:extLst>
              <a:ext uri="{FF2B5EF4-FFF2-40B4-BE49-F238E27FC236}">
                <a16:creationId xmlns="" xmlns:a16="http://schemas.microsoft.com/office/drawing/2014/main" id="{33370757-B0BE-491F-B077-9B6F3B6AD4F6}"/>
              </a:ext>
            </a:extLst>
          </p:cNvPr>
          <p:cNvSpPr/>
          <p:nvPr/>
        </p:nvSpPr>
        <p:spPr>
          <a:xfrm>
            <a:off x="8329668" y="412168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3">
            <a:extLst>
              <a:ext uri="{FF2B5EF4-FFF2-40B4-BE49-F238E27FC236}">
                <a16:creationId xmlns="" xmlns:a16="http://schemas.microsoft.com/office/drawing/2014/main" id="{0DA7E5DC-0BFD-41F2-BEB7-43BD5599F478}"/>
              </a:ext>
            </a:extLst>
          </p:cNvPr>
          <p:cNvSpPr/>
          <p:nvPr/>
        </p:nvSpPr>
        <p:spPr>
          <a:xfrm>
            <a:off x="7542578" y="459685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4">
            <a:extLst>
              <a:ext uri="{FF2B5EF4-FFF2-40B4-BE49-F238E27FC236}">
                <a16:creationId xmlns="" xmlns:a16="http://schemas.microsoft.com/office/drawing/2014/main" id="{532B518A-01E8-4A4D-9011-1D1B5D7CEDCF}"/>
              </a:ext>
            </a:extLst>
          </p:cNvPr>
          <p:cNvSpPr/>
          <p:nvPr/>
        </p:nvSpPr>
        <p:spPr>
          <a:xfrm>
            <a:off x="8329668" y="4596856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al 105">
            <a:extLst>
              <a:ext uri="{FF2B5EF4-FFF2-40B4-BE49-F238E27FC236}">
                <a16:creationId xmlns="" xmlns:a16="http://schemas.microsoft.com/office/drawing/2014/main" id="{0A876060-BCCA-457F-A6D8-25568C52E9F5}"/>
              </a:ext>
            </a:extLst>
          </p:cNvPr>
          <p:cNvSpPr/>
          <p:nvPr/>
        </p:nvSpPr>
        <p:spPr>
          <a:xfrm>
            <a:off x="7542578" y="5083749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al 106">
            <a:extLst>
              <a:ext uri="{FF2B5EF4-FFF2-40B4-BE49-F238E27FC236}">
                <a16:creationId xmlns="" xmlns:a16="http://schemas.microsoft.com/office/drawing/2014/main" id="{98A3F5F6-54F0-4819-AD92-620CA6F3839F}"/>
              </a:ext>
            </a:extLst>
          </p:cNvPr>
          <p:cNvSpPr/>
          <p:nvPr/>
        </p:nvSpPr>
        <p:spPr>
          <a:xfrm>
            <a:off x="8329668" y="5083748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ekstvak 107">
            <a:extLst>
              <a:ext uri="{FF2B5EF4-FFF2-40B4-BE49-F238E27FC236}">
                <a16:creationId xmlns="" xmlns:a16="http://schemas.microsoft.com/office/drawing/2014/main" id="{2A9DFB8F-281B-4531-B7A6-009D5C0637E2}"/>
              </a:ext>
            </a:extLst>
          </p:cNvPr>
          <p:cNvSpPr txBox="1"/>
          <p:nvPr/>
        </p:nvSpPr>
        <p:spPr>
          <a:xfrm>
            <a:off x="8931407" y="412168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2" name="Tekstvak 108">
            <a:extLst>
              <a:ext uri="{FF2B5EF4-FFF2-40B4-BE49-F238E27FC236}">
                <a16:creationId xmlns="" xmlns:a16="http://schemas.microsoft.com/office/drawing/2014/main" id="{40EAEA5E-0A80-49F3-870F-DD0DB8105F9C}"/>
              </a:ext>
            </a:extLst>
          </p:cNvPr>
          <p:cNvSpPr txBox="1"/>
          <p:nvPr/>
        </p:nvSpPr>
        <p:spPr>
          <a:xfrm>
            <a:off x="8931407" y="45968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3" name="Tekstvak 109">
            <a:extLst>
              <a:ext uri="{FF2B5EF4-FFF2-40B4-BE49-F238E27FC236}">
                <a16:creationId xmlns="" xmlns:a16="http://schemas.microsoft.com/office/drawing/2014/main" id="{11D0C918-AE1D-4138-9F41-726A114D9B32}"/>
              </a:ext>
            </a:extLst>
          </p:cNvPr>
          <p:cNvSpPr txBox="1"/>
          <p:nvPr/>
        </p:nvSpPr>
        <p:spPr>
          <a:xfrm>
            <a:off x="8931407" y="508224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-5</a:t>
            </a:r>
          </a:p>
        </p:txBody>
      </p:sp>
      <p:sp>
        <p:nvSpPr>
          <p:cNvPr id="81" name="Ovaal 81">
            <a:extLst>
              <a:ext uri="{FF2B5EF4-FFF2-40B4-BE49-F238E27FC236}">
                <a16:creationId xmlns="" xmlns:a16="http://schemas.microsoft.com/office/drawing/2014/main" id="{576C6162-04A3-46DE-9845-2B9B0585572B}"/>
              </a:ext>
            </a:extLst>
          </p:cNvPr>
          <p:cNvSpPr/>
          <p:nvPr/>
        </p:nvSpPr>
        <p:spPr>
          <a:xfrm>
            <a:off x="2375652" y="433774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9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999</TotalTime>
  <Words>1316</Words>
  <Application>Microsoft Office PowerPoint</Application>
  <PresentationFormat>Custom</PresentationFormat>
  <Paragraphs>412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Houttype</vt:lpstr>
      <vt:lpstr>Protein Pow(d)er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Protein Pow(d)er - Casus</vt:lpstr>
      <vt:lpstr>Protein Pow(d)er - Casus</vt:lpstr>
      <vt:lpstr>8 ketens </vt:lpstr>
      <vt:lpstr>Statespace</vt:lpstr>
      <vt:lpstr>PowerPoint Presentation</vt:lpstr>
      <vt:lpstr>PowerPoint Presentation</vt:lpstr>
      <vt:lpstr>Algoritmen</vt:lpstr>
      <vt:lpstr>Algoritmen</vt:lpstr>
      <vt:lpstr>Breadth-first</vt:lpstr>
      <vt:lpstr>depth-first</vt:lpstr>
      <vt:lpstr>Algoritmen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experiment Hillclimber</vt:lpstr>
      <vt:lpstr>Resultaten Hillclimber</vt:lpstr>
      <vt:lpstr>Resultaten Hillclimber</vt:lpstr>
      <vt:lpstr>Resultaten beste score</vt:lpstr>
      <vt:lpstr>Resultaten beste score</vt:lpstr>
      <vt:lpstr>conclusie</vt:lpstr>
      <vt:lpstr>DISCUSSIE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LunarLite</cp:lastModifiedBy>
  <cp:revision>140</cp:revision>
  <dcterms:created xsi:type="dcterms:W3CDTF">2017-11-06T14:50:55Z</dcterms:created>
  <dcterms:modified xsi:type="dcterms:W3CDTF">2017-12-18T21:50:53Z</dcterms:modified>
</cp:coreProperties>
</file>