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4" r:id="rId4"/>
    <p:sldId id="285" r:id="rId5"/>
    <p:sldId id="288" r:id="rId6"/>
    <p:sldId id="335" r:id="rId7"/>
    <p:sldId id="352" r:id="rId8"/>
    <p:sldId id="310" r:id="rId9"/>
    <p:sldId id="349" r:id="rId10"/>
    <p:sldId id="347" r:id="rId11"/>
    <p:sldId id="348" r:id="rId12"/>
    <p:sldId id="299" r:id="rId13"/>
    <p:sldId id="336" r:id="rId14"/>
    <p:sldId id="300" r:id="rId15"/>
    <p:sldId id="301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17" r:id="rId24"/>
    <p:sldId id="318" r:id="rId25"/>
    <p:sldId id="319" r:id="rId26"/>
    <p:sldId id="325" r:id="rId27"/>
    <p:sldId id="321" r:id="rId28"/>
    <p:sldId id="322" r:id="rId29"/>
    <p:sldId id="324" r:id="rId30"/>
    <p:sldId id="307" r:id="rId31"/>
    <p:sldId id="344" r:id="rId32"/>
    <p:sldId id="345" r:id="rId33"/>
    <p:sldId id="326" r:id="rId34"/>
    <p:sldId id="357" r:id="rId35"/>
    <p:sldId id="346" r:id="rId36"/>
    <p:sldId id="35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>
        <p:scale>
          <a:sx n="83" d="100"/>
          <a:sy n="83" d="100"/>
        </p:scale>
        <p:origin x="-456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smtClean="0"/>
              <a:t>Protein Pow(d)er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smtClean="0"/>
              <a:t>Proteasen – Mick, Eline, Vanessa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smtClean="0"/>
              <a:t>Score upper-bound 2D = (aantal H) </a:t>
            </a:r>
            <a:r>
              <a:rPr lang="en-US" b="1" smtClean="0">
                <a:solidFill>
                  <a:schemeClr val="accent1"/>
                </a:solidFill>
              </a:rPr>
              <a:t>* -</a:t>
            </a:r>
            <a:r>
              <a:rPr lang="en-US" smtClean="0"/>
              <a:t> 1</a:t>
            </a:r>
            <a:endParaRPr lang="en-US" dirty="0"/>
          </a:p>
          <a:p>
            <a:r>
              <a:rPr lang="nl-NL" smtClean="0"/>
              <a:t>Score upper-bound 3D = (aantal H) </a:t>
            </a:r>
            <a:r>
              <a:rPr lang="en-US" b="1" smtClean="0">
                <a:solidFill>
                  <a:schemeClr val="accent1"/>
                </a:solidFill>
              </a:rPr>
              <a:t>* -</a:t>
            </a:r>
            <a:r>
              <a:rPr lang="en-US" smtClean="0"/>
              <a:t> 1.5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68927"/>
              </p:ext>
            </p:extLst>
          </p:nvPr>
        </p:nvGraphicFramePr>
        <p:xfrm>
          <a:off x="718207" y="2201624"/>
          <a:ext cx="10895725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90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  <a:p>
                      <a:r>
                        <a:rPr lang="nl-NL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Upper-bound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Upper-bound</a:t>
                      </a:r>
                      <a:r>
                        <a:rPr lang="nl-NL" baseline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="" xmlns:a16="http://schemas.microsoft.com/office/drawing/2014/main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Score: Upper- &amp; Lower-BounD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smtClean="0"/>
              <a:t>Score upper-bound 2D = (aantal H) </a:t>
            </a:r>
            <a:r>
              <a:rPr lang="en-US" b="1" smtClean="0">
                <a:solidFill>
                  <a:schemeClr val="accent1"/>
                </a:solidFill>
              </a:rPr>
              <a:t>* -</a:t>
            </a:r>
            <a:r>
              <a:rPr lang="en-US" smtClean="0"/>
              <a:t> 1 </a:t>
            </a:r>
            <a:r>
              <a:rPr lang="en-US" b="1" smtClean="0">
                <a:solidFill>
                  <a:schemeClr val="accent1"/>
                </a:solidFill>
              </a:rPr>
              <a:t>+</a:t>
            </a:r>
            <a:r>
              <a:rPr lang="en-US" smtClean="0"/>
              <a:t> (aantal C) </a:t>
            </a:r>
            <a:r>
              <a:rPr lang="en-US" b="1" smtClean="0">
                <a:solidFill>
                  <a:schemeClr val="accent1"/>
                </a:solidFill>
              </a:rPr>
              <a:t>* -</a:t>
            </a:r>
            <a:r>
              <a:rPr lang="en-US" smtClean="0"/>
              <a:t> 5</a:t>
            </a:r>
            <a:endParaRPr lang="en-US" dirty="0"/>
          </a:p>
          <a:p>
            <a:r>
              <a:rPr lang="nl-NL" smtClean="0"/>
              <a:t>Score upper-bound 3D = </a:t>
            </a:r>
            <a:r>
              <a:rPr lang="en-US" smtClean="0"/>
              <a:t>(aantal H) </a:t>
            </a:r>
            <a:r>
              <a:rPr lang="en-US" b="1" smtClean="0">
                <a:solidFill>
                  <a:schemeClr val="accent1"/>
                </a:solidFill>
              </a:rPr>
              <a:t>* -</a:t>
            </a:r>
            <a:r>
              <a:rPr lang="en-US" smtClean="0"/>
              <a:t> 1.5 </a:t>
            </a:r>
            <a:r>
              <a:rPr lang="en-US" b="1" smtClean="0">
                <a:solidFill>
                  <a:schemeClr val="accent1"/>
                </a:solidFill>
              </a:rPr>
              <a:t>+</a:t>
            </a:r>
            <a:r>
              <a:rPr lang="en-US" smtClean="0"/>
              <a:t> (aantal C) </a:t>
            </a:r>
            <a:r>
              <a:rPr lang="en-US" b="1" smtClean="0">
                <a:solidFill>
                  <a:schemeClr val="accent1"/>
                </a:solidFill>
              </a:rPr>
              <a:t>* -</a:t>
            </a:r>
            <a:r>
              <a:rPr lang="en-US" smtClean="0"/>
              <a:t> 7.5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45436"/>
              </p:ext>
            </p:extLst>
          </p:nvPr>
        </p:nvGraphicFramePr>
        <p:xfrm>
          <a:off x="723900" y="2138653"/>
          <a:ext cx="10942962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3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Lower-bound</a:t>
                      </a:r>
                      <a:endParaRPr lang="nl-NL" dirty="0"/>
                    </a:p>
                    <a:p>
                      <a:pPr algn="l"/>
                      <a:r>
                        <a:rPr lang="nl-NL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Upper-bound</a:t>
                      </a:r>
                      <a:r>
                        <a:rPr lang="en-US" baseline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Upper-bound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="" xmlns:a16="http://schemas.microsoft.com/office/drawing/2014/main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Score: Upper- &amp; Lower-BounD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smtClean="0"/>
              <a:t>Simulated Annealing</a:t>
            </a:r>
            <a:endParaRPr lang="en-US" dirty="0"/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smtClean="0"/>
              <a:t>Simulated Annealing</a:t>
            </a:r>
            <a:endParaRPr lang="en-US" dirty="0"/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Ketens bouwen in een </a:t>
            </a:r>
            <a:r>
              <a:rPr lang="en-US" b="1" smtClean="0"/>
              <a:t>deque</a:t>
            </a:r>
            <a:endParaRPr lang="en-US" b="1" dirty="0"/>
          </a:p>
          <a:p>
            <a:pPr lvl="1"/>
            <a:r>
              <a:rPr lang="en-US" smtClean="0"/>
              <a:t>First-</a:t>
            </a:r>
            <a:r>
              <a:rPr lang="en-US" err="1" smtClean="0"/>
              <a:t>in</a:t>
            </a:r>
            <a:r>
              <a:rPr lang="en-US" smtClean="0"/>
              <a:t>, First-out</a:t>
            </a:r>
            <a:endParaRPr lang="en-US" dirty="0"/>
          </a:p>
          <a:p>
            <a:endParaRPr lang="en-US" dirty="0"/>
          </a:p>
          <a:p>
            <a:r>
              <a:rPr lang="en-US" u="sng" smtClean="0"/>
              <a:t>Extra versie </a:t>
            </a:r>
            <a:r>
              <a:rPr lang="en-US" b="1" u="sng" smtClean="0"/>
              <a:t>met</a:t>
            </a:r>
            <a:r>
              <a:rPr lang="en-US" u="sng" smtClean="0"/>
              <a:t> heuristieken</a:t>
            </a:r>
            <a:endParaRPr lang="en-US" u="sng" dirty="0"/>
          </a:p>
          <a:p>
            <a:pPr lvl="1"/>
            <a:r>
              <a:rPr lang="en-US" smtClean="0"/>
              <a:t>Beperkt domein voor de x/y/z assen</a:t>
            </a:r>
            <a:endParaRPr lang="en-US" dirty="0"/>
          </a:p>
          <a:p>
            <a:pPr lvl="1"/>
            <a:r>
              <a:rPr lang="nl-NL" smtClean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smtClean="0"/>
              <a:t>+ Sneller</a:t>
            </a:r>
            <a:endParaRPr lang="en-US" dirty="0"/>
          </a:p>
          <a:p>
            <a:pPr lvl="1"/>
            <a:r>
              <a:rPr lang="en-US" smtClean="0"/>
              <a:t>- Verliest garantie beste 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Ketens bouwen in een </a:t>
            </a:r>
            <a:r>
              <a:rPr lang="en-US" b="1" smtClean="0"/>
              <a:t>deque</a:t>
            </a:r>
            <a:endParaRPr lang="en-US" b="1" dirty="0"/>
          </a:p>
          <a:p>
            <a:pPr lvl="1"/>
            <a:r>
              <a:rPr lang="en-US" smtClean="0"/>
              <a:t>Last-</a:t>
            </a:r>
            <a:r>
              <a:rPr lang="en-US" err="1" smtClean="0"/>
              <a:t>in</a:t>
            </a:r>
            <a:r>
              <a:rPr lang="en-US" smtClean="0"/>
              <a:t>, First-out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smtClean="0"/>
              <a:t>Betere score gaat 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smtClean="0"/>
              <a:t>+ Sneller resultaat</a:t>
            </a:r>
            <a:endParaRPr lang="en-US" dirty="0"/>
          </a:p>
          <a:p>
            <a:pPr lvl="1"/>
            <a:r>
              <a:rPr lang="en-US" smtClean="0"/>
              <a:t>+ Kan stoppen wanneer het te lang duurt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="" xmlns:a16="http://schemas.microsoft.com/office/drawing/2014/main" id="{4DFB59B5-C1B5-4BD5-99FD-1F30C949EC28}"/>
              </a:ext>
            </a:extLst>
          </p:cNvPr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EC4BB182-AF4F-4B3B-8386-D363E84AEFB8}"/>
              </a:ext>
            </a:extLst>
          </p:cNvPr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6">
            <a:extLst>
              <a:ext uri="{FF2B5EF4-FFF2-40B4-BE49-F238E27FC236}">
                <a16:creationId xmlns="" xmlns:a16="http://schemas.microsoft.com/office/drawing/2014/main" id="{7442C4B0-859F-471E-871D-EF13ED8EFE8F}"/>
              </a:ext>
            </a:extLst>
          </p:cNvPr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7">
            <a:extLst>
              <a:ext uri="{FF2B5EF4-FFF2-40B4-BE49-F238E27FC236}">
                <a16:creationId xmlns="" xmlns:a16="http://schemas.microsoft.com/office/drawing/2014/main" id="{E1BFFEFA-D209-49D7-804D-4EDC5E5CCAA7}"/>
              </a:ext>
            </a:extLst>
          </p:cNvPr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9">
            <a:extLst>
              <a:ext uri="{FF2B5EF4-FFF2-40B4-BE49-F238E27FC236}">
                <a16:creationId xmlns="" xmlns:a16="http://schemas.microsoft.com/office/drawing/2014/main" id="{B84B3856-F67D-49F7-88FB-44FC88E2C920}"/>
              </a:ext>
            </a:extLst>
          </p:cNvPr>
          <p:cNvCxnSpPr>
            <a:stCxn id="34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="" xmlns:a16="http://schemas.microsoft.com/office/drawing/2014/main" id="{D39359D9-0C69-4F7C-92C8-B566E82AD4F0}"/>
              </a:ext>
            </a:extLst>
          </p:cNvPr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smtClean="0"/>
              <a:t>Simulated Annealing</a:t>
            </a:r>
            <a:endParaRPr lang="en-US" dirty="0"/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10155" y="4068904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30933"/>
            <a:ext cx="10058400" cy="4050792"/>
          </a:xfrm>
        </p:spPr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  <a:p>
            <a:r>
              <a:rPr lang="nl-NL" smtClean="0"/>
              <a:t>Aminozuren op dezelfde plek: opnieuw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/>
          <p:cNvSpPr/>
          <p:nvPr/>
        </p:nvSpPr>
        <p:spPr>
          <a:xfrm>
            <a:off x="8867656" y="595337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9096650" y="606395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99461" y="595337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9399461" y="546157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Straight Connector 60"/>
          <p:cNvCxnSpPr>
            <a:stCxn id="60" idx="4"/>
            <a:endCxn id="59" idx="0"/>
          </p:cNvCxnSpPr>
          <p:nvPr/>
        </p:nvCxnSpPr>
        <p:spPr>
          <a:xfrm flipH="1">
            <a:off x="9513272" y="570050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5" idx="6"/>
            <a:endCxn id="60" idx="2"/>
          </p:cNvCxnSpPr>
          <p:nvPr/>
        </p:nvCxnSpPr>
        <p:spPr>
          <a:xfrm>
            <a:off x="9093914" y="5581039"/>
            <a:ext cx="3055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5" idx="4"/>
          </p:cNvCxnSpPr>
          <p:nvPr/>
        </p:nvCxnSpPr>
        <p:spPr>
          <a:xfrm flipH="1">
            <a:off x="8973361" y="5700505"/>
            <a:ext cx="7424" cy="2339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7" idx="6"/>
          </p:cNvCxnSpPr>
          <p:nvPr/>
        </p:nvCxnSpPr>
        <p:spPr>
          <a:xfrm flipH="1" flipV="1">
            <a:off x="8574338" y="6051050"/>
            <a:ext cx="278469" cy="129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867656" y="546157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/>
          <p:cNvSpPr/>
          <p:nvPr/>
        </p:nvSpPr>
        <p:spPr>
          <a:xfrm>
            <a:off x="8333231" y="592157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7" name="Picture 3" descr="C:\Users\Eline\AppData\Local\Microsoft\Windows\INetCache\IE\CG1O3KNL\1024px-Crystal_button_cancel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976" y="4362450"/>
            <a:ext cx="1076324" cy="1076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/>
          </a:bodyPr>
          <a:lstStyle/>
          <a:p>
            <a:r>
              <a:rPr lang="nl-NL" smtClean="0"/>
              <a:t>Verandert de richting van één verbinding</a:t>
            </a:r>
            <a:endParaRPr lang="en-US" dirty="0"/>
          </a:p>
          <a:p>
            <a:r>
              <a:rPr lang="nl-NL" smtClean="0"/>
              <a:t>Aminozuren op dezelfde plek: opnieuw</a:t>
            </a:r>
            <a:endParaRPr lang="nl-NL" dirty="0"/>
          </a:p>
          <a:p>
            <a:r>
              <a:rPr lang="nl-NL" smtClean="0"/>
              <a:t>Houden bij betere of gelijke score</a:t>
            </a:r>
            <a:endParaRPr lang="nl-NL" dirty="0"/>
          </a:p>
          <a:p>
            <a:r>
              <a:rPr lang="nl-NL" smtClean="0"/>
              <a:t>Simulated 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/>
          </a:bodyPr>
          <a:lstStyle/>
          <a:p>
            <a:r>
              <a:rPr lang="nl-NL" smtClean="0"/>
              <a:t>Verandert de richting van één verbinding</a:t>
            </a:r>
            <a:endParaRPr lang="en-US" dirty="0"/>
          </a:p>
          <a:p>
            <a:r>
              <a:rPr lang="nl-NL" smtClean="0"/>
              <a:t>Aminozuren op dezelfde plek: opnieuw</a:t>
            </a:r>
            <a:endParaRPr lang="nl-NL" dirty="0"/>
          </a:p>
          <a:p>
            <a:r>
              <a:rPr lang="nl-NL" smtClean="0"/>
              <a:t>Houden bij betere of gelijke score</a:t>
            </a:r>
            <a:endParaRPr lang="nl-NL" dirty="0"/>
          </a:p>
          <a:p>
            <a:r>
              <a:rPr lang="nl-NL" smtClean="0"/>
              <a:t>Simulated 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smtClean="0">
                <a:solidFill>
                  <a:schemeClr val="accent1"/>
                </a:solidFill>
              </a:rPr>
              <a:t>Maar met wat voor keten start de 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Recht gevouwen</a:t>
            </a:r>
            <a:endParaRPr lang="nl-NL" dirty="0"/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Random gevouwen</a:t>
            </a:r>
            <a:endParaRPr lang="nl-NL" dirty="0"/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Recht gevouwen</a:t>
            </a:r>
            <a:endParaRPr lang="nl-NL" dirty="0"/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Random gevouwen</a:t>
            </a:r>
            <a:endParaRPr lang="nl-NL" dirty="0"/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Recht gevouwen</a:t>
            </a:r>
            <a:endParaRPr lang="nl-NL" dirty="0"/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Na Depth-first</a:t>
            </a:r>
            <a:endParaRPr lang="nl-NL" dirty="0"/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/>
          </a:p>
          <a:p>
            <a:r>
              <a:rPr lang="nl-NL" b="1" smtClean="0"/>
              <a:t>Belangrijke functies in de cel</a:t>
            </a:r>
            <a:endParaRPr lang="nl-NL" b="1" dirty="0" smtClean="0"/>
          </a:p>
          <a:p>
            <a:endParaRPr lang="nl-NL" dirty="0"/>
          </a:p>
          <a:p>
            <a:r>
              <a:rPr lang="nl-NL" smtClean="0"/>
              <a:t>Eiwitvorm van groot belang</a:t>
            </a:r>
            <a:r>
              <a:rPr lang="nl-NL" dirty="0"/>
              <a:t>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=""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6608001" y="3060540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smtClean="0"/>
              <a:t>Verschil in scoreverloop tussen de hillclimber varianten</a:t>
            </a:r>
            <a:endParaRPr lang="nl-NL" dirty="0"/>
          </a:p>
          <a:p>
            <a:pPr lvl="1"/>
            <a:r>
              <a:rPr lang="nl-NL" smtClean="0"/>
              <a:t>3D </a:t>
            </a:r>
            <a:endParaRPr lang="nl-NL" dirty="0"/>
          </a:p>
          <a:p>
            <a:pPr lvl="1"/>
            <a:r>
              <a:rPr lang="nl-NL" smtClean="0"/>
              <a:t>Gemiddelde score van 40 runs</a:t>
            </a:r>
            <a:endParaRPr lang="nl-NL" dirty="0"/>
          </a:p>
          <a:p>
            <a:pPr lvl="1"/>
            <a:r>
              <a:rPr lang="nl-NL" smtClean="0"/>
              <a:t>Sequentie 1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smtClean="0"/>
              <a:t>Sequentie 4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smtClean="0"/>
              <a:t>Sequentie 5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smtClean="0"/>
              <a:t>Sequentie 7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Resultaten 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smtClean="0">
                <a:latin typeface="Arial" pitchFamily="34" charset="0"/>
                <a:cs typeface="Arial" pitchFamily="34" charset="0"/>
              </a:rPr>
              <a:t>Sequentie 1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>
                <a:latin typeface="Arial" pitchFamily="34" charset="0"/>
                <a:cs typeface="Arial" pitchFamily="34" charset="0"/>
              </a:rPr>
              <a:t>Sequentie 4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Resultaten 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4" y="1962364"/>
            <a:ext cx="4135667" cy="4221558"/>
          </a:xfrm>
        </p:spPr>
        <p:txBody>
          <a:bodyPr/>
          <a:lstStyle/>
          <a:p>
            <a:r>
              <a:rPr lang="nl-NL" smtClean="0">
                <a:latin typeface="Arial" pitchFamily="34" charset="0"/>
                <a:cs typeface="Arial" pitchFamily="34" charset="0"/>
              </a:rPr>
              <a:t>Sequentie 5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>
                <a:latin typeface="Arial" pitchFamily="34" charset="0"/>
                <a:cs typeface="Arial" pitchFamily="34" charset="0"/>
              </a:rPr>
              <a:t>Sequentie 7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2d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5320"/>
              </p:ext>
            </p:extLst>
          </p:nvPr>
        </p:nvGraphicFramePr>
        <p:xfrm>
          <a:off x="1164500" y="1827465"/>
          <a:ext cx="9570558" cy="446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3584"/>
                <a:gridCol w="19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824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382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 smtClean="0"/>
                        <a:t>met heuristieken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gevouwen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-6</a:t>
                      </a:r>
                      <a:endParaRPr lang="nl-NL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-6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-6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smtClean="0"/>
                        <a:t>-7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baseline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-8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baseline="0" smtClean="0"/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-9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-10</a:t>
                      </a:r>
                      <a:endParaRPr lang="nl-NL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-6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smtClean="0"/>
                        <a:t>-3</a:t>
                      </a:r>
                      <a:endParaRPr lang="nl-N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smtClean="0">
                          <a:solidFill>
                            <a:schemeClr val="accent1"/>
                          </a:solidFill>
                        </a:rPr>
                        <a:t>-17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baseline="0" smtClean="0">
                          <a:solidFill>
                            <a:schemeClr val="accent1"/>
                          </a:solidFill>
                        </a:rPr>
                        <a:t>-35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mtClean="0"/>
                        <a:t>-24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smtClean="0">
                          <a:solidFill>
                            <a:schemeClr val="dk1"/>
                          </a:solidFill>
                        </a:rPr>
                        <a:t>-16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smtClean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smtClean="0">
                          <a:solidFill>
                            <a:schemeClr val="accent1"/>
                          </a:solidFill>
                        </a:rPr>
                        <a:t>-24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-24</a:t>
                      </a:r>
                      <a:endParaRPr lang="nl-NL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-6</a:t>
                      </a:r>
                      <a:endParaRPr lang="nl-NL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-19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3D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40039"/>
              </p:ext>
            </p:extLst>
          </p:nvPr>
        </p:nvGraphicFramePr>
        <p:xfrm>
          <a:off x="1164500" y="1827465"/>
          <a:ext cx="9570558" cy="446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3584"/>
                <a:gridCol w="19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824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382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 smtClean="0"/>
                        <a:t>met heuristieken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gevouwen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6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4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5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-14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-</a:t>
                      </a:r>
                      <a:r>
                        <a:rPr lang="nl-NL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17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33</a:t>
                      </a: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39</a:t>
                      </a: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35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-</a:t>
                      </a:r>
                      <a:r>
                        <a:rPr lang="nl-NL" sz="1800" b="0" dirty="0"/>
                        <a:t>23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/>
                        <a:t>-</a:t>
                      </a:r>
                      <a:r>
                        <a:rPr lang="nl-NL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34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94760"/>
          </a:xfrm>
        </p:spPr>
        <p:txBody>
          <a:bodyPr>
            <a:normAutofit/>
          </a:bodyPr>
          <a:lstStyle/>
          <a:p>
            <a:r>
              <a:rPr lang="en-AU" dirty="0" smtClean="0"/>
              <a:t>Wat </a:t>
            </a:r>
            <a:r>
              <a:rPr lang="en-AU" dirty="0" err="1" smtClean="0"/>
              <a:t>gaf</a:t>
            </a:r>
            <a:r>
              <a:rPr lang="en-AU" dirty="0" smtClean="0"/>
              <a:t> </a:t>
            </a:r>
            <a:r>
              <a:rPr lang="en-AU" dirty="0" err="1" smtClean="0"/>
              <a:t>bij</a:t>
            </a:r>
            <a:r>
              <a:rPr lang="en-AU" dirty="0" smtClean="0"/>
              <a:t> </a:t>
            </a:r>
            <a:r>
              <a:rPr lang="en-AU" dirty="0" err="1" smtClean="0"/>
              <a:t>ons</a:t>
            </a:r>
            <a:r>
              <a:rPr lang="en-AU" dirty="0" smtClean="0"/>
              <a:t> het </a:t>
            </a:r>
            <a:r>
              <a:rPr lang="en-AU" dirty="0" err="1" smtClean="0"/>
              <a:t>beste</a:t>
            </a:r>
            <a:r>
              <a:rPr lang="en-AU" dirty="0" smtClean="0"/>
              <a:t> </a:t>
            </a:r>
            <a:r>
              <a:rPr lang="en-AU" dirty="0" err="1" smtClean="0"/>
              <a:t>resultaat</a:t>
            </a:r>
            <a:r>
              <a:rPr lang="en-AU" dirty="0" smtClean="0"/>
              <a:t>?</a:t>
            </a:r>
          </a:p>
          <a:p>
            <a:pPr lvl="1"/>
            <a:r>
              <a:rPr lang="en-AU" dirty="0" err="1" smtClean="0"/>
              <a:t>Hillclimber</a:t>
            </a:r>
            <a:r>
              <a:rPr lang="en-AU" dirty="0" smtClean="0"/>
              <a:t>: </a:t>
            </a:r>
            <a:r>
              <a:rPr lang="en-AU" dirty="0" err="1" smtClean="0"/>
              <a:t>rechte</a:t>
            </a:r>
            <a:r>
              <a:rPr lang="en-AU" dirty="0" smtClean="0"/>
              <a:t> </a:t>
            </a:r>
            <a:r>
              <a:rPr lang="en-AU" dirty="0" err="1" smtClean="0"/>
              <a:t>keten</a:t>
            </a:r>
            <a:r>
              <a:rPr lang="en-AU" dirty="0" smtClean="0"/>
              <a:t> </a:t>
            </a:r>
            <a:r>
              <a:rPr lang="en-AU" dirty="0" err="1" smtClean="0"/>
              <a:t>als</a:t>
            </a:r>
            <a:r>
              <a:rPr lang="en-AU" dirty="0" smtClean="0"/>
              <a:t> begin</a:t>
            </a:r>
          </a:p>
          <a:p>
            <a:pPr lvl="1"/>
            <a:r>
              <a:rPr lang="en-AU" dirty="0" err="1" smtClean="0"/>
              <a:t>Alle</a:t>
            </a:r>
            <a:r>
              <a:rPr lang="en-AU" dirty="0" smtClean="0"/>
              <a:t> </a:t>
            </a:r>
            <a:r>
              <a:rPr lang="en-AU" dirty="0" err="1" smtClean="0"/>
              <a:t>algoritmen</a:t>
            </a:r>
            <a:r>
              <a:rPr lang="en-AU" dirty="0" smtClean="0"/>
              <a:t> 2D: </a:t>
            </a:r>
            <a:r>
              <a:rPr lang="en-AU" dirty="0" err="1" smtClean="0"/>
              <a:t>hillclimber</a:t>
            </a:r>
            <a:r>
              <a:rPr lang="en-AU" dirty="0" smtClean="0"/>
              <a:t> (</a:t>
            </a:r>
            <a:r>
              <a:rPr lang="en-AU" dirty="0" err="1" smtClean="0"/>
              <a:t>recht</a:t>
            </a:r>
            <a:r>
              <a:rPr lang="en-AU" dirty="0" smtClean="0"/>
              <a:t>)</a:t>
            </a:r>
          </a:p>
          <a:p>
            <a:pPr lvl="1"/>
            <a:r>
              <a:rPr lang="en-AU" dirty="0" err="1" smtClean="0"/>
              <a:t>Alle</a:t>
            </a:r>
            <a:r>
              <a:rPr lang="en-AU" dirty="0" smtClean="0"/>
              <a:t> </a:t>
            </a:r>
            <a:r>
              <a:rPr lang="en-AU" dirty="0" err="1" smtClean="0"/>
              <a:t>algoritmen</a:t>
            </a:r>
            <a:r>
              <a:rPr lang="en-AU" dirty="0" smtClean="0"/>
              <a:t> 3D: </a:t>
            </a:r>
            <a:r>
              <a:rPr lang="en-AU" dirty="0" err="1" smtClean="0"/>
              <a:t>hillclimber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recht</a:t>
            </a:r>
            <a:r>
              <a:rPr lang="en-AU" dirty="0" smtClean="0"/>
              <a:t>)</a:t>
            </a:r>
          </a:p>
          <a:p>
            <a:pPr lvl="1"/>
            <a:endParaRPr lang="en-AU" dirty="0"/>
          </a:p>
          <a:p>
            <a:pPr marL="274320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err="1" smtClean="0">
                <a:sym typeface="Wingdings" panose="05000000000000000000" pitchFamily="2" charset="2"/>
              </a:rPr>
              <a:t>Hillclimber</a:t>
            </a:r>
            <a:r>
              <a:rPr lang="en-AU" dirty="0" smtClean="0">
                <a:sym typeface="Wingdings" panose="05000000000000000000" pitchFamily="2" charset="2"/>
              </a:rPr>
              <a:t> (</a:t>
            </a:r>
            <a:r>
              <a:rPr lang="en-AU" dirty="0" err="1" smtClean="0">
                <a:sym typeface="Wingdings" panose="05000000000000000000" pitchFamily="2" charset="2"/>
              </a:rPr>
              <a:t>recht</a:t>
            </a:r>
            <a:r>
              <a:rPr lang="en-AU" dirty="0" smtClean="0">
                <a:sym typeface="Wingdings" panose="05000000000000000000" pitchFamily="2" charset="2"/>
              </a:rPr>
              <a:t>) </a:t>
            </a:r>
            <a:r>
              <a:rPr lang="en-AU" dirty="0" err="1" smtClean="0">
                <a:sym typeface="Wingdings" panose="05000000000000000000" pitchFamily="2" charset="2"/>
              </a:rPr>
              <a:t>werkte</a:t>
            </a:r>
            <a:r>
              <a:rPr lang="en-AU" dirty="0" smtClean="0">
                <a:sym typeface="Wingdings" panose="05000000000000000000" pitchFamily="2" charset="2"/>
              </a:rPr>
              <a:t> het </a:t>
            </a:r>
            <a:r>
              <a:rPr lang="en-AU" dirty="0" err="1" smtClean="0">
                <a:sym typeface="Wingdings" panose="05000000000000000000" pitchFamily="2" charset="2"/>
              </a:rPr>
              <a:t>beste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bij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ons</a:t>
            </a:r>
            <a:r>
              <a:rPr lang="en-AU" dirty="0" smtClean="0">
                <a:sym typeface="Wingdings" panose="05000000000000000000" pitchFamily="2" charset="2"/>
              </a:rPr>
              <a:t>!</a:t>
            </a:r>
            <a:endParaRPr lang="nl-NL" dirty="0" smtClean="0"/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 smtClean="0">
                <a:solidFill>
                  <a:schemeClr val="accent1"/>
                </a:solidFill>
              </a:rPr>
              <a:t>Discussie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Score </a:t>
            </a:r>
            <a:r>
              <a:rPr lang="en-AU" dirty="0" err="1" smtClean="0"/>
              <a:t>hillclimber</a:t>
            </a:r>
            <a:r>
              <a:rPr lang="en-AU" dirty="0" smtClean="0"/>
              <a:t> </a:t>
            </a:r>
            <a:r>
              <a:rPr lang="en-AU" dirty="0" err="1" smtClean="0"/>
              <a:t>fluctueert</a:t>
            </a:r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Vervolgonderzoek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Hillclimber</a:t>
            </a:r>
            <a:r>
              <a:rPr lang="en-AU" dirty="0" smtClean="0"/>
              <a:t> </a:t>
            </a:r>
            <a:r>
              <a:rPr lang="en-AU" dirty="0" err="1" smtClean="0"/>
              <a:t>verbeteren</a:t>
            </a:r>
            <a:r>
              <a:rPr lang="en-AU" dirty="0" smtClean="0"/>
              <a:t> (</a:t>
            </a:r>
            <a:r>
              <a:rPr lang="en-AU" dirty="0" err="1" smtClean="0"/>
              <a:t>recursief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Beam van beam-search </a:t>
            </a:r>
            <a:r>
              <a:rPr lang="en-AU" dirty="0" err="1" smtClean="0"/>
              <a:t>vergroten</a:t>
            </a:r>
            <a:endParaRPr lang="nl-NL" dirty="0"/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 smtClean="0">
                <a:solidFill>
                  <a:schemeClr val="accent1"/>
                </a:solidFill>
              </a:rPr>
              <a:t>Discussie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  <p:sp>
        <p:nvSpPr>
          <p:cNvPr id="18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=""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=""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smtClean="0"/>
              <a:t>Protein Pow(d)er - Casus</a:t>
            </a: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Constrained Optimization Problem</a:t>
            </a:r>
            <a:endParaRPr lang="en-US" dirty="0" smtClean="0"/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smtClean="0"/>
              <a:t>Geen aminozuren op dezelfde plek</a:t>
            </a:r>
            <a:endParaRPr lang="en-US" dirty="0" smtClean="0"/>
          </a:p>
          <a:p>
            <a:pPr lvl="1"/>
            <a:r>
              <a:rPr lang="en-US" smtClean="0"/>
              <a:t>Hoek van 90 graden of recht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=""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=""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=""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=""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=""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=""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=""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=""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=""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=""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=""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=""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=""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=""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=""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=""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=""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=""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=""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=""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=""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=""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=""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=""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score</a:t>
            </a:r>
            <a:r>
              <a:rPr lang="nl-NL" smtClean="0"/>
              <a:t>: -</a:t>
            </a:r>
            <a:r>
              <a:rPr lang="nl-NL" dirty="0"/>
              <a:t>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=""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score: 0</a:t>
            </a:r>
            <a:endParaRPr lang="nl-NL" dirty="0"/>
          </a:p>
        </p:txBody>
      </p:sp>
      <p:sp>
        <p:nvSpPr>
          <p:cNvPr id="42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="" xmlns:a16="http://schemas.microsoft.com/office/drawing/2014/main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3016810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="" xmlns:a16="http://schemas.microsoft.com/office/drawing/2014/main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633222" y="5485548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="" xmlns:a16="http://schemas.microsoft.com/office/drawing/2014/main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597055" y="508609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="" xmlns:a16="http://schemas.microsoft.com/office/drawing/2014/main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601154" y="4525007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="" xmlns:a16="http://schemas.microsoft.com/office/drawing/2014/main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406691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="" xmlns:a16="http://schemas.microsoft.com/office/drawing/2014/main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4066911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="" xmlns:a16="http://schemas.microsoft.com/office/drawing/2014/main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53298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="" xmlns:a16="http://schemas.microsoft.com/office/drawing/2014/main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3520583" y="4581689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="" xmlns:a16="http://schemas.microsoft.com/office/drawing/2014/main" id="{B6D52C3C-D101-4713-80EB-45ECC6805022}"/>
              </a:ext>
            </a:extLst>
          </p:cNvPr>
          <p:cNvSpPr/>
          <p:nvPr/>
        </p:nvSpPr>
        <p:spPr>
          <a:xfrm>
            <a:off x="2375653" y="485180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="" xmlns:a16="http://schemas.microsoft.com/office/drawing/2014/main" id="{EB1E14F6-5869-4F8C-A769-DEAE9E843AD3}"/>
              </a:ext>
            </a:extLst>
          </p:cNvPr>
          <p:cNvSpPr/>
          <p:nvPr/>
        </p:nvSpPr>
        <p:spPr>
          <a:xfrm>
            <a:off x="2904172" y="434856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="" xmlns:a16="http://schemas.microsoft.com/office/drawing/2014/main" id="{94A31125-972F-41D2-86FF-019157557615}"/>
              </a:ext>
            </a:extLst>
          </p:cNvPr>
          <p:cNvSpPr/>
          <p:nvPr/>
        </p:nvSpPr>
        <p:spPr>
          <a:xfrm>
            <a:off x="3407945" y="434356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="" xmlns:a16="http://schemas.microsoft.com/office/drawing/2014/main" id="{707BC7F0-6C92-462B-B7C5-48996CBCE849}"/>
              </a:ext>
            </a:extLst>
          </p:cNvPr>
          <p:cNvSpPr/>
          <p:nvPr/>
        </p:nvSpPr>
        <p:spPr>
          <a:xfrm>
            <a:off x="4486234" y="435357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="" xmlns:a16="http://schemas.microsoft.com/office/drawing/2014/main" id="{BDF04C24-7043-4AC5-AB99-122E404481F3}"/>
              </a:ext>
            </a:extLst>
          </p:cNvPr>
          <p:cNvSpPr/>
          <p:nvPr/>
        </p:nvSpPr>
        <p:spPr>
          <a:xfrm>
            <a:off x="3436765" y="53664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="" xmlns:a16="http://schemas.microsoft.com/office/drawing/2014/main" id="{8CA8F803-D45C-48EC-9B2D-418CBCCADA7D}"/>
              </a:ext>
            </a:extLst>
          </p:cNvPr>
          <p:cNvSpPr/>
          <p:nvPr/>
        </p:nvSpPr>
        <p:spPr>
          <a:xfrm>
            <a:off x="3954273" y="536648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="" xmlns:a16="http://schemas.microsoft.com/office/drawing/2014/main" id="{E30861C9-E701-457A-9ADD-FD473D13DC19}"/>
              </a:ext>
            </a:extLst>
          </p:cNvPr>
          <p:cNvSpPr/>
          <p:nvPr/>
        </p:nvSpPr>
        <p:spPr>
          <a:xfrm>
            <a:off x="3954273" y="4348963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="" xmlns:a16="http://schemas.microsoft.com/office/drawing/2014/main" id="{7694F619-4560-4CA0-8C3F-9CE354949DD7}"/>
              </a:ext>
            </a:extLst>
          </p:cNvPr>
          <p:cNvSpPr/>
          <p:nvPr/>
        </p:nvSpPr>
        <p:spPr>
          <a:xfrm>
            <a:off x="4486234" y="4847969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="" xmlns:a16="http://schemas.microsoft.com/office/drawing/2014/main" id="{76ED20CE-9A09-47D5-AD5D-B6914B1244BD}"/>
              </a:ext>
            </a:extLst>
          </p:cNvPr>
          <p:cNvSpPr/>
          <p:nvPr/>
        </p:nvSpPr>
        <p:spPr>
          <a:xfrm>
            <a:off x="4488005" y="53664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="" xmlns:a16="http://schemas.microsoft.com/office/drawing/2014/main" id="{ACABCC08-6C54-4571-BA63-A3391FAD693F}"/>
              </a:ext>
            </a:extLst>
          </p:cNvPr>
          <p:cNvCxnSpPr/>
          <p:nvPr/>
        </p:nvCxnSpPr>
        <p:spPr>
          <a:xfrm flipV="1">
            <a:off x="2607724" y="497767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="" xmlns:a16="http://schemas.microsoft.com/office/drawing/2014/main" id="{0060E518-3BDF-4EA8-A53E-C17B733E439A}"/>
              </a:ext>
            </a:extLst>
          </p:cNvPr>
          <p:cNvCxnSpPr/>
          <p:nvPr/>
        </p:nvCxnSpPr>
        <p:spPr>
          <a:xfrm flipV="1">
            <a:off x="3121318" y="448593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="" xmlns:a16="http://schemas.microsoft.com/office/drawing/2014/main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4165184" y="4463667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="" xmlns:a16="http://schemas.microsoft.com/office/drawing/2014/main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617311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="" xmlns:a16="http://schemas.microsoft.com/office/drawing/2014/main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414927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="" xmlns:a16="http://schemas.microsoft.com/office/drawing/2014/main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309131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="" xmlns:a16="http://schemas.microsoft.com/office/drawing/2014/main" id="{63C2733A-BC30-4E73-B22A-1DA5B9FF500C}"/>
              </a:ext>
            </a:extLst>
          </p:cNvPr>
          <p:cNvSpPr/>
          <p:nvPr/>
        </p:nvSpPr>
        <p:spPr>
          <a:xfrm>
            <a:off x="3407945" y="485180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="" xmlns:a16="http://schemas.microsoft.com/office/drawing/2014/main" id="{1AF90014-E86B-4132-BA37-BE47E76EB450}"/>
              </a:ext>
            </a:extLst>
          </p:cNvPr>
          <p:cNvSpPr txBox="1"/>
          <p:nvPr/>
        </p:nvSpPr>
        <p:spPr>
          <a:xfrm>
            <a:off x="3088785" y="471294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="" xmlns:a16="http://schemas.microsoft.com/office/drawing/2014/main" id="{356CE19B-5AE0-4962-8AA5-326778CE1335}"/>
              </a:ext>
            </a:extLst>
          </p:cNvPr>
          <p:cNvSpPr txBox="1"/>
          <p:nvPr/>
        </p:nvSpPr>
        <p:spPr>
          <a:xfrm>
            <a:off x="3614788" y="471293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="" xmlns:a16="http://schemas.microsoft.com/office/drawing/2014/main" id="{B779E149-7ACE-4CB2-AAFC-1EABE0BD3FB5}"/>
              </a:ext>
            </a:extLst>
          </p:cNvPr>
          <p:cNvSpPr txBox="1"/>
          <p:nvPr/>
        </p:nvSpPr>
        <p:spPr>
          <a:xfrm>
            <a:off x="4181441" y="471020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="" xmlns:a16="http://schemas.microsoft.com/office/drawing/2014/main" id="{DCA805F2-2AA9-45A5-BBE9-77F3F4FA3C01}"/>
              </a:ext>
            </a:extLst>
          </p:cNvPr>
          <p:cNvSpPr txBox="1"/>
          <p:nvPr/>
        </p:nvSpPr>
        <p:spPr>
          <a:xfrm>
            <a:off x="3343552" y="5641289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score</a:t>
            </a:r>
            <a:r>
              <a:rPr lang="nl-NL" smtClean="0"/>
              <a:t>: -</a:t>
            </a:r>
            <a:r>
              <a:rPr lang="nl-NL" dirty="0"/>
              <a:t>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="" xmlns:a16="http://schemas.microsoft.com/office/drawing/2014/main" id="{2105E35A-45AC-45D0-B895-5008A8284DFC}"/>
              </a:ext>
            </a:extLst>
          </p:cNvPr>
          <p:cNvSpPr/>
          <p:nvPr/>
        </p:nvSpPr>
        <p:spPr>
          <a:xfrm>
            <a:off x="3957252" y="48518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="" xmlns:a16="http://schemas.microsoft.com/office/drawing/2014/main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8063159" y="440396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="" xmlns:a16="http://schemas.microsoft.com/office/drawing/2014/main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8054620" y="4890860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="" xmlns:a16="http://schemas.microsoft.com/office/drawing/2014/main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8054619" y="5366026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="" xmlns:a16="http://schemas.microsoft.com/office/drawing/2014/main" id="{59BD3DCF-812B-4AED-B869-81C89EC1E0F6}"/>
              </a:ext>
            </a:extLst>
          </p:cNvPr>
          <p:cNvSpPr/>
          <p:nvPr/>
        </p:nvSpPr>
        <p:spPr>
          <a:xfrm>
            <a:off x="7733593" y="4220809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="" xmlns:a16="http://schemas.microsoft.com/office/drawing/2014/main" id="{33370757-B0BE-491F-B077-9B6F3B6AD4F6}"/>
              </a:ext>
            </a:extLst>
          </p:cNvPr>
          <p:cNvSpPr/>
          <p:nvPr/>
        </p:nvSpPr>
        <p:spPr>
          <a:xfrm>
            <a:off x="8520683" y="422080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="" xmlns:a16="http://schemas.microsoft.com/office/drawing/2014/main" id="{0DA7E5DC-0BFD-41F2-BEB7-43BD5599F478}"/>
              </a:ext>
            </a:extLst>
          </p:cNvPr>
          <p:cNvSpPr/>
          <p:nvPr/>
        </p:nvSpPr>
        <p:spPr>
          <a:xfrm>
            <a:off x="7733593" y="469597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="" xmlns:a16="http://schemas.microsoft.com/office/drawing/2014/main" id="{532B518A-01E8-4A4D-9011-1D1B5D7CEDCF}"/>
              </a:ext>
            </a:extLst>
          </p:cNvPr>
          <p:cNvSpPr/>
          <p:nvPr/>
        </p:nvSpPr>
        <p:spPr>
          <a:xfrm>
            <a:off x="8520683" y="4695977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="" xmlns:a16="http://schemas.microsoft.com/office/drawing/2014/main" id="{0A876060-BCCA-457F-A6D8-25568C52E9F5}"/>
              </a:ext>
            </a:extLst>
          </p:cNvPr>
          <p:cNvSpPr/>
          <p:nvPr/>
        </p:nvSpPr>
        <p:spPr>
          <a:xfrm>
            <a:off x="7733593" y="5182870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="" xmlns:a16="http://schemas.microsoft.com/office/drawing/2014/main" id="{98A3F5F6-54F0-4819-AD92-620CA6F3839F}"/>
              </a:ext>
            </a:extLst>
          </p:cNvPr>
          <p:cNvSpPr/>
          <p:nvPr/>
        </p:nvSpPr>
        <p:spPr>
          <a:xfrm>
            <a:off x="8520683" y="518286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="" xmlns:a16="http://schemas.microsoft.com/office/drawing/2014/main" id="{2A9DFB8F-281B-4531-B7A6-009D5C0637E2}"/>
              </a:ext>
            </a:extLst>
          </p:cNvPr>
          <p:cNvSpPr txBox="1"/>
          <p:nvPr/>
        </p:nvSpPr>
        <p:spPr>
          <a:xfrm>
            <a:off x="9122422" y="42208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=  -</a:t>
            </a:r>
            <a:r>
              <a:rPr lang="nl-NL" dirty="0"/>
              <a:t>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="" xmlns:a16="http://schemas.microsoft.com/office/drawing/2014/main" id="{40EAEA5E-0A80-49F3-870F-DD0DB8105F9C}"/>
              </a:ext>
            </a:extLst>
          </p:cNvPr>
          <p:cNvSpPr txBox="1"/>
          <p:nvPr/>
        </p:nvSpPr>
        <p:spPr>
          <a:xfrm>
            <a:off x="9122422" y="46959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=  -</a:t>
            </a:r>
            <a:r>
              <a:rPr lang="nl-NL" dirty="0"/>
              <a:t>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="" xmlns:a16="http://schemas.microsoft.com/office/drawing/2014/main" id="{11D0C918-AE1D-4138-9F41-726A114D9B32}"/>
              </a:ext>
            </a:extLst>
          </p:cNvPr>
          <p:cNvSpPr txBox="1"/>
          <p:nvPr/>
        </p:nvSpPr>
        <p:spPr>
          <a:xfrm>
            <a:off x="9122422" y="51813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=  -</a:t>
            </a:r>
            <a:r>
              <a:rPr lang="nl-NL" dirty="0"/>
              <a:t>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="" xmlns:a16="http://schemas.microsoft.com/office/drawing/2014/main" id="{576C6162-04A3-46DE-9845-2B9B0585572B}"/>
              </a:ext>
            </a:extLst>
          </p:cNvPr>
          <p:cNvSpPr/>
          <p:nvPr/>
        </p:nvSpPr>
        <p:spPr>
          <a:xfrm>
            <a:off x="2904172" y="485861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 ketens 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58018"/>
              </p:ext>
            </p:extLst>
          </p:nvPr>
        </p:nvGraphicFramePr>
        <p:xfrm>
          <a:off x="820528" y="1745314"/>
          <a:ext cx="10230649" cy="4757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2863"/>
                <a:gridCol w="7749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171"/>
              </a:tblGrid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11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Statespace 2D = </a:t>
            </a:r>
            <a:r>
              <a:rPr lang="nl-NL" smtClean="0"/>
              <a:t>3 </a:t>
            </a:r>
            <a:r>
              <a:rPr lang="nl-NL" b="1" smtClean="0">
                <a:solidFill>
                  <a:schemeClr val="accent1"/>
                </a:solidFill>
              </a:rPr>
              <a:t>^</a:t>
            </a:r>
            <a:r>
              <a:rPr lang="nl-NL" smtClean="0"/>
              <a:t>(aantal aminozuren </a:t>
            </a:r>
            <a:r>
              <a:rPr lang="nl-NL" b="1" smtClean="0">
                <a:solidFill>
                  <a:schemeClr val="accent1"/>
                </a:solidFill>
              </a:rPr>
              <a:t>–</a:t>
            </a:r>
            <a:r>
              <a:rPr lang="nl-NL" smtClean="0"/>
              <a:t> 2</a:t>
            </a:r>
            <a:r>
              <a:rPr lang="nl-NL" dirty="0"/>
              <a:t>)</a:t>
            </a:r>
          </a:p>
          <a:p>
            <a:pPr lvl="0"/>
            <a:r>
              <a:rPr lang="nl-NL" smtClean="0"/>
              <a:t>Statespace 3D = 5 </a:t>
            </a:r>
            <a:r>
              <a:rPr lang="nl-NL" b="1" smtClean="0">
                <a:solidFill>
                  <a:schemeClr val="accent1"/>
                </a:solidFill>
              </a:rPr>
              <a:t>^</a:t>
            </a:r>
            <a:r>
              <a:rPr lang="nl-NL" smtClean="0"/>
              <a:t>(aantal aminozuren </a:t>
            </a:r>
            <a:r>
              <a:rPr lang="nl-NL" b="1" smtClean="0">
                <a:solidFill>
                  <a:schemeClr val="accent1"/>
                </a:solidFill>
              </a:rPr>
              <a:t>–</a:t>
            </a:r>
            <a:r>
              <a:rPr lang="nl-NL" smtClean="0"/>
              <a:t> 2</a:t>
            </a:r>
            <a:r>
              <a:rPr lang="nl-NL" dirty="0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25910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555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Statespace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Statespace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mtClean="0"/>
                        <a:t>531 441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mtClean="0"/>
                        <a:t>244 140 625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mtClean="0"/>
                        <a:t>387 420 489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mtClean="0"/>
                        <a:t>3 814 697 265 625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16 677 181 699 569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582 076 609 134 674 072 265 625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239 299 329 230 617 529 083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3 552 713 678 800 500 929 355 621 337 890 625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1280</TotalTime>
  <Words>1067</Words>
  <Application>Microsoft Office PowerPoint</Application>
  <PresentationFormat>Custom</PresentationFormat>
  <Paragraphs>388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8 ketens </vt:lpstr>
      <vt:lpstr>Statespace</vt:lpstr>
      <vt:lpstr>PowerPoint Presentation</vt:lpstr>
      <vt:lpstr>PowerPoint Presentation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scores 2d</vt:lpstr>
      <vt:lpstr>scores 3D</vt:lpstr>
      <vt:lpstr>Conclusie</vt:lpstr>
      <vt:lpstr>discussie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165</cp:revision>
  <dcterms:created xsi:type="dcterms:W3CDTF">2017-11-06T14:50:55Z</dcterms:created>
  <dcterms:modified xsi:type="dcterms:W3CDTF">2017-12-19T14:10:50Z</dcterms:modified>
</cp:coreProperties>
</file>