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3" r:id="rId4"/>
    <p:sldId id="334" r:id="rId5"/>
    <p:sldId id="285" r:id="rId6"/>
    <p:sldId id="288" r:id="rId7"/>
    <p:sldId id="335" r:id="rId8"/>
    <p:sldId id="352" r:id="rId9"/>
    <p:sldId id="310" r:id="rId10"/>
    <p:sldId id="349" r:id="rId11"/>
    <p:sldId id="347" r:id="rId12"/>
    <p:sldId id="348" r:id="rId13"/>
    <p:sldId id="299" r:id="rId14"/>
    <p:sldId id="336" r:id="rId15"/>
    <p:sldId id="300" r:id="rId16"/>
    <p:sldId id="301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17" r:id="rId25"/>
    <p:sldId id="318" r:id="rId26"/>
    <p:sldId id="319" r:id="rId27"/>
    <p:sldId id="325" r:id="rId28"/>
    <p:sldId id="321" r:id="rId29"/>
    <p:sldId id="322" r:id="rId30"/>
    <p:sldId id="324" r:id="rId31"/>
    <p:sldId id="307" r:id="rId32"/>
    <p:sldId id="344" r:id="rId33"/>
    <p:sldId id="345" r:id="rId34"/>
    <p:sldId id="350" r:id="rId35"/>
    <p:sldId id="326" r:id="rId36"/>
    <p:sldId id="351" r:id="rId37"/>
    <p:sldId id="308" r:id="rId38"/>
    <p:sldId id="34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31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Statespace</a:t>
            </a:r>
            <a:r>
              <a:rPr lang="en-US" dirty="0"/>
              <a:t> 2D = </a:t>
            </a:r>
            <a:r>
              <a:rPr lang="nl-NL" dirty="0"/>
              <a:t>3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  <a:p>
            <a:pPr lvl="0"/>
            <a:r>
              <a:rPr lang="nl-NL" dirty="0" err="1"/>
              <a:t>Statespace</a:t>
            </a:r>
            <a:r>
              <a:rPr lang="nl-NL" dirty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Statespace</a:t>
                      </a:r>
                      <a:r>
                        <a:rPr lang="en-US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Statespace</a:t>
                      </a:r>
                      <a:r>
                        <a:rPr lang="nl-NL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244 140 625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3 814 697 265 625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582 076 609 134 674 072 265 625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3 552 713 678 800 500 929 355 621 337 890 625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7968927"/>
              </p:ext>
            </p:extLst>
          </p:nvPr>
        </p:nvGraphicFramePr>
        <p:xfrm>
          <a:off x="718207" y="2201624"/>
          <a:ext cx="10895725" cy="270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9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  <a:p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Upper-bound</a:t>
                      </a:r>
                      <a:r>
                        <a:rPr lang="nl-NL" baseline="0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xmlns="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5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7.5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9145436"/>
              </p:ext>
            </p:extLst>
          </p:nvPr>
        </p:nvGraphicFramePr>
        <p:xfrm>
          <a:off x="723900" y="2138653"/>
          <a:ext cx="10942962" cy="2536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  <a:r>
                        <a:rPr lang="en-US" baseline="0" dirty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/>
              <a:t>assen</a:t>
            </a:r>
            <a:endParaRPr lang="en-US" dirty="0"/>
          </a:p>
          <a:p>
            <a:pPr lvl="1"/>
            <a:r>
              <a:rPr lang="nl-NL" dirty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Ketens</a:t>
            </a:r>
            <a:r>
              <a:rPr lang="en-US" dirty="0" smtClean="0"/>
              <a:t>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/>
              <a:t>Betere</a:t>
            </a:r>
            <a:r>
              <a:rPr lang="en-US" dirty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xmlns="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xmlns="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xmlns="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xmlns="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</a:t>
            </a:r>
            <a:r>
              <a:rPr lang="nl-NL" dirty="0" smtClean="0"/>
              <a:t>betere of </a:t>
            </a:r>
            <a:r>
              <a:rPr lang="nl-NL" dirty="0"/>
              <a:t>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hoger of 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Na Depth-first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/>
              <a:t>Verschil in scoreverloop tussen de </a:t>
            </a:r>
            <a:r>
              <a:rPr lang="nl-NL" dirty="0" err="1"/>
              <a:t>hillclimber</a:t>
            </a:r>
            <a:r>
              <a:rPr lang="nl-NL" dirty="0"/>
              <a:t> varianten</a:t>
            </a:r>
          </a:p>
          <a:p>
            <a:pPr lvl="1"/>
            <a:r>
              <a:rPr lang="nl-NL" dirty="0"/>
              <a:t>3D </a:t>
            </a:r>
          </a:p>
          <a:p>
            <a:pPr lvl="1"/>
            <a:r>
              <a:rPr lang="nl-NL" dirty="0"/>
              <a:t>Gemiddelde score van 40 runs</a:t>
            </a:r>
          </a:p>
          <a:p>
            <a:pPr lvl="1"/>
            <a:r>
              <a:rPr lang="nl-NL" dirty="0"/>
              <a:t>Sequentie 1 (kortste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4 (langste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5 (kortste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/>
              <a:t>Sequentie 7 (langste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1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4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5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7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594686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met </a:t>
                      </a:r>
                      <a:r>
                        <a:rPr lang="en-US" baseline="0" dirty="0" err="1" smtClean="0"/>
                        <a:t>heuristieken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594686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-14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-22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0707905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nl-NL" dirty="0" smtClean="0"/>
                        <a:t> met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-24</a:t>
                      </a:r>
                    </a:p>
                    <a:p>
                      <a:r>
                        <a:rPr lang="en-US" baseline="0" dirty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0707905"/>
              </p:ext>
            </p:extLst>
          </p:nvPr>
        </p:nvGraphicFramePr>
        <p:xfrm>
          <a:off x="503315" y="1982913"/>
          <a:ext cx="10705791" cy="322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en-US" baseline="0" dirty="0"/>
                        <a:t>3D: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40249"/>
          </a:xfrm>
        </p:spPr>
        <p:txBody>
          <a:bodyPr/>
          <a:lstStyle/>
          <a:p>
            <a:r>
              <a:rPr lang="nl-NL" dirty="0"/>
              <a:t>Welke algoritmen kun je het best gebruiken?</a:t>
            </a:r>
          </a:p>
          <a:p>
            <a:pPr lvl="1"/>
            <a:r>
              <a:rPr lang="nl-NL" dirty="0"/>
              <a:t>2D: </a:t>
            </a:r>
            <a:r>
              <a:rPr lang="nl-NL" dirty="0" err="1"/>
              <a:t>Breadth-first</a:t>
            </a:r>
            <a:r>
              <a:rPr lang="nl-NL" dirty="0"/>
              <a:t> met </a:t>
            </a:r>
            <a:r>
              <a:rPr lang="nl-NL" dirty="0" err="1" smtClean="0"/>
              <a:t>heuristieken</a:t>
            </a:r>
            <a:endParaRPr lang="nl-NL" dirty="0"/>
          </a:p>
          <a:p>
            <a:pPr lvl="1"/>
            <a:r>
              <a:rPr lang="nl-NL" dirty="0"/>
              <a:t>3D: </a:t>
            </a:r>
            <a:r>
              <a:rPr lang="nl-NL" dirty="0" err="1"/>
              <a:t>Hillclimber</a:t>
            </a:r>
            <a:r>
              <a:rPr lang="nl-NL" dirty="0"/>
              <a:t> met startpunt: </a:t>
            </a:r>
            <a:r>
              <a:rPr lang="nl-NL" dirty="0" smtClean="0"/>
              <a:t>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79" y="3802163"/>
            <a:ext cx="10058400" cy="134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17744" y="3371088"/>
            <a:ext cx="10058400" cy="189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r>
              <a:rPr lang="nl-NL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Discussie</a:t>
            </a:r>
            <a:r>
              <a:rPr lang="nl-NL" sz="2800" dirty="0" smtClean="0"/>
              <a:t/>
            </a:r>
            <a:br>
              <a:rPr lang="nl-NL" sz="2800" dirty="0" smtClean="0"/>
            </a:b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Breadth-first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 </a:t>
            </a: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heuristieken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verliest</a:t>
            </a:r>
            <a:r>
              <a:rPr kumimoji="0" lang="nl-NL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garantie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nl-NL" dirty="0" smtClean="0"/>
              <a:t>Vervolg onderzoek: </a:t>
            </a:r>
            <a:r>
              <a:rPr lang="nl-NL" dirty="0" err="1" smtClean="0"/>
              <a:t>Hillclimber</a:t>
            </a:r>
            <a:r>
              <a:rPr lang="nl-NL" dirty="0" smtClean="0"/>
              <a:t> verbeteren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927462" y="3304902"/>
            <a:ext cx="10358847" cy="19724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6608001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xmlns="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xmlns="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xmlns="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op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endParaRPr lang="en-US" dirty="0" smtClean="0"/>
          </a:p>
          <a:p>
            <a:pPr lvl="1"/>
            <a:r>
              <a:rPr lang="en-US" dirty="0" err="1" smtClean="0"/>
              <a:t>Hoek</a:t>
            </a:r>
            <a:r>
              <a:rPr lang="en-US" dirty="0" smtClean="0"/>
              <a:t> van 90 </a:t>
            </a:r>
            <a:r>
              <a:rPr lang="en-US" dirty="0" err="1" smtClean="0"/>
              <a:t>graden</a:t>
            </a:r>
            <a:r>
              <a:rPr lang="en-US" dirty="0" smtClean="0"/>
              <a:t> of </a:t>
            </a:r>
            <a:r>
              <a:rPr lang="en-US" dirty="0" err="1" smtClean="0"/>
              <a:t>recht</a:t>
            </a:r>
            <a:endParaRPr lang="en-US" dirty="0" smtClean="0"/>
          </a:p>
          <a:p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smtClean="0"/>
              <a:t>score (</a:t>
            </a:r>
            <a:r>
              <a:rPr lang="en-US" dirty="0" err="1" smtClean="0"/>
              <a:t>stabiliteit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xmlns="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xmlns="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xmlns="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xmlns="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xmlns="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xmlns="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xmlns="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xmlns="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xmlns="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xmlns="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xmlns="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xmlns="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xmlns="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xmlns="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xmlns="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xmlns="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xmlns="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xmlns="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xmlns="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xmlns="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xmlns="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xmlns="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xmlns="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:a16="http://schemas.microsoft.com/office/drawing/2014/main" xmlns="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3016810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:a16="http://schemas.microsoft.com/office/drawing/2014/main" xmlns="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633222" y="5485548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:a16="http://schemas.microsoft.com/office/drawing/2014/main" xmlns="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597055" y="508609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:a16="http://schemas.microsoft.com/office/drawing/2014/main" xmlns="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601154" y="4525007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:a16="http://schemas.microsoft.com/office/drawing/2014/main" xmlns="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406691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:a16="http://schemas.microsoft.com/office/drawing/2014/main" xmlns="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4066911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:a16="http://schemas.microsoft.com/office/drawing/2014/main" xmlns="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53298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:a16="http://schemas.microsoft.com/office/drawing/2014/main" xmlns="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3520583" y="4581689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:a16="http://schemas.microsoft.com/office/drawing/2014/main" xmlns="" id="{B6D52C3C-D101-4713-80EB-45ECC6805022}"/>
              </a:ext>
            </a:extLst>
          </p:cNvPr>
          <p:cNvSpPr/>
          <p:nvPr/>
        </p:nvSpPr>
        <p:spPr>
          <a:xfrm>
            <a:off x="2375653" y="485180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:a16="http://schemas.microsoft.com/office/drawing/2014/main" xmlns="" id="{EB1E14F6-5869-4F8C-A769-DEAE9E843AD3}"/>
              </a:ext>
            </a:extLst>
          </p:cNvPr>
          <p:cNvSpPr/>
          <p:nvPr/>
        </p:nvSpPr>
        <p:spPr>
          <a:xfrm>
            <a:off x="2904172" y="434856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:a16="http://schemas.microsoft.com/office/drawing/2014/main" xmlns="" id="{94A31125-972F-41D2-86FF-019157557615}"/>
              </a:ext>
            </a:extLst>
          </p:cNvPr>
          <p:cNvSpPr/>
          <p:nvPr/>
        </p:nvSpPr>
        <p:spPr>
          <a:xfrm>
            <a:off x="3407945" y="434356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:a16="http://schemas.microsoft.com/office/drawing/2014/main" xmlns="" id="{707BC7F0-6C92-462B-B7C5-48996CBCE849}"/>
              </a:ext>
            </a:extLst>
          </p:cNvPr>
          <p:cNvSpPr/>
          <p:nvPr/>
        </p:nvSpPr>
        <p:spPr>
          <a:xfrm>
            <a:off x="4486234" y="435357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:a16="http://schemas.microsoft.com/office/drawing/2014/main" xmlns="" id="{BDF04C24-7043-4AC5-AB99-122E404481F3}"/>
              </a:ext>
            </a:extLst>
          </p:cNvPr>
          <p:cNvSpPr/>
          <p:nvPr/>
        </p:nvSpPr>
        <p:spPr>
          <a:xfrm>
            <a:off x="3436765" y="53664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:a16="http://schemas.microsoft.com/office/drawing/2014/main" xmlns="" id="{8CA8F803-D45C-48EC-9B2D-418CBCCADA7D}"/>
              </a:ext>
            </a:extLst>
          </p:cNvPr>
          <p:cNvSpPr/>
          <p:nvPr/>
        </p:nvSpPr>
        <p:spPr>
          <a:xfrm>
            <a:off x="3954273" y="536648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:a16="http://schemas.microsoft.com/office/drawing/2014/main" xmlns="" id="{E30861C9-E701-457A-9ADD-FD473D13DC19}"/>
              </a:ext>
            </a:extLst>
          </p:cNvPr>
          <p:cNvSpPr/>
          <p:nvPr/>
        </p:nvSpPr>
        <p:spPr>
          <a:xfrm>
            <a:off x="3954273" y="4348963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:a16="http://schemas.microsoft.com/office/drawing/2014/main" xmlns="" id="{7694F619-4560-4CA0-8C3F-9CE354949DD7}"/>
              </a:ext>
            </a:extLst>
          </p:cNvPr>
          <p:cNvSpPr/>
          <p:nvPr/>
        </p:nvSpPr>
        <p:spPr>
          <a:xfrm>
            <a:off x="4486234" y="4847969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:a16="http://schemas.microsoft.com/office/drawing/2014/main" xmlns="" id="{76ED20CE-9A09-47D5-AD5D-B6914B1244BD}"/>
              </a:ext>
            </a:extLst>
          </p:cNvPr>
          <p:cNvSpPr/>
          <p:nvPr/>
        </p:nvSpPr>
        <p:spPr>
          <a:xfrm>
            <a:off x="4488005" y="53664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:a16="http://schemas.microsoft.com/office/drawing/2014/main" xmlns="" id="{ACABCC08-6C54-4571-BA63-A3391FAD693F}"/>
              </a:ext>
            </a:extLst>
          </p:cNvPr>
          <p:cNvCxnSpPr/>
          <p:nvPr/>
        </p:nvCxnSpPr>
        <p:spPr>
          <a:xfrm flipV="1">
            <a:off x="2607724" y="497767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:a16="http://schemas.microsoft.com/office/drawing/2014/main" xmlns="" id="{0060E518-3BDF-4EA8-A53E-C17B733E439A}"/>
              </a:ext>
            </a:extLst>
          </p:cNvPr>
          <p:cNvCxnSpPr/>
          <p:nvPr/>
        </p:nvCxnSpPr>
        <p:spPr>
          <a:xfrm flipV="1">
            <a:off x="3121318" y="448593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:a16="http://schemas.microsoft.com/office/drawing/2014/main" xmlns="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4165184" y="4463667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:a16="http://schemas.microsoft.com/office/drawing/2014/main" xmlns="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617311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:a16="http://schemas.microsoft.com/office/drawing/2014/main" xmlns="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414927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:a16="http://schemas.microsoft.com/office/drawing/2014/main" xmlns="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309131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:a16="http://schemas.microsoft.com/office/drawing/2014/main" xmlns="" id="{63C2733A-BC30-4E73-B22A-1DA5B9FF500C}"/>
              </a:ext>
            </a:extLst>
          </p:cNvPr>
          <p:cNvSpPr/>
          <p:nvPr/>
        </p:nvSpPr>
        <p:spPr>
          <a:xfrm>
            <a:off x="3407945" y="485180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:a16="http://schemas.microsoft.com/office/drawing/2014/main" xmlns="" id="{1AF90014-E86B-4132-BA37-BE47E76EB450}"/>
              </a:ext>
            </a:extLst>
          </p:cNvPr>
          <p:cNvSpPr txBox="1"/>
          <p:nvPr/>
        </p:nvSpPr>
        <p:spPr>
          <a:xfrm>
            <a:off x="3088785" y="471294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:a16="http://schemas.microsoft.com/office/drawing/2014/main" xmlns="" id="{356CE19B-5AE0-4962-8AA5-326778CE1335}"/>
              </a:ext>
            </a:extLst>
          </p:cNvPr>
          <p:cNvSpPr txBox="1"/>
          <p:nvPr/>
        </p:nvSpPr>
        <p:spPr>
          <a:xfrm>
            <a:off x="3614788" y="471293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:a16="http://schemas.microsoft.com/office/drawing/2014/main" xmlns="" id="{B779E149-7ACE-4CB2-AAFC-1EABE0BD3FB5}"/>
              </a:ext>
            </a:extLst>
          </p:cNvPr>
          <p:cNvSpPr txBox="1"/>
          <p:nvPr/>
        </p:nvSpPr>
        <p:spPr>
          <a:xfrm>
            <a:off x="4181441" y="471020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:a16="http://schemas.microsoft.com/office/drawing/2014/main" xmlns="" id="{DCA805F2-2AA9-45A5-BBE9-77F3F4FA3C01}"/>
              </a:ext>
            </a:extLst>
          </p:cNvPr>
          <p:cNvSpPr txBox="1"/>
          <p:nvPr/>
        </p:nvSpPr>
        <p:spPr>
          <a:xfrm>
            <a:off x="3343552" y="5641289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:a16="http://schemas.microsoft.com/office/drawing/2014/main" xmlns="" id="{2105E35A-45AC-45D0-B895-5008A8284DFC}"/>
              </a:ext>
            </a:extLst>
          </p:cNvPr>
          <p:cNvSpPr/>
          <p:nvPr/>
        </p:nvSpPr>
        <p:spPr>
          <a:xfrm>
            <a:off x="3957252" y="48518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:a16="http://schemas.microsoft.com/office/drawing/2014/main" xmlns="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8063159" y="440396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:a16="http://schemas.microsoft.com/office/drawing/2014/main" xmlns="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8054620" y="4890860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:a16="http://schemas.microsoft.com/office/drawing/2014/main" xmlns="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8054619" y="5366026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:a16="http://schemas.microsoft.com/office/drawing/2014/main" xmlns="" id="{59BD3DCF-812B-4AED-B869-81C89EC1E0F6}"/>
              </a:ext>
            </a:extLst>
          </p:cNvPr>
          <p:cNvSpPr/>
          <p:nvPr/>
        </p:nvSpPr>
        <p:spPr>
          <a:xfrm>
            <a:off x="7733593" y="4220809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:a16="http://schemas.microsoft.com/office/drawing/2014/main" xmlns="" id="{33370757-B0BE-491F-B077-9B6F3B6AD4F6}"/>
              </a:ext>
            </a:extLst>
          </p:cNvPr>
          <p:cNvSpPr/>
          <p:nvPr/>
        </p:nvSpPr>
        <p:spPr>
          <a:xfrm>
            <a:off x="8520683" y="422080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:a16="http://schemas.microsoft.com/office/drawing/2014/main" xmlns="" id="{0DA7E5DC-0BFD-41F2-BEB7-43BD5599F478}"/>
              </a:ext>
            </a:extLst>
          </p:cNvPr>
          <p:cNvSpPr/>
          <p:nvPr/>
        </p:nvSpPr>
        <p:spPr>
          <a:xfrm>
            <a:off x="7733593" y="469597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:a16="http://schemas.microsoft.com/office/drawing/2014/main" xmlns="" id="{532B518A-01E8-4A4D-9011-1D1B5D7CEDCF}"/>
              </a:ext>
            </a:extLst>
          </p:cNvPr>
          <p:cNvSpPr/>
          <p:nvPr/>
        </p:nvSpPr>
        <p:spPr>
          <a:xfrm>
            <a:off x="8520683" y="4695977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:a16="http://schemas.microsoft.com/office/drawing/2014/main" xmlns="" id="{0A876060-BCCA-457F-A6D8-25568C52E9F5}"/>
              </a:ext>
            </a:extLst>
          </p:cNvPr>
          <p:cNvSpPr/>
          <p:nvPr/>
        </p:nvSpPr>
        <p:spPr>
          <a:xfrm>
            <a:off x="7733593" y="5182870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:a16="http://schemas.microsoft.com/office/drawing/2014/main" xmlns="" id="{98A3F5F6-54F0-4819-AD92-620CA6F3839F}"/>
              </a:ext>
            </a:extLst>
          </p:cNvPr>
          <p:cNvSpPr/>
          <p:nvPr/>
        </p:nvSpPr>
        <p:spPr>
          <a:xfrm>
            <a:off x="8520683" y="518286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:a16="http://schemas.microsoft.com/office/drawing/2014/main" xmlns="" id="{2A9DFB8F-281B-4531-B7A6-009D5C0637E2}"/>
              </a:ext>
            </a:extLst>
          </p:cNvPr>
          <p:cNvSpPr txBox="1"/>
          <p:nvPr/>
        </p:nvSpPr>
        <p:spPr>
          <a:xfrm>
            <a:off x="9122422" y="4220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:a16="http://schemas.microsoft.com/office/drawing/2014/main" xmlns="" id="{40EAEA5E-0A80-49F3-870F-DD0DB8105F9C}"/>
              </a:ext>
            </a:extLst>
          </p:cNvPr>
          <p:cNvSpPr txBox="1"/>
          <p:nvPr/>
        </p:nvSpPr>
        <p:spPr>
          <a:xfrm>
            <a:off x="9122422" y="4695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:a16="http://schemas.microsoft.com/office/drawing/2014/main" xmlns="" id="{11D0C918-AE1D-4138-9F41-726A114D9B32}"/>
              </a:ext>
            </a:extLst>
          </p:cNvPr>
          <p:cNvSpPr txBox="1"/>
          <p:nvPr/>
        </p:nvSpPr>
        <p:spPr>
          <a:xfrm>
            <a:off x="9122422" y="51813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:a16="http://schemas.microsoft.com/office/drawing/2014/main" xmlns="" id="{576C6162-04A3-46DE-9845-2B9B0585572B}"/>
              </a:ext>
            </a:extLst>
          </p:cNvPr>
          <p:cNvSpPr/>
          <p:nvPr/>
        </p:nvSpPr>
        <p:spPr>
          <a:xfrm>
            <a:off x="2904172" y="485861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0958018"/>
              </p:ext>
            </p:extLst>
          </p:nvPr>
        </p:nvGraphicFramePr>
        <p:xfrm>
          <a:off x="820528" y="1745314"/>
          <a:ext cx="10230649" cy="45666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2863"/>
                <a:gridCol w="7749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171"/>
              </a:tblGrid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1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xmlns="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1096</TotalTime>
  <Words>1603</Words>
  <Application>Microsoft Office PowerPoint</Application>
  <PresentationFormat>Aangepast</PresentationFormat>
  <Paragraphs>506</Paragraphs>
  <Slides>38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8 ketens </vt:lpstr>
      <vt:lpstr>Statespace</vt:lpstr>
      <vt:lpstr>Dia 11</vt:lpstr>
      <vt:lpstr>Dia 12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Resultaten beste score</vt:lpstr>
      <vt:lpstr>Resultaten beste score</vt:lpstr>
      <vt:lpstr>Conclusie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152</cp:revision>
  <dcterms:created xsi:type="dcterms:W3CDTF">2017-11-06T14:50:55Z</dcterms:created>
  <dcterms:modified xsi:type="dcterms:W3CDTF">2017-12-19T11:00:24Z</dcterms:modified>
</cp:coreProperties>
</file>