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78" r:id="rId3"/>
    <p:sldId id="334" r:id="rId4"/>
    <p:sldId id="285" r:id="rId5"/>
    <p:sldId id="288" r:id="rId6"/>
    <p:sldId id="335" r:id="rId7"/>
    <p:sldId id="352" r:id="rId8"/>
    <p:sldId id="310" r:id="rId9"/>
    <p:sldId id="349" r:id="rId10"/>
    <p:sldId id="347" r:id="rId11"/>
    <p:sldId id="348" r:id="rId12"/>
    <p:sldId id="299" r:id="rId13"/>
    <p:sldId id="336" r:id="rId14"/>
    <p:sldId id="300" r:id="rId15"/>
    <p:sldId id="301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17" r:id="rId24"/>
    <p:sldId id="318" r:id="rId25"/>
    <p:sldId id="319" r:id="rId26"/>
    <p:sldId id="325" r:id="rId27"/>
    <p:sldId id="321" r:id="rId28"/>
    <p:sldId id="322" r:id="rId29"/>
    <p:sldId id="324" r:id="rId30"/>
    <p:sldId id="307" r:id="rId31"/>
    <p:sldId id="344" r:id="rId32"/>
    <p:sldId id="345" r:id="rId33"/>
    <p:sldId id="350" r:id="rId34"/>
    <p:sldId id="326" r:id="rId35"/>
    <p:sldId id="351" r:id="rId36"/>
    <p:sldId id="308" r:id="rId37"/>
    <p:sldId id="34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660"/>
  </p:normalViewPr>
  <p:slideViewPr>
    <p:cSldViewPr snapToGrid="0">
      <p:cViewPr>
        <p:scale>
          <a:sx n="100" d="100"/>
          <a:sy n="100" d="100"/>
        </p:scale>
        <p:origin x="82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3881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05103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51051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14030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nl-N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84649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2005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73575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42817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37089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537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69821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12874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E205A44-390E-455B-87E1-6D48C073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285999"/>
            <a:ext cx="10058400" cy="1143001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xmlns="" id="{E24A4149-DFE7-4EE0-A98A-18326D7A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91130"/>
            <a:ext cx="10058400" cy="1143000"/>
          </a:xfrm>
        </p:spPr>
        <p:txBody>
          <a:bodyPr/>
          <a:lstStyle/>
          <a:p>
            <a:r>
              <a:rPr lang="nl-NL" dirty="0"/>
              <a:t>Proteasen – Mick, Eline, Vanessa</a:t>
            </a:r>
          </a:p>
        </p:txBody>
      </p:sp>
    </p:spTree>
    <p:extLst>
      <p:ext uri="{BB962C8B-B14F-4D97-AF65-F5344CB8AC3E}">
        <p14:creationId xmlns:p14="http://schemas.microsoft.com/office/powerpoint/2010/main" xmlns="" val="169635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5087006"/>
            <a:ext cx="10058400" cy="913101"/>
          </a:xfrm>
        </p:spPr>
        <p:txBody>
          <a:bodyPr/>
          <a:lstStyle/>
          <a:p>
            <a:r>
              <a:rPr lang="en-US" dirty="0"/>
              <a:t>Score upper-bound 2D = (</a:t>
            </a:r>
            <a:r>
              <a:rPr lang="en-US" dirty="0" err="1"/>
              <a:t>aantal</a:t>
            </a:r>
            <a:r>
              <a:rPr lang="en-US" dirty="0"/>
              <a:t> H)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1</a:t>
            </a:r>
          </a:p>
          <a:p>
            <a:r>
              <a:rPr lang="nl-NL" dirty="0"/>
              <a:t>Score </a:t>
            </a:r>
            <a:r>
              <a:rPr lang="nl-NL" dirty="0" err="1"/>
              <a:t>upper-bound</a:t>
            </a:r>
            <a:r>
              <a:rPr lang="nl-NL" dirty="0"/>
              <a:t> 3D = (aantal H)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1.5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97968927"/>
              </p:ext>
            </p:extLst>
          </p:nvPr>
        </p:nvGraphicFramePr>
        <p:xfrm>
          <a:off x="718207" y="2201624"/>
          <a:ext cx="10895725" cy="27023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6825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66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7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890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74075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Lower-bound</a:t>
                      </a:r>
                    </a:p>
                    <a:p>
                      <a:r>
                        <a:rPr lang="nl-NL" dirty="0"/>
                        <a:t>2D / 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Upper-bound 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Upper-bound</a:t>
                      </a:r>
                      <a:r>
                        <a:rPr lang="nl-NL" baseline="0" dirty="0"/>
                        <a:t> 3D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xmlns="" id="{57634FB6-1EFE-4652-9667-17798A640B50}"/>
              </a:ext>
            </a:extLst>
          </p:cNvPr>
          <p:cNvSpPr txBox="1">
            <a:spLocks/>
          </p:cNvSpPr>
          <p:nvPr/>
        </p:nvSpPr>
        <p:spPr>
          <a:xfrm>
            <a:off x="723900" y="484632"/>
            <a:ext cx="108712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Score: Upper- &amp; Lower-</a:t>
            </a:r>
            <a:r>
              <a:rPr lang="en-US" dirty="0" err="1"/>
              <a:t>BounD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40734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30300" y="5200022"/>
            <a:ext cx="10058400" cy="810359"/>
          </a:xfrm>
        </p:spPr>
        <p:txBody>
          <a:bodyPr/>
          <a:lstStyle/>
          <a:p>
            <a:r>
              <a:rPr lang="en-US" dirty="0"/>
              <a:t>Score upper-bound 2D = (</a:t>
            </a:r>
            <a:r>
              <a:rPr lang="en-US" dirty="0" err="1"/>
              <a:t>aantal</a:t>
            </a:r>
            <a:r>
              <a:rPr lang="en-US" dirty="0"/>
              <a:t> H)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1 </a:t>
            </a:r>
            <a:r>
              <a:rPr lang="en-US" b="1" dirty="0">
                <a:solidFill>
                  <a:schemeClr val="accent1"/>
                </a:solidFill>
              </a:rPr>
              <a:t>+</a:t>
            </a:r>
            <a:r>
              <a:rPr lang="en-US" dirty="0"/>
              <a:t> (</a:t>
            </a:r>
            <a:r>
              <a:rPr lang="en-US" dirty="0" err="1"/>
              <a:t>aantal</a:t>
            </a:r>
            <a:r>
              <a:rPr lang="en-US" dirty="0"/>
              <a:t> C)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5</a:t>
            </a:r>
          </a:p>
          <a:p>
            <a:r>
              <a:rPr lang="nl-NL" dirty="0"/>
              <a:t>Score </a:t>
            </a:r>
            <a:r>
              <a:rPr lang="nl-NL" dirty="0" err="1"/>
              <a:t>upper-bound</a:t>
            </a:r>
            <a:r>
              <a:rPr lang="nl-NL" dirty="0"/>
              <a:t> 3D = </a:t>
            </a:r>
            <a:r>
              <a:rPr lang="en-US" dirty="0"/>
              <a:t>(</a:t>
            </a:r>
            <a:r>
              <a:rPr lang="en-US" dirty="0" err="1"/>
              <a:t>aantal</a:t>
            </a:r>
            <a:r>
              <a:rPr lang="en-US" dirty="0"/>
              <a:t> H)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1.5 </a:t>
            </a:r>
            <a:r>
              <a:rPr lang="en-US" b="1" dirty="0">
                <a:solidFill>
                  <a:schemeClr val="accent1"/>
                </a:solidFill>
              </a:rPr>
              <a:t>+</a:t>
            </a:r>
            <a:r>
              <a:rPr lang="en-US" dirty="0"/>
              <a:t> (</a:t>
            </a:r>
            <a:r>
              <a:rPr lang="en-US" dirty="0" err="1"/>
              <a:t>aantal</a:t>
            </a:r>
            <a:r>
              <a:rPr lang="en-US" dirty="0"/>
              <a:t> C)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7.5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99145436"/>
              </p:ext>
            </p:extLst>
          </p:nvPr>
        </p:nvGraphicFramePr>
        <p:xfrm>
          <a:off x="723900" y="2138653"/>
          <a:ext cx="10942962" cy="25363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39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4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38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49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4075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err="1"/>
                        <a:t>Lower-bound</a:t>
                      </a:r>
                      <a:endParaRPr lang="nl-NL" dirty="0"/>
                    </a:p>
                    <a:p>
                      <a:pPr algn="l"/>
                      <a:r>
                        <a:rPr lang="nl-NL" dirty="0"/>
                        <a:t>2D / 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Upper-bound</a:t>
                      </a:r>
                      <a:r>
                        <a:rPr lang="en-US" baseline="0" dirty="0"/>
                        <a:t> 2D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Upper-bound 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Titel 1">
            <a:extLst>
              <a:ext uri="{FF2B5EF4-FFF2-40B4-BE49-F238E27FC236}">
                <a16:creationId xmlns:a16="http://schemas.microsoft.com/office/drawing/2014/main" xmlns="" id="{3A5270FA-8269-42A6-96C7-79FBB8ED49C4}"/>
              </a:ext>
            </a:extLst>
          </p:cNvPr>
          <p:cNvSpPr txBox="1">
            <a:spLocks/>
          </p:cNvSpPr>
          <p:nvPr/>
        </p:nvSpPr>
        <p:spPr>
          <a:xfrm>
            <a:off x="723900" y="484632"/>
            <a:ext cx="108712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Score: Upper- &amp; Lower-</a:t>
            </a:r>
            <a:r>
              <a:rPr lang="en-US" dirty="0" err="1"/>
              <a:t>BounD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5375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  <a:p>
            <a:r>
              <a:rPr lang="en-US" dirty="0"/>
              <a:t>Depth-first</a:t>
            </a:r>
          </a:p>
          <a:p>
            <a:r>
              <a:rPr lang="en-US" dirty="0" err="1"/>
              <a:t>Hillclimber</a:t>
            </a:r>
            <a:endParaRPr lang="en-US" dirty="0"/>
          </a:p>
          <a:p>
            <a:r>
              <a:rPr lang="en-US" dirty="0"/>
              <a:t>Simulated Annealing</a:t>
            </a:r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242426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  <a:p>
            <a:r>
              <a:rPr lang="en-US" dirty="0"/>
              <a:t>Depth-first</a:t>
            </a:r>
          </a:p>
          <a:p>
            <a:r>
              <a:rPr lang="en-US" dirty="0" err="1"/>
              <a:t>Hillclimber</a:t>
            </a:r>
            <a:endParaRPr lang="en-US" dirty="0"/>
          </a:p>
          <a:p>
            <a:r>
              <a:rPr lang="en-US" dirty="0"/>
              <a:t>Simulated Annealing</a:t>
            </a:r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6" name="Rechthoek: afgeronde hoeken 3">
            <a:extLst>
              <a:ext uri="{FF2B5EF4-FFF2-40B4-BE49-F238E27FC236}">
                <a16:creationId xmlns:a16="http://schemas.microsoft.com/office/drawing/2014/main" xmlns="" id="{FAD157E3-005E-4D6B-8ACD-9582341BA281}"/>
              </a:ext>
            </a:extLst>
          </p:cNvPr>
          <p:cNvSpPr/>
          <p:nvPr/>
        </p:nvSpPr>
        <p:spPr>
          <a:xfrm>
            <a:off x="1090156" y="2095364"/>
            <a:ext cx="1868801" cy="80680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797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Chains </a:t>
            </a:r>
            <a:r>
              <a:rPr lang="en-US" dirty="0" err="1"/>
              <a:t>bouwen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/>
              <a:t>deque</a:t>
            </a:r>
          </a:p>
          <a:p>
            <a:pPr lvl="1"/>
            <a:r>
              <a:rPr lang="en-US" dirty="0"/>
              <a:t>First-in, First-out</a:t>
            </a:r>
          </a:p>
          <a:p>
            <a:endParaRPr lang="en-US" dirty="0"/>
          </a:p>
          <a:p>
            <a:r>
              <a:rPr lang="en-US" u="sng" dirty="0"/>
              <a:t>Extra </a:t>
            </a:r>
            <a:r>
              <a:rPr lang="en-US" u="sng" dirty="0" err="1"/>
              <a:t>versie</a:t>
            </a:r>
            <a:r>
              <a:rPr lang="en-US" u="sng" dirty="0"/>
              <a:t> </a:t>
            </a:r>
            <a:r>
              <a:rPr lang="en-US" b="1" u="sng" dirty="0"/>
              <a:t>met</a:t>
            </a:r>
            <a:r>
              <a:rPr lang="en-US" u="sng" dirty="0"/>
              <a:t> </a:t>
            </a:r>
            <a:r>
              <a:rPr lang="en-US" u="sng" dirty="0" err="1"/>
              <a:t>heuristieken</a:t>
            </a:r>
            <a:endParaRPr lang="en-US" u="sng" dirty="0"/>
          </a:p>
          <a:p>
            <a:pPr lvl="1"/>
            <a:r>
              <a:rPr lang="en-US" dirty="0" err="1"/>
              <a:t>Beperkt</a:t>
            </a:r>
            <a:r>
              <a:rPr lang="en-US" dirty="0"/>
              <a:t> </a:t>
            </a:r>
            <a:r>
              <a:rPr lang="en-US" dirty="0" err="1"/>
              <a:t>domein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x/y/z </a:t>
            </a:r>
            <a:r>
              <a:rPr lang="en-US" dirty="0" err="1"/>
              <a:t>assen</a:t>
            </a:r>
            <a:endParaRPr lang="en-US" dirty="0"/>
          </a:p>
          <a:p>
            <a:pPr lvl="1"/>
            <a:r>
              <a:rPr lang="nl-NL" dirty="0"/>
              <a:t>Beam search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lvl="1"/>
            <a:r>
              <a:rPr lang="en-US" dirty="0"/>
              <a:t>+ </a:t>
            </a:r>
            <a:r>
              <a:rPr lang="en-US" dirty="0" err="1"/>
              <a:t>Sneller</a:t>
            </a:r>
            <a:endParaRPr lang="en-US" dirty="0"/>
          </a:p>
          <a:p>
            <a:pPr lvl="1"/>
            <a:r>
              <a:rPr lang="en-US" dirty="0"/>
              <a:t>- </a:t>
            </a:r>
            <a:r>
              <a:rPr lang="en-US" dirty="0" err="1"/>
              <a:t>Verliest</a:t>
            </a:r>
            <a:r>
              <a:rPr lang="en-US" dirty="0"/>
              <a:t> </a:t>
            </a:r>
            <a:r>
              <a:rPr lang="en-US" dirty="0" err="1"/>
              <a:t>garantie</a:t>
            </a:r>
            <a:r>
              <a:rPr lang="en-US" dirty="0"/>
              <a:t> </a:t>
            </a:r>
            <a:r>
              <a:rPr lang="en-US" dirty="0" err="1"/>
              <a:t>beste</a:t>
            </a:r>
            <a:r>
              <a:rPr lang="en-US" dirty="0"/>
              <a:t> </a:t>
            </a:r>
            <a:r>
              <a:rPr lang="en-US" dirty="0" err="1"/>
              <a:t>oplossing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2480" y="1937004"/>
            <a:ext cx="1717040" cy="150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06640" y="2074164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7934960" y="2963164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7934960" y="2556764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Connector 9"/>
          <p:cNvCxnSpPr>
            <a:stCxn id="7" idx="0"/>
          </p:cNvCxnSpPr>
          <p:nvPr/>
        </p:nvCxnSpPr>
        <p:spPr>
          <a:xfrm flipV="1">
            <a:off x="8001000" y="2688844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75600" y="352552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142480" y="3916680"/>
            <a:ext cx="485648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tangle 37"/>
          <p:cNvSpPr/>
          <p:nvPr/>
        </p:nvSpPr>
        <p:spPr>
          <a:xfrm>
            <a:off x="7543800" y="41046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l 38"/>
          <p:cNvSpPr/>
          <p:nvPr/>
        </p:nvSpPr>
        <p:spPr>
          <a:xfrm>
            <a:off x="8072120" y="5019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8072120" y="4612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" name="Straight Connector 40"/>
          <p:cNvCxnSpPr>
            <a:stCxn id="39" idx="0"/>
          </p:cNvCxnSpPr>
          <p:nvPr/>
        </p:nvCxnSpPr>
        <p:spPr>
          <a:xfrm flipV="1">
            <a:off x="8138160" y="47447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072120" y="420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8138160" y="43383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976360" y="412496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9504680" y="50393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95046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7" name="Straight Connector 46"/>
          <p:cNvCxnSpPr>
            <a:stCxn id="45" idx="0"/>
          </p:cNvCxnSpPr>
          <p:nvPr/>
        </p:nvCxnSpPr>
        <p:spPr>
          <a:xfrm flipV="1">
            <a:off x="9570720" y="476504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439400" y="41300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10967720" y="50444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l 49"/>
          <p:cNvSpPr/>
          <p:nvPr/>
        </p:nvSpPr>
        <p:spPr>
          <a:xfrm>
            <a:off x="10967720" y="4638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1" name="Straight Connector 50"/>
          <p:cNvCxnSpPr>
            <a:stCxn id="49" idx="0"/>
          </p:cNvCxnSpPr>
          <p:nvPr/>
        </p:nvCxnSpPr>
        <p:spPr>
          <a:xfrm flipV="1">
            <a:off x="11033760" y="47701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1490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113842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4" name="Straight Connector 53"/>
          <p:cNvCxnSpPr>
            <a:stCxn id="52" idx="6"/>
            <a:endCxn id="46" idx="2"/>
          </p:cNvCxnSpPr>
          <p:nvPr/>
        </p:nvCxnSpPr>
        <p:spPr>
          <a:xfrm>
            <a:off x="9281160" y="4699000"/>
            <a:ext cx="223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3" idx="2"/>
          </p:cNvCxnSpPr>
          <p:nvPr/>
        </p:nvCxnSpPr>
        <p:spPr>
          <a:xfrm flipV="1">
            <a:off x="11099800" y="4699000"/>
            <a:ext cx="28448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472680" y="4064000"/>
            <a:ext cx="1330960" cy="1330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7173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Ketens</a:t>
            </a:r>
            <a:r>
              <a:rPr lang="en-US" dirty="0" smtClean="0"/>
              <a:t> </a:t>
            </a:r>
            <a:r>
              <a:rPr lang="en-US" dirty="0" err="1"/>
              <a:t>bouwen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/>
              <a:t>deque</a:t>
            </a:r>
          </a:p>
          <a:p>
            <a:pPr lvl="1"/>
            <a:r>
              <a:rPr lang="en-US" dirty="0"/>
              <a:t>Last-in, First-out</a:t>
            </a:r>
          </a:p>
          <a:p>
            <a:endParaRPr lang="en-US" dirty="0"/>
          </a:p>
          <a:p>
            <a:r>
              <a:rPr lang="en-US" dirty="0"/>
              <a:t>Priority-Queue</a:t>
            </a:r>
          </a:p>
          <a:p>
            <a:pPr lvl="1"/>
            <a:r>
              <a:rPr lang="en-US" dirty="0" err="1"/>
              <a:t>Betere</a:t>
            </a:r>
            <a:r>
              <a:rPr lang="en-US" dirty="0"/>
              <a:t> score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voor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lvl="1"/>
            <a:r>
              <a:rPr lang="en-US" dirty="0"/>
              <a:t>+ </a:t>
            </a:r>
            <a:r>
              <a:rPr lang="en-US" dirty="0" err="1"/>
              <a:t>Sneller</a:t>
            </a:r>
            <a:r>
              <a:rPr lang="en-US" dirty="0"/>
              <a:t> </a:t>
            </a:r>
            <a:r>
              <a:rPr lang="en-US" dirty="0" err="1"/>
              <a:t>resultaat</a:t>
            </a:r>
            <a:endParaRPr lang="en-US" dirty="0"/>
          </a:p>
          <a:p>
            <a:pPr lvl="1"/>
            <a:r>
              <a:rPr lang="en-US" dirty="0"/>
              <a:t>+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stoppen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 het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 </a:t>
            </a:r>
            <a:r>
              <a:rPr lang="en-US" dirty="0" err="1"/>
              <a:t>duurt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42480" y="3916680"/>
            <a:ext cx="485648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7543800" y="41046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8072120" y="5019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8072120" y="4612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 flipV="1">
            <a:off x="8138160" y="47447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072120" y="420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138160" y="43383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976360" y="412496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l 17"/>
          <p:cNvSpPr/>
          <p:nvPr/>
        </p:nvSpPr>
        <p:spPr>
          <a:xfrm>
            <a:off x="9504680" y="50393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95046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8" idx="0"/>
          </p:cNvCxnSpPr>
          <p:nvPr/>
        </p:nvCxnSpPr>
        <p:spPr>
          <a:xfrm flipV="1">
            <a:off x="9570720" y="476504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439400" y="41300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10967720" y="50444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10967720" y="4638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stCxn id="22" idx="0"/>
          </p:cNvCxnSpPr>
          <p:nvPr/>
        </p:nvCxnSpPr>
        <p:spPr>
          <a:xfrm flipV="1">
            <a:off x="11033760" y="47701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1490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l 25"/>
          <p:cNvSpPr/>
          <p:nvPr/>
        </p:nvSpPr>
        <p:spPr>
          <a:xfrm>
            <a:off x="113842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5" idx="6"/>
            <a:endCxn id="19" idx="2"/>
          </p:cNvCxnSpPr>
          <p:nvPr/>
        </p:nvCxnSpPr>
        <p:spPr>
          <a:xfrm>
            <a:off x="9281160" y="4699000"/>
            <a:ext cx="223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6" idx="2"/>
          </p:cNvCxnSpPr>
          <p:nvPr/>
        </p:nvCxnSpPr>
        <p:spPr>
          <a:xfrm flipV="1">
            <a:off x="11099800" y="4699000"/>
            <a:ext cx="28448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68280" y="4074160"/>
            <a:ext cx="1330960" cy="1330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xmlns="" id="{4DFB59B5-C1B5-4BD5-99FD-1F30C949EC28}"/>
              </a:ext>
            </a:extLst>
          </p:cNvPr>
          <p:cNvSpPr/>
          <p:nvPr/>
        </p:nvSpPr>
        <p:spPr>
          <a:xfrm>
            <a:off x="7142480" y="1937004"/>
            <a:ext cx="1717040" cy="150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xmlns="" id="{EC4BB182-AF4F-4B3B-8386-D363E84AEFB8}"/>
              </a:ext>
            </a:extLst>
          </p:cNvPr>
          <p:cNvSpPr/>
          <p:nvPr/>
        </p:nvSpPr>
        <p:spPr>
          <a:xfrm>
            <a:off x="7406640" y="2074164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l 6">
            <a:extLst>
              <a:ext uri="{FF2B5EF4-FFF2-40B4-BE49-F238E27FC236}">
                <a16:creationId xmlns:a16="http://schemas.microsoft.com/office/drawing/2014/main" xmlns="" id="{7442C4B0-859F-471E-871D-EF13ED8EFE8F}"/>
              </a:ext>
            </a:extLst>
          </p:cNvPr>
          <p:cNvSpPr/>
          <p:nvPr/>
        </p:nvSpPr>
        <p:spPr>
          <a:xfrm>
            <a:off x="7934960" y="2963164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l 7">
            <a:extLst>
              <a:ext uri="{FF2B5EF4-FFF2-40B4-BE49-F238E27FC236}">
                <a16:creationId xmlns:a16="http://schemas.microsoft.com/office/drawing/2014/main" xmlns="" id="{E1BFFEFA-D209-49D7-804D-4EDC5E5CCAA7}"/>
              </a:ext>
            </a:extLst>
          </p:cNvPr>
          <p:cNvSpPr/>
          <p:nvPr/>
        </p:nvSpPr>
        <p:spPr>
          <a:xfrm>
            <a:off x="7934960" y="2556764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6" name="Straight Connector 9">
            <a:extLst>
              <a:ext uri="{FF2B5EF4-FFF2-40B4-BE49-F238E27FC236}">
                <a16:creationId xmlns:a16="http://schemas.microsoft.com/office/drawing/2014/main" xmlns="" id="{B84B3856-F67D-49F7-88FB-44FC88E2C920}"/>
              </a:ext>
            </a:extLst>
          </p:cNvPr>
          <p:cNvCxnSpPr>
            <a:stCxn id="34" idx="0"/>
          </p:cNvCxnSpPr>
          <p:nvPr/>
        </p:nvCxnSpPr>
        <p:spPr>
          <a:xfrm flipV="1">
            <a:off x="8001000" y="2688844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4">
            <a:extLst>
              <a:ext uri="{FF2B5EF4-FFF2-40B4-BE49-F238E27FC236}">
                <a16:creationId xmlns:a16="http://schemas.microsoft.com/office/drawing/2014/main" xmlns="" id="{D39359D9-0C69-4F7C-92C8-B566E82AD4F0}"/>
              </a:ext>
            </a:extLst>
          </p:cNvPr>
          <p:cNvCxnSpPr/>
          <p:nvPr/>
        </p:nvCxnSpPr>
        <p:spPr>
          <a:xfrm>
            <a:off x="7975600" y="352552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813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  <a:p>
            <a:r>
              <a:rPr lang="en-US" dirty="0"/>
              <a:t>Depth-first</a:t>
            </a:r>
          </a:p>
          <a:p>
            <a:r>
              <a:rPr lang="en-US" dirty="0" err="1"/>
              <a:t>Hillclimber</a:t>
            </a:r>
            <a:endParaRPr lang="en-US" dirty="0"/>
          </a:p>
          <a:p>
            <a:r>
              <a:rPr lang="en-US" dirty="0"/>
              <a:t>Simulated Annealing</a:t>
            </a:r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6" name="Rechthoek: afgeronde hoeken 3">
            <a:extLst>
              <a:ext uri="{FF2B5EF4-FFF2-40B4-BE49-F238E27FC236}">
                <a16:creationId xmlns:a16="http://schemas.microsoft.com/office/drawing/2014/main" xmlns="" id="{FAD157E3-005E-4D6B-8ACD-9582341BA281}"/>
              </a:ext>
            </a:extLst>
          </p:cNvPr>
          <p:cNvSpPr/>
          <p:nvPr/>
        </p:nvSpPr>
        <p:spPr>
          <a:xfrm>
            <a:off x="1100430" y="2942260"/>
            <a:ext cx="2742105" cy="82835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0413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19983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847468" y="5172845"/>
            <a:ext cx="303068" cy="2654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682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847468" y="5172845"/>
            <a:ext cx="303068" cy="2654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6670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aminozuurketen ?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:a16="http://schemas.microsoft.com/office/drawing/2014/main" xmlns="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:a16="http://schemas.microsoft.com/office/drawing/2014/main" xmlns="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xmlns="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xmlns="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xmlns="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xmlns="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xmlns="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sp>
        <p:nvSpPr>
          <p:cNvPr id="11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8751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27854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2527872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Oval 42"/>
          <p:cNvSpPr/>
          <p:nvPr/>
        </p:nvSpPr>
        <p:spPr>
          <a:xfrm>
            <a:off x="1927854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4150536" y="5437652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4750554" y="4923235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4933247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6"/>
          <p:cNvSpPr/>
          <p:nvPr/>
        </p:nvSpPr>
        <p:spPr>
          <a:xfrm>
            <a:off x="3770616" y="5301465"/>
            <a:ext cx="452063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74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740542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2" name="Straight Connector 41"/>
          <p:cNvCxnSpPr>
            <a:stCxn id="39" idx="4"/>
            <a:endCxn id="38" idx="0"/>
          </p:cNvCxnSpPr>
          <p:nvPr/>
        </p:nvCxnSpPr>
        <p:spPr>
          <a:xfrm>
            <a:off x="6861096" y="4690488"/>
            <a:ext cx="8691" cy="24342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27270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2527288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1927270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al 48"/>
          <p:cNvSpPr/>
          <p:nvPr/>
        </p:nvSpPr>
        <p:spPr>
          <a:xfrm>
            <a:off x="4027470" y="5075434"/>
            <a:ext cx="452063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85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Oval 5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Oval 59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Oval 60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Oval 61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Oval 62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Oval 63"/>
          <p:cNvSpPr/>
          <p:nvPr/>
        </p:nvSpPr>
        <p:spPr>
          <a:xfrm>
            <a:off x="6756658" y="493366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Oval 64"/>
          <p:cNvSpPr/>
          <p:nvPr/>
        </p:nvSpPr>
        <p:spPr>
          <a:xfrm>
            <a:off x="6741809" y="4431287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Oval 65"/>
          <p:cNvSpPr/>
          <p:nvPr/>
        </p:nvSpPr>
        <p:spPr>
          <a:xfrm>
            <a:off x="7271016" y="4431287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al 52"/>
          <p:cNvSpPr/>
          <p:nvPr/>
        </p:nvSpPr>
        <p:spPr>
          <a:xfrm>
            <a:off x="4325421" y="4818580"/>
            <a:ext cx="452063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4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C:\Users\10811834\AppData\Local\Microsoft\Windows\Temporary Internet Files\Content.IE5\RKE220FE\1024px-Symbol_O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22719" y="4239222"/>
            <a:ext cx="1922413" cy="192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Oval 42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l 55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1255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10155" y="4068904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30933"/>
            <a:ext cx="10058400" cy="4050792"/>
          </a:xfrm>
        </p:spPr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  <a:p>
            <a:r>
              <a:rPr lang="nl-NL" dirty="0"/>
              <a:t>Aminozuren op dezelfde plek: opnieuw</a:t>
            </a:r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27270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2527288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1927270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l 55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Oval 56"/>
          <p:cNvSpPr/>
          <p:nvPr/>
        </p:nvSpPr>
        <p:spPr>
          <a:xfrm>
            <a:off x="8867656" y="595337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9096650" y="606395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9399461" y="595337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Oval 59"/>
          <p:cNvSpPr/>
          <p:nvPr/>
        </p:nvSpPr>
        <p:spPr>
          <a:xfrm>
            <a:off x="9399461" y="546157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1" name="Straight Connector 60"/>
          <p:cNvCxnSpPr>
            <a:stCxn id="60" idx="4"/>
            <a:endCxn id="59" idx="0"/>
          </p:cNvCxnSpPr>
          <p:nvPr/>
        </p:nvCxnSpPr>
        <p:spPr>
          <a:xfrm flipH="1">
            <a:off x="9513272" y="570050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5" idx="6"/>
            <a:endCxn id="60" idx="2"/>
          </p:cNvCxnSpPr>
          <p:nvPr/>
        </p:nvCxnSpPr>
        <p:spPr>
          <a:xfrm>
            <a:off x="9093914" y="5581039"/>
            <a:ext cx="30554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5" idx="4"/>
          </p:cNvCxnSpPr>
          <p:nvPr/>
        </p:nvCxnSpPr>
        <p:spPr>
          <a:xfrm flipH="1">
            <a:off x="8973361" y="5700505"/>
            <a:ext cx="7424" cy="23397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7" idx="6"/>
          </p:cNvCxnSpPr>
          <p:nvPr/>
        </p:nvCxnSpPr>
        <p:spPr>
          <a:xfrm flipH="1" flipV="1">
            <a:off x="8574338" y="6051050"/>
            <a:ext cx="278469" cy="1291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8867656" y="546157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Oval 66"/>
          <p:cNvSpPr/>
          <p:nvPr/>
        </p:nvSpPr>
        <p:spPr>
          <a:xfrm>
            <a:off x="8333231" y="592157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7" name="Picture 3" descr="C:\Users\Eline\AppData\Local\Microsoft\Windows\INetCache\IE\CG1O3KNL\1024px-Crystal_button_cancel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5976" y="4362450"/>
            <a:ext cx="1076324" cy="10763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913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21408"/>
            <a:ext cx="5266871" cy="1840992"/>
          </a:xfrm>
        </p:spPr>
        <p:txBody>
          <a:bodyPr>
            <a:normAutofit lnSpcReduction="10000"/>
          </a:bodyPr>
          <a:lstStyle/>
          <a:p>
            <a:r>
              <a:rPr lang="nl-NL" dirty="0"/>
              <a:t>Verandert de richting van één verbinding</a:t>
            </a:r>
            <a:endParaRPr lang="en-US" dirty="0"/>
          </a:p>
          <a:p>
            <a:r>
              <a:rPr lang="nl-NL" dirty="0"/>
              <a:t>Aminozuren op dezelfde plek: opnieuw</a:t>
            </a:r>
          </a:p>
          <a:p>
            <a:r>
              <a:rPr lang="nl-NL" dirty="0"/>
              <a:t>Houden bij </a:t>
            </a:r>
            <a:r>
              <a:rPr lang="nl-NL" dirty="0" smtClean="0"/>
              <a:t>betere of </a:t>
            </a:r>
            <a:r>
              <a:rPr lang="nl-NL" dirty="0"/>
              <a:t>gelijke score</a:t>
            </a:r>
          </a:p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jdelijke aanduiding voor inhoud 2"/>
          <p:cNvSpPr txBox="1">
            <a:spLocks/>
          </p:cNvSpPr>
          <p:nvPr/>
        </p:nvSpPr>
        <p:spPr>
          <a:xfrm>
            <a:off x="6602621" y="2156577"/>
            <a:ext cx="5266871" cy="1840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1000 iteraties</a:t>
            </a:r>
            <a:endParaRPr lang="en-US" dirty="0"/>
          </a:p>
          <a:p>
            <a:endParaRPr lang="nl-NL" dirty="0"/>
          </a:p>
        </p:txBody>
      </p:sp>
      <p:sp>
        <p:nvSpPr>
          <p:cNvPr id="44" name="Oval 4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150536" y="5437652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750554" y="4923235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4150536" y="4933247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7999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21408"/>
            <a:ext cx="5266871" cy="1840992"/>
          </a:xfrm>
        </p:spPr>
        <p:txBody>
          <a:bodyPr>
            <a:normAutofit lnSpcReduction="10000"/>
          </a:bodyPr>
          <a:lstStyle/>
          <a:p>
            <a:r>
              <a:rPr lang="nl-NL" dirty="0"/>
              <a:t>Verandert de richting van één verbinding</a:t>
            </a:r>
            <a:endParaRPr lang="en-US" dirty="0"/>
          </a:p>
          <a:p>
            <a:r>
              <a:rPr lang="nl-NL" dirty="0"/>
              <a:t>Aminozuren op dezelfde plek: opnieuw</a:t>
            </a:r>
          </a:p>
          <a:p>
            <a:r>
              <a:rPr lang="nl-NL" dirty="0"/>
              <a:t>Houden bij </a:t>
            </a:r>
            <a:r>
              <a:rPr lang="nl-NL" dirty="0" smtClean="0"/>
              <a:t>betere of </a:t>
            </a:r>
            <a:r>
              <a:rPr lang="nl-NL" dirty="0"/>
              <a:t>gelijke score</a:t>
            </a:r>
          </a:p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jdelijke aanduiding voor inhoud 2"/>
          <p:cNvSpPr txBox="1">
            <a:spLocks/>
          </p:cNvSpPr>
          <p:nvPr/>
        </p:nvSpPr>
        <p:spPr>
          <a:xfrm>
            <a:off x="6602621" y="2156577"/>
            <a:ext cx="5266871" cy="1840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1000 iteraties</a:t>
            </a:r>
            <a:endParaRPr lang="en-US" dirty="0"/>
          </a:p>
          <a:p>
            <a:endParaRPr lang="nl-NL" dirty="0"/>
          </a:p>
        </p:txBody>
      </p:sp>
      <p:sp>
        <p:nvSpPr>
          <p:cNvPr id="44" name="Oval 4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150536" y="5437652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750554" y="4923235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4150536" y="4933247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/>
          <p:cNvSpPr txBox="1"/>
          <p:nvPr/>
        </p:nvSpPr>
        <p:spPr>
          <a:xfrm rot="21066259">
            <a:off x="6843326" y="2813764"/>
            <a:ext cx="3245447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accent1"/>
                </a:solidFill>
              </a:rPr>
              <a:t>Maar met wat voor keten start de </a:t>
            </a:r>
            <a:r>
              <a:rPr lang="nl-NL" sz="2000" dirty="0" err="1">
                <a:solidFill>
                  <a:schemeClr val="accent1"/>
                </a:solidFill>
              </a:rPr>
              <a:t>hillclimber</a:t>
            </a:r>
            <a:r>
              <a:rPr lang="nl-NL" sz="2000" dirty="0">
                <a:solidFill>
                  <a:schemeClr val="accent1"/>
                </a:solidFill>
              </a:rPr>
              <a:t>?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21084706">
            <a:off x="6723707" y="2749677"/>
            <a:ext cx="3460156" cy="86750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7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35" name="Tijdelijke aanduiding voor inhoud 2"/>
          <p:cNvSpPr txBox="1">
            <a:spLocks/>
          </p:cNvSpPr>
          <p:nvPr/>
        </p:nvSpPr>
        <p:spPr>
          <a:xfrm>
            <a:off x="868637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Recht gevouwen</a:t>
            </a:r>
          </a:p>
        </p:txBody>
      </p:sp>
      <p:sp>
        <p:nvSpPr>
          <p:cNvPr id="37" name="Oval 36"/>
          <p:cNvSpPr/>
          <p:nvPr/>
        </p:nvSpPr>
        <p:spPr>
          <a:xfrm>
            <a:off x="743546" y="3892949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7"/>
          <p:cNvCxnSpPr>
            <a:stCxn id="37" idx="6"/>
            <a:endCxn id="39" idx="2"/>
          </p:cNvCxnSpPr>
          <p:nvPr/>
        </p:nvCxnSpPr>
        <p:spPr>
          <a:xfrm flipV="1">
            <a:off x="972540" y="4000971"/>
            <a:ext cx="247576" cy="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20116" y="3884735"/>
            <a:ext cx="227622" cy="2324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1695846" y="3885068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l 40"/>
          <p:cNvSpPr/>
          <p:nvPr/>
        </p:nvSpPr>
        <p:spPr>
          <a:xfrm>
            <a:off x="2226536" y="388473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3166095" y="3874057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>
            <a:stCxn id="40" idx="2"/>
            <a:endCxn id="39" idx="6"/>
          </p:cNvCxnSpPr>
          <p:nvPr/>
        </p:nvCxnSpPr>
        <p:spPr>
          <a:xfrm flipH="1" flipV="1">
            <a:off x="1447738" y="4000971"/>
            <a:ext cx="248108" cy="3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1" idx="2"/>
            <a:endCxn id="40" idx="6"/>
          </p:cNvCxnSpPr>
          <p:nvPr/>
        </p:nvCxnSpPr>
        <p:spPr>
          <a:xfrm flipH="1">
            <a:off x="1931264" y="4004201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7" idx="2"/>
            <a:endCxn id="41" idx="6"/>
          </p:cNvCxnSpPr>
          <p:nvPr/>
        </p:nvCxnSpPr>
        <p:spPr>
          <a:xfrm flipH="1">
            <a:off x="2452794" y="4003535"/>
            <a:ext cx="262402" cy="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2"/>
            <a:endCxn id="47" idx="6"/>
          </p:cNvCxnSpPr>
          <p:nvPr/>
        </p:nvCxnSpPr>
        <p:spPr>
          <a:xfrm flipH="1">
            <a:off x="2941454" y="4003535"/>
            <a:ext cx="224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71519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7088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21" name="Oval 20"/>
          <p:cNvSpPr/>
          <p:nvPr/>
        </p:nvSpPr>
        <p:spPr>
          <a:xfrm>
            <a:off x="4887284" y="4376203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Connector 21"/>
          <p:cNvCxnSpPr>
            <a:stCxn id="21" idx="6"/>
            <a:endCxn id="23" idx="2"/>
          </p:cNvCxnSpPr>
          <p:nvPr/>
        </p:nvCxnSpPr>
        <p:spPr>
          <a:xfrm flipV="1">
            <a:off x="5116278" y="4486788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419089" y="4376202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5419089" y="3884402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5949779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l 26"/>
          <p:cNvSpPr/>
          <p:nvPr/>
        </p:nvSpPr>
        <p:spPr>
          <a:xfrm>
            <a:off x="5412346" y="3379664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Straight Connector 27"/>
          <p:cNvCxnSpPr>
            <a:stCxn id="24" idx="4"/>
            <a:endCxn id="23" idx="0"/>
          </p:cNvCxnSpPr>
          <p:nvPr/>
        </p:nvCxnSpPr>
        <p:spPr>
          <a:xfrm flipH="1">
            <a:off x="5532900" y="4123334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  <a:endCxn id="24" idx="6"/>
          </p:cNvCxnSpPr>
          <p:nvPr/>
        </p:nvCxnSpPr>
        <p:spPr>
          <a:xfrm flipH="1">
            <a:off x="5654507" y="4003535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3" idx="4"/>
            <a:endCxn id="25" idx="0"/>
          </p:cNvCxnSpPr>
          <p:nvPr/>
        </p:nvCxnSpPr>
        <p:spPr>
          <a:xfrm>
            <a:off x="6062908" y="3618596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6"/>
            <a:endCxn id="33" idx="6"/>
          </p:cNvCxnSpPr>
          <p:nvPr/>
        </p:nvCxnSpPr>
        <p:spPr>
          <a:xfrm flipV="1">
            <a:off x="5653453" y="3499130"/>
            <a:ext cx="522584" cy="10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49779" y="3379664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ijdelijke aanduiding voor inhoud 2"/>
          <p:cNvSpPr txBox="1">
            <a:spLocks/>
          </p:cNvSpPr>
          <p:nvPr/>
        </p:nvSpPr>
        <p:spPr>
          <a:xfrm>
            <a:off x="4162822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Random gevouwen</a:t>
            </a:r>
          </a:p>
        </p:txBody>
      </p:sp>
      <p:sp>
        <p:nvSpPr>
          <p:cNvPr id="35" name="Tijdelijke aanduiding voor inhoud 2"/>
          <p:cNvSpPr txBox="1">
            <a:spLocks/>
          </p:cNvSpPr>
          <p:nvPr/>
        </p:nvSpPr>
        <p:spPr>
          <a:xfrm>
            <a:off x="868637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Recht gevouwen</a:t>
            </a:r>
          </a:p>
        </p:txBody>
      </p:sp>
      <p:sp>
        <p:nvSpPr>
          <p:cNvPr id="37" name="Oval 36"/>
          <p:cNvSpPr/>
          <p:nvPr/>
        </p:nvSpPr>
        <p:spPr>
          <a:xfrm>
            <a:off x="743546" y="3892949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7"/>
          <p:cNvCxnSpPr>
            <a:stCxn id="37" idx="6"/>
            <a:endCxn id="39" idx="2"/>
          </p:cNvCxnSpPr>
          <p:nvPr/>
        </p:nvCxnSpPr>
        <p:spPr>
          <a:xfrm flipV="1">
            <a:off x="972540" y="4000971"/>
            <a:ext cx="247576" cy="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20116" y="3884735"/>
            <a:ext cx="227622" cy="2324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1695846" y="3885068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l 40"/>
          <p:cNvSpPr/>
          <p:nvPr/>
        </p:nvSpPr>
        <p:spPr>
          <a:xfrm>
            <a:off x="2226536" y="388473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3166095" y="3874057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>
            <a:stCxn id="40" idx="2"/>
            <a:endCxn id="39" idx="6"/>
          </p:cNvCxnSpPr>
          <p:nvPr/>
        </p:nvCxnSpPr>
        <p:spPr>
          <a:xfrm flipH="1" flipV="1">
            <a:off x="1447738" y="4000971"/>
            <a:ext cx="248108" cy="3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1" idx="2"/>
            <a:endCxn id="40" idx="6"/>
          </p:cNvCxnSpPr>
          <p:nvPr/>
        </p:nvCxnSpPr>
        <p:spPr>
          <a:xfrm flipH="1">
            <a:off x="1931264" y="4004201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7" idx="2"/>
            <a:endCxn id="41" idx="6"/>
          </p:cNvCxnSpPr>
          <p:nvPr/>
        </p:nvCxnSpPr>
        <p:spPr>
          <a:xfrm flipH="1">
            <a:off x="2452794" y="4003535"/>
            <a:ext cx="262402" cy="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2"/>
            <a:endCxn id="47" idx="6"/>
          </p:cNvCxnSpPr>
          <p:nvPr/>
        </p:nvCxnSpPr>
        <p:spPr>
          <a:xfrm flipH="1">
            <a:off x="2941454" y="4003535"/>
            <a:ext cx="224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71519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9888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21" name="Oval 20"/>
          <p:cNvSpPr/>
          <p:nvPr/>
        </p:nvSpPr>
        <p:spPr>
          <a:xfrm>
            <a:off x="4887284" y="4376203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Connector 21"/>
          <p:cNvCxnSpPr>
            <a:stCxn id="21" idx="6"/>
            <a:endCxn id="23" idx="2"/>
          </p:cNvCxnSpPr>
          <p:nvPr/>
        </p:nvCxnSpPr>
        <p:spPr>
          <a:xfrm flipV="1">
            <a:off x="5116278" y="4486788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419089" y="4376202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5419089" y="3884402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5949779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l 26"/>
          <p:cNvSpPr/>
          <p:nvPr/>
        </p:nvSpPr>
        <p:spPr>
          <a:xfrm>
            <a:off x="5412346" y="3379664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Straight Connector 27"/>
          <p:cNvCxnSpPr>
            <a:stCxn id="24" idx="4"/>
            <a:endCxn id="23" idx="0"/>
          </p:cNvCxnSpPr>
          <p:nvPr/>
        </p:nvCxnSpPr>
        <p:spPr>
          <a:xfrm flipH="1">
            <a:off x="5532900" y="4123334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  <a:endCxn id="24" idx="6"/>
          </p:cNvCxnSpPr>
          <p:nvPr/>
        </p:nvCxnSpPr>
        <p:spPr>
          <a:xfrm flipH="1">
            <a:off x="5654507" y="4003535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3" idx="4"/>
            <a:endCxn id="25" idx="0"/>
          </p:cNvCxnSpPr>
          <p:nvPr/>
        </p:nvCxnSpPr>
        <p:spPr>
          <a:xfrm>
            <a:off x="6062908" y="3618596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6"/>
            <a:endCxn id="33" idx="6"/>
          </p:cNvCxnSpPr>
          <p:nvPr/>
        </p:nvCxnSpPr>
        <p:spPr>
          <a:xfrm flipV="1">
            <a:off x="5653453" y="3499130"/>
            <a:ext cx="522584" cy="10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49779" y="3379664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ijdelijke aanduiding voor inhoud 2"/>
          <p:cNvSpPr txBox="1">
            <a:spLocks/>
          </p:cNvSpPr>
          <p:nvPr/>
        </p:nvSpPr>
        <p:spPr>
          <a:xfrm>
            <a:off x="4162822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Random gevouwen</a:t>
            </a:r>
          </a:p>
        </p:txBody>
      </p:sp>
      <p:sp>
        <p:nvSpPr>
          <p:cNvPr id="35" name="Tijdelijke aanduiding voor inhoud 2"/>
          <p:cNvSpPr txBox="1">
            <a:spLocks/>
          </p:cNvSpPr>
          <p:nvPr/>
        </p:nvSpPr>
        <p:spPr>
          <a:xfrm>
            <a:off x="868637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Recht gevouwen</a:t>
            </a:r>
          </a:p>
        </p:txBody>
      </p:sp>
      <p:sp>
        <p:nvSpPr>
          <p:cNvPr id="37" name="Oval 36"/>
          <p:cNvSpPr/>
          <p:nvPr/>
        </p:nvSpPr>
        <p:spPr>
          <a:xfrm>
            <a:off x="743546" y="3892949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7"/>
          <p:cNvCxnSpPr>
            <a:stCxn id="37" idx="6"/>
            <a:endCxn id="39" idx="2"/>
          </p:cNvCxnSpPr>
          <p:nvPr/>
        </p:nvCxnSpPr>
        <p:spPr>
          <a:xfrm flipV="1">
            <a:off x="972540" y="4000971"/>
            <a:ext cx="247576" cy="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20116" y="3884735"/>
            <a:ext cx="227622" cy="2324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1695846" y="3885068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l 40"/>
          <p:cNvSpPr/>
          <p:nvPr/>
        </p:nvSpPr>
        <p:spPr>
          <a:xfrm>
            <a:off x="2226536" y="388473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3166095" y="3874057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>
            <a:stCxn id="40" idx="2"/>
            <a:endCxn id="39" idx="6"/>
          </p:cNvCxnSpPr>
          <p:nvPr/>
        </p:nvCxnSpPr>
        <p:spPr>
          <a:xfrm flipH="1" flipV="1">
            <a:off x="1447738" y="4000971"/>
            <a:ext cx="248108" cy="3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1" idx="2"/>
            <a:endCxn id="40" idx="6"/>
          </p:cNvCxnSpPr>
          <p:nvPr/>
        </p:nvCxnSpPr>
        <p:spPr>
          <a:xfrm flipH="1">
            <a:off x="1931264" y="4004201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7" idx="2"/>
            <a:endCxn id="41" idx="6"/>
          </p:cNvCxnSpPr>
          <p:nvPr/>
        </p:nvCxnSpPr>
        <p:spPr>
          <a:xfrm flipH="1">
            <a:off x="2452794" y="4003535"/>
            <a:ext cx="262402" cy="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2"/>
            <a:endCxn id="47" idx="6"/>
          </p:cNvCxnSpPr>
          <p:nvPr/>
        </p:nvCxnSpPr>
        <p:spPr>
          <a:xfrm flipH="1">
            <a:off x="2941454" y="4003535"/>
            <a:ext cx="224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71519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ijdelijke aanduiding voor inhoud 2"/>
          <p:cNvSpPr txBox="1">
            <a:spLocks/>
          </p:cNvSpPr>
          <p:nvPr/>
        </p:nvSpPr>
        <p:spPr>
          <a:xfrm>
            <a:off x="8043160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Na Depth-first</a:t>
            </a:r>
          </a:p>
        </p:txBody>
      </p:sp>
      <p:sp>
        <p:nvSpPr>
          <p:cNvPr id="36" name="Oval 35"/>
          <p:cNvSpPr/>
          <p:nvPr/>
        </p:nvSpPr>
        <p:spPr>
          <a:xfrm>
            <a:off x="8881859" y="4845126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8" name="Straight Connector 47"/>
          <p:cNvCxnSpPr>
            <a:stCxn id="36" idx="0"/>
            <a:endCxn id="49" idx="4"/>
          </p:cNvCxnSpPr>
          <p:nvPr/>
        </p:nvCxnSpPr>
        <p:spPr>
          <a:xfrm flipV="1">
            <a:off x="8996356" y="4597373"/>
            <a:ext cx="1" cy="247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882546" y="4376202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l 49"/>
          <p:cNvSpPr/>
          <p:nvPr/>
        </p:nvSpPr>
        <p:spPr>
          <a:xfrm>
            <a:off x="8882546" y="3884402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Oval 50"/>
          <p:cNvSpPr/>
          <p:nvPr/>
        </p:nvSpPr>
        <p:spPr>
          <a:xfrm>
            <a:off x="941323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l 51"/>
          <p:cNvSpPr/>
          <p:nvPr/>
        </p:nvSpPr>
        <p:spPr>
          <a:xfrm>
            <a:off x="8875803" y="3379664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Straight Connector 52"/>
          <p:cNvCxnSpPr>
            <a:stCxn id="50" idx="4"/>
            <a:endCxn id="49" idx="0"/>
          </p:cNvCxnSpPr>
          <p:nvPr/>
        </p:nvCxnSpPr>
        <p:spPr>
          <a:xfrm flipH="1">
            <a:off x="8996357" y="4123334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2"/>
            <a:endCxn id="50" idx="6"/>
          </p:cNvCxnSpPr>
          <p:nvPr/>
        </p:nvCxnSpPr>
        <p:spPr>
          <a:xfrm flipH="1">
            <a:off x="9117964" y="4003535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7" idx="4"/>
            <a:endCxn id="51" idx="0"/>
          </p:cNvCxnSpPr>
          <p:nvPr/>
        </p:nvCxnSpPr>
        <p:spPr>
          <a:xfrm>
            <a:off x="9526365" y="3618596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6"/>
            <a:endCxn id="57" idx="6"/>
          </p:cNvCxnSpPr>
          <p:nvPr/>
        </p:nvCxnSpPr>
        <p:spPr>
          <a:xfrm flipV="1">
            <a:off x="9116910" y="3499130"/>
            <a:ext cx="522584" cy="10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413236" y="3379664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6571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aminozuurketen ?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:a16="http://schemas.microsoft.com/office/drawing/2014/main" xmlns="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:a16="http://schemas.microsoft.com/office/drawing/2014/main" xmlns="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xmlns="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xmlns="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xmlns="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xmlns="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xmlns="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sp>
        <p:nvSpPr>
          <p:cNvPr id="11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  <p:sp>
        <p:nvSpPr>
          <p:cNvPr id="28" name="Tekstvak 2">
            <a:extLst>
              <a:ext uri="{FF2B5EF4-FFF2-40B4-BE49-F238E27FC236}">
                <a16:creationId xmlns:a16="http://schemas.microsoft.com/office/drawing/2014/main" xmlns="" id="{09C9D1F4-F032-4E5D-9A7C-FF1C6395C9AA}"/>
              </a:ext>
            </a:extLst>
          </p:cNvPr>
          <p:cNvSpPr txBox="1"/>
          <p:nvPr/>
        </p:nvSpPr>
        <p:spPr>
          <a:xfrm>
            <a:off x="6762565" y="1983938"/>
            <a:ext cx="27690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b="1" dirty="0" smtClean="0"/>
          </a:p>
          <a:p>
            <a:r>
              <a:rPr lang="nl-NL" b="1" dirty="0" smtClean="0"/>
              <a:t>Belangrijke functies in de cel</a:t>
            </a:r>
          </a:p>
          <a:p>
            <a:endParaRPr lang="nl-NL" dirty="0"/>
          </a:p>
          <a:p>
            <a:r>
              <a:rPr lang="nl-NL" dirty="0"/>
              <a:t>Eiwitvorm van groot belang!!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64074" y="2168604"/>
            <a:ext cx="929858" cy="14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3932" y="1983938"/>
            <a:ext cx="109933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nl-NL" dirty="0"/>
              <a:t>eiwitten</a:t>
            </a:r>
            <a:endParaRPr lang="en-US" dirty="0"/>
          </a:p>
        </p:txBody>
      </p:sp>
      <p:sp>
        <p:nvSpPr>
          <p:cNvPr id="15" name="Rechthoek: afgeronde hoeken 3">
            <a:extLst>
              <a:ext uri="{FF2B5EF4-FFF2-40B4-BE49-F238E27FC236}">
                <a16:creationId xmlns:a16="http://schemas.microsoft.com/office/drawing/2014/main" xmlns="" id="{7030C92F-7460-4CD0-AC3E-DFDBBFE02B78}"/>
              </a:ext>
            </a:extLst>
          </p:cNvPr>
          <p:cNvSpPr/>
          <p:nvPr/>
        </p:nvSpPr>
        <p:spPr>
          <a:xfrm>
            <a:off x="6608001" y="3060540"/>
            <a:ext cx="2612794" cy="736920"/>
          </a:xfrm>
          <a:prstGeom prst="roundRect">
            <a:avLst/>
          </a:prstGeom>
          <a:noFill/>
          <a:ln w="28575">
            <a:solidFill>
              <a:schemeClr val="accent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2359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nl-NL" dirty="0"/>
              <a:t>Verschil in scoreverloop tussen de </a:t>
            </a:r>
            <a:r>
              <a:rPr lang="nl-NL" dirty="0" err="1"/>
              <a:t>hillclimber</a:t>
            </a:r>
            <a:r>
              <a:rPr lang="nl-NL" dirty="0"/>
              <a:t> varianten</a:t>
            </a:r>
          </a:p>
          <a:p>
            <a:pPr lvl="1"/>
            <a:r>
              <a:rPr lang="nl-NL" dirty="0"/>
              <a:t>3D </a:t>
            </a:r>
          </a:p>
          <a:p>
            <a:pPr lvl="1"/>
            <a:r>
              <a:rPr lang="nl-NL" dirty="0"/>
              <a:t>Gemiddelde score van 40 runs</a:t>
            </a:r>
          </a:p>
          <a:p>
            <a:pPr lvl="1"/>
            <a:r>
              <a:rPr lang="nl-NL" dirty="0"/>
              <a:t>Sequentie 1 (kortste keten </a:t>
            </a:r>
            <a:r>
              <a:rPr lang="nl-NL" dirty="0">
                <a:solidFill>
                  <a:srgbClr val="FF0000"/>
                </a:solidFill>
              </a:rPr>
              <a:t>P</a:t>
            </a:r>
            <a:r>
              <a:rPr lang="nl-NL" dirty="0">
                <a:solidFill>
                  <a:srgbClr val="002060"/>
                </a:solidFill>
              </a:rPr>
              <a:t>H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Sequentie 4 (langste keten </a:t>
            </a:r>
            <a:r>
              <a:rPr lang="nl-NL" dirty="0">
                <a:solidFill>
                  <a:srgbClr val="FF0000"/>
                </a:solidFill>
              </a:rPr>
              <a:t>P</a:t>
            </a:r>
            <a:r>
              <a:rPr lang="nl-NL" dirty="0">
                <a:solidFill>
                  <a:srgbClr val="002060"/>
                </a:solidFill>
              </a:rPr>
              <a:t>H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Sequentie 5 (kortste keten </a:t>
            </a:r>
            <a:r>
              <a:rPr lang="nl-NL" dirty="0" smtClean="0">
                <a:solidFill>
                  <a:srgbClr val="FF0000"/>
                </a:solidFill>
              </a:rPr>
              <a:t>P</a:t>
            </a:r>
            <a:r>
              <a:rPr lang="nl-NL" dirty="0" smtClean="0">
                <a:solidFill>
                  <a:srgbClr val="002060"/>
                </a:solidFill>
              </a:rPr>
              <a:t>H</a:t>
            </a:r>
            <a:r>
              <a:rPr lang="nl-NL" dirty="0" smtClean="0">
                <a:solidFill>
                  <a:srgbClr val="00B050"/>
                </a:solidFill>
              </a:rPr>
              <a:t>C</a:t>
            </a:r>
            <a:r>
              <a:rPr lang="nl-NL" dirty="0" smtClean="0"/>
              <a:t>)</a:t>
            </a:r>
            <a:endParaRPr lang="nl-NL" dirty="0"/>
          </a:p>
          <a:p>
            <a:pPr lvl="1"/>
            <a:r>
              <a:rPr lang="nl-NL" dirty="0"/>
              <a:t>Sequentie 7 (langste keten </a:t>
            </a:r>
            <a:r>
              <a:rPr lang="nl-NL" dirty="0" smtClean="0">
                <a:solidFill>
                  <a:srgbClr val="FF0000"/>
                </a:solidFill>
              </a:rPr>
              <a:t>P</a:t>
            </a:r>
            <a:r>
              <a:rPr lang="nl-NL" dirty="0" smtClean="0">
                <a:solidFill>
                  <a:srgbClr val="002060"/>
                </a:solidFill>
              </a:rPr>
              <a:t>H</a:t>
            </a:r>
            <a:r>
              <a:rPr lang="nl-NL" dirty="0" smtClean="0">
                <a:solidFill>
                  <a:srgbClr val="00B050"/>
                </a:solidFill>
              </a:rPr>
              <a:t>C</a:t>
            </a:r>
            <a:r>
              <a:rPr lang="nl-NL" dirty="0" smtClean="0"/>
              <a:t>)</a:t>
            </a:r>
            <a:endParaRPr lang="nl-NL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27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Scoreverloop_hillclimber_seq4_presentatie.png"/>
          <p:cNvPicPr>
            <a:picLocks noChangeAspect="1"/>
          </p:cNvPicPr>
          <p:nvPr/>
        </p:nvPicPr>
        <p:blipFill>
          <a:blip r:embed="rId2" cstate="print"/>
          <a:srcRect t="11111" r="5641" b="4620"/>
          <a:stretch>
            <a:fillRect/>
          </a:stretch>
        </p:blipFill>
        <p:spPr>
          <a:xfrm>
            <a:off x="5789825" y="2424701"/>
            <a:ext cx="5522022" cy="3667875"/>
          </a:xfrm>
          <a:prstGeom prst="rect">
            <a:avLst/>
          </a:prstGeom>
        </p:spPr>
      </p:pic>
      <p:pic>
        <p:nvPicPr>
          <p:cNvPr id="8" name="Afbeelding 7" descr="Scoreverloop_hillclimber_seq1_presentatie.png"/>
          <p:cNvPicPr>
            <a:picLocks noChangeAspect="1"/>
          </p:cNvPicPr>
          <p:nvPr/>
        </p:nvPicPr>
        <p:blipFill>
          <a:blip r:embed="rId3" cstate="print"/>
          <a:srcRect t="11599"/>
          <a:stretch>
            <a:fillRect/>
          </a:stretch>
        </p:blipFill>
        <p:spPr>
          <a:xfrm>
            <a:off x="133566" y="2424701"/>
            <a:ext cx="5852172" cy="384767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1058125" y="1962364"/>
            <a:ext cx="3935906" cy="4221558"/>
          </a:xfrm>
        </p:spPr>
        <p:txBody>
          <a:bodyPr/>
          <a:lstStyle/>
          <a:p>
            <a:r>
              <a:rPr lang="nl-NL" dirty="0">
                <a:latin typeface="Arial" pitchFamily="34" charset="0"/>
                <a:cs typeface="Arial" pitchFamily="34" charset="0"/>
              </a:rPr>
              <a:t>Sequentie 1 (kortste 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keten </a:t>
            </a:r>
            <a:r>
              <a:rPr lang="nl-NL" dirty="0" smtClean="0">
                <a:solidFill>
                  <a:srgbClr val="FF0000"/>
                </a:solidFill>
              </a:rPr>
              <a:t>P</a:t>
            </a:r>
            <a:r>
              <a:rPr lang="nl-NL" dirty="0" smtClean="0">
                <a:solidFill>
                  <a:srgbClr val="002060"/>
                </a:solidFill>
              </a:rPr>
              <a:t>H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)</a:t>
            </a:r>
            <a:endParaRPr lang="nl-NL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543205" y="1952090"/>
            <a:ext cx="4614527" cy="429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Arial" pitchFamily="34" charset="0"/>
                <a:cs typeface="Arial" pitchFamily="34" charset="0"/>
              </a:rPr>
              <a:t>Sequentie 4 (langste 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keten </a:t>
            </a:r>
            <a:r>
              <a:rPr lang="nl-NL" dirty="0" smtClean="0">
                <a:solidFill>
                  <a:srgbClr val="FF0000"/>
                </a:solidFill>
              </a:rPr>
              <a:t>P</a:t>
            </a:r>
            <a:r>
              <a:rPr lang="nl-NL" dirty="0" smtClean="0">
                <a:solidFill>
                  <a:srgbClr val="002060"/>
                </a:solidFill>
              </a:rPr>
              <a:t>H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)</a:t>
            </a:r>
            <a:endParaRPr lang="nl-NL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1982912" y="61850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Iteratie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 rot="16200000">
            <a:off x="-713178" y="408740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Gemiddelde</a:t>
            </a:r>
            <a:r>
              <a:rPr lang="en-US" dirty="0">
                <a:latin typeface="Arial" pitchFamily="34" charset="0"/>
                <a:cs typeface="Arial" pitchFamily="34" charset="0"/>
              </a:rPr>
              <a:t> score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7580615" y="61496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Iteratie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 rot="16200000">
            <a:off x="4812607" y="399033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Gemiddelde</a:t>
            </a:r>
            <a:r>
              <a:rPr lang="en-US" dirty="0">
                <a:latin typeface="Arial" pitchFamily="34" charset="0"/>
                <a:cs typeface="Arial" pitchFamily="34" charset="0"/>
              </a:rPr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xmlns="" val="22083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85" t="10403" r="7473" b="4243"/>
          <a:stretch/>
        </p:blipFill>
        <p:spPr>
          <a:xfrm>
            <a:off x="5924382" y="2469943"/>
            <a:ext cx="5449110" cy="3715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583"/>
          <a:stretch/>
        </p:blipFill>
        <p:spPr>
          <a:xfrm>
            <a:off x="315308" y="2521314"/>
            <a:ext cx="5852172" cy="384839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1058125" y="1962364"/>
            <a:ext cx="3935906" cy="4221558"/>
          </a:xfrm>
        </p:spPr>
        <p:txBody>
          <a:bodyPr/>
          <a:lstStyle/>
          <a:p>
            <a:r>
              <a:rPr lang="nl-NL" dirty="0">
                <a:latin typeface="Arial" pitchFamily="34" charset="0"/>
                <a:cs typeface="Arial" pitchFamily="34" charset="0"/>
              </a:rPr>
              <a:t>Sequentie 5 (kortste 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keten </a:t>
            </a:r>
            <a:r>
              <a:rPr lang="nl-NL" dirty="0" smtClean="0">
                <a:solidFill>
                  <a:srgbClr val="FF0000"/>
                </a:solidFill>
              </a:rPr>
              <a:t>P</a:t>
            </a:r>
            <a:r>
              <a:rPr lang="nl-NL" dirty="0" smtClean="0">
                <a:solidFill>
                  <a:srgbClr val="002060"/>
                </a:solidFill>
              </a:rPr>
              <a:t>H</a:t>
            </a:r>
            <a:r>
              <a:rPr lang="nl-NL" dirty="0" smtClean="0">
                <a:solidFill>
                  <a:srgbClr val="00B050"/>
                </a:solidFill>
              </a:rPr>
              <a:t>C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)</a:t>
            </a:r>
            <a:endParaRPr lang="nl-NL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543205" y="1952090"/>
            <a:ext cx="4614527" cy="429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Arial" pitchFamily="34" charset="0"/>
                <a:cs typeface="Arial" pitchFamily="34" charset="0"/>
              </a:rPr>
              <a:t>Sequentie 7 (langste 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keten </a:t>
            </a:r>
            <a:r>
              <a:rPr lang="nl-NL" dirty="0" smtClean="0">
                <a:solidFill>
                  <a:srgbClr val="FF0000"/>
                </a:solidFill>
              </a:rPr>
              <a:t>P</a:t>
            </a:r>
            <a:r>
              <a:rPr lang="nl-NL" dirty="0" smtClean="0">
                <a:solidFill>
                  <a:srgbClr val="002060"/>
                </a:solidFill>
              </a:rPr>
              <a:t>H</a:t>
            </a:r>
            <a:r>
              <a:rPr lang="nl-NL" dirty="0" smtClean="0">
                <a:solidFill>
                  <a:srgbClr val="00B050"/>
                </a:solidFill>
              </a:rPr>
              <a:t>C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)</a:t>
            </a:r>
            <a:endParaRPr lang="nl-NL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1982912" y="61850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Iteratie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 rot="16200000">
            <a:off x="-713178" y="408740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Gemiddelde</a:t>
            </a:r>
            <a:r>
              <a:rPr lang="en-US" dirty="0">
                <a:latin typeface="Arial" pitchFamily="34" charset="0"/>
                <a:cs typeface="Arial" pitchFamily="34" charset="0"/>
              </a:rPr>
              <a:t> score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7580615" y="61496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Iteratie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 rot="16200000">
            <a:off x="4954328" y="399033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Gemiddelde</a:t>
            </a:r>
            <a:r>
              <a:rPr lang="en-US" dirty="0">
                <a:latin typeface="Arial" pitchFamily="34" charset="0"/>
                <a:cs typeface="Arial" pitchFamily="34" charset="0"/>
              </a:rPr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xmlns="" val="22083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beste</a:t>
            </a:r>
            <a:r>
              <a:rPr lang="en-US" dirty="0"/>
              <a:t> score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4594686"/>
              </p:ext>
            </p:extLst>
          </p:nvPr>
        </p:nvGraphicFramePr>
        <p:xfrm>
          <a:off x="503315" y="1982913"/>
          <a:ext cx="10705791" cy="32287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78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66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066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56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411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1678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68424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upperbound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Breadth</a:t>
                      </a:r>
                      <a:r>
                        <a:rPr lang="nl-NL" dirty="0"/>
                        <a:t>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Breadth-first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/>
                        <a:t>met </a:t>
                      </a:r>
                      <a:r>
                        <a:rPr lang="en-US" baseline="0" dirty="0" err="1" smtClean="0"/>
                        <a:t>heuristieken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Depth-first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Hillclimber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recht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gevouwen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dirty="0"/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aseline="0" dirty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dirty="0"/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-7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aseline="0" dirty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="0" baseline="0" dirty="0"/>
                        <a:t>-5</a:t>
                      </a:r>
                      <a:endParaRPr lang="nl-NL" sz="1800" b="0" dirty="0"/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-8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-16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baseline="0" dirty="0"/>
                        <a:t> 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-8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aseline="0" dirty="0">
                          <a:solidFill>
                            <a:schemeClr val="dk1"/>
                          </a:solidFill>
                        </a:rPr>
                        <a:t>-8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="0" baseline="0" dirty="0"/>
                        <a:t>-3</a:t>
                      </a:r>
                      <a:endParaRPr lang="nl-NL" sz="1800" b="0" dirty="0"/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-9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aseline="0" dirty="0"/>
                        <a:t>-14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-24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-10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="0" dirty="0"/>
                        <a:t>-22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-6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="0" dirty="0"/>
                        <a:t>-4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-15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aseline="0" dirty="0"/>
                        <a:t>-20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7245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beste</a:t>
            </a:r>
            <a:r>
              <a:rPr lang="en-US" dirty="0"/>
              <a:t> score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4594686"/>
              </p:ext>
            </p:extLst>
          </p:nvPr>
        </p:nvGraphicFramePr>
        <p:xfrm>
          <a:off x="503315" y="1982913"/>
          <a:ext cx="10705791" cy="32287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78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66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066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56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411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1678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68424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upperbound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Breadth</a:t>
                      </a:r>
                      <a:r>
                        <a:rPr lang="nl-NL" dirty="0"/>
                        <a:t>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Breadth-first</a:t>
                      </a:r>
                    </a:p>
                    <a:p>
                      <a:r>
                        <a:rPr lang="nl-NL" dirty="0"/>
                        <a:t>m</a:t>
                      </a:r>
                      <a:r>
                        <a:rPr lang="nl-NL" dirty="0" smtClean="0"/>
                        <a:t>et </a:t>
                      </a:r>
                      <a:r>
                        <a:rPr lang="nl-NL" dirty="0" err="1" smtClean="0"/>
                        <a:t>heuristieken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Depth-first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Hillclimber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recht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gevouwen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dirty="0"/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b="1" dirty="0">
                          <a:solidFill>
                            <a:schemeClr val="accent1"/>
                          </a:solidFill>
                        </a:rPr>
                        <a:t>-6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1" dirty="0">
                          <a:solidFill>
                            <a:schemeClr val="accent1"/>
                          </a:solidFill>
                        </a:rPr>
                        <a:t>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aseline="0" dirty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1" dirty="0">
                          <a:solidFill>
                            <a:schemeClr val="accent1"/>
                          </a:solidFill>
                        </a:rPr>
                        <a:t>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1" dirty="0">
                          <a:solidFill>
                            <a:schemeClr val="accent1"/>
                          </a:solidFill>
                        </a:rPr>
                        <a:t>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dirty="0"/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-7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aseline="0" dirty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="0" baseline="0" dirty="0"/>
                        <a:t>-5</a:t>
                      </a:r>
                      <a:endParaRPr lang="nl-NL" sz="1800" b="0" dirty="0"/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1" dirty="0">
                          <a:solidFill>
                            <a:schemeClr val="accent1"/>
                          </a:solidFill>
                        </a:rPr>
                        <a:t>-8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-16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baseline="0" dirty="0"/>
                        <a:t> 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-8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aseline="0" dirty="0">
                          <a:solidFill>
                            <a:schemeClr val="dk1"/>
                          </a:solidFill>
                        </a:rPr>
                        <a:t>-8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="0" baseline="0" dirty="0"/>
                        <a:t>-3</a:t>
                      </a:r>
                      <a:endParaRPr lang="nl-NL" sz="1800" b="0" dirty="0"/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1" dirty="0">
                          <a:solidFill>
                            <a:schemeClr val="accent1"/>
                          </a:solidFill>
                        </a:rPr>
                        <a:t>-9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-14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-24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-10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="1" dirty="0">
                          <a:solidFill>
                            <a:schemeClr val="accent1"/>
                          </a:solidFill>
                        </a:rPr>
                        <a:t>-22</a:t>
                      </a:r>
                      <a:endParaRPr lang="en-US" sz="18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-6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="0" dirty="0"/>
                        <a:t>-4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1" dirty="0">
                          <a:solidFill>
                            <a:schemeClr val="accent1"/>
                          </a:solidFill>
                        </a:rPr>
                        <a:t>-15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aseline="0" dirty="0"/>
                        <a:t>-20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7245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beste</a:t>
            </a:r>
            <a:r>
              <a:rPr lang="en-US" dirty="0"/>
              <a:t> score</a:t>
            </a:r>
          </a:p>
        </p:txBody>
      </p:sp>
      <p:sp>
        <p:nvSpPr>
          <p:cNvPr id="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  <p:graphicFrame>
        <p:nvGraphicFramePr>
          <p:cNvPr id="7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80707905"/>
              </p:ext>
            </p:extLst>
          </p:nvPr>
        </p:nvGraphicFramePr>
        <p:xfrm>
          <a:off x="503315" y="1982913"/>
          <a:ext cx="10705791" cy="32287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78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66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066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56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411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1678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68424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upperbound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Breadth</a:t>
                      </a:r>
                      <a:r>
                        <a:rPr lang="nl-NL" dirty="0"/>
                        <a:t>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Breadth-first</a:t>
                      </a:r>
                      <a:r>
                        <a:rPr lang="nl-NL" dirty="0" smtClean="0"/>
                        <a:t> met </a:t>
                      </a:r>
                      <a:r>
                        <a:rPr lang="nl-NL" dirty="0" err="1" smtClean="0"/>
                        <a:t>heuristieken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Depth-first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Hillclimbe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recht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gevouwen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-34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/>
                        <a:t>3D:</a:t>
                      </a:r>
                      <a:r>
                        <a:rPr lang="nl-NL" baseline="0" dirty="0"/>
                        <a:t> -51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-15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</a:t>
                      </a:r>
                      <a:r>
                        <a:rPr lang="en-US" baseline="0" dirty="0"/>
                        <a:t>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-3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baseline="0" dirty="0"/>
                        <a:t>3D: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2D: -17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3D: -33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</a:t>
                      </a:r>
                      <a:r>
                        <a:rPr lang="en-US" dirty="0"/>
                        <a:t>61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dirty="0"/>
                        <a:t>3D:</a:t>
                      </a:r>
                      <a:r>
                        <a:rPr lang="nl-NL" baseline="0" dirty="0"/>
                        <a:t> -91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2D:</a:t>
                      </a:r>
                      <a:r>
                        <a:rPr lang="en-US" baseline="0" dirty="0"/>
                        <a:t> -35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/>
                        <a:t>3D: 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-8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baseline="0" dirty="0"/>
                        <a:t>3D: 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2D: -24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3D: -39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</a:t>
                      </a:r>
                      <a:r>
                        <a:rPr lang="en-AU" baseline="0" dirty="0"/>
                        <a:t>69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/>
                        <a:t>3D:</a:t>
                      </a:r>
                      <a:r>
                        <a:rPr lang="nl-NL" baseline="0" dirty="0"/>
                        <a:t> -94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dirty="0">
                          <a:solidFill>
                            <a:schemeClr val="dk1"/>
                          </a:solidFill>
                        </a:rPr>
                        <a:t>2D:</a:t>
                      </a:r>
                      <a:r>
                        <a:rPr lang="nl-NL" sz="1800" baseline="0" dirty="0">
                          <a:solidFill>
                            <a:schemeClr val="dk1"/>
                          </a:solidFill>
                        </a:rPr>
                        <a:t> -16</a:t>
                      </a:r>
                    </a:p>
                    <a:p>
                      <a:r>
                        <a:rPr lang="nl-NL" sz="1800" baseline="0" dirty="0">
                          <a:solidFill>
                            <a:schemeClr val="dk1"/>
                          </a:solidFill>
                        </a:rPr>
                        <a:t>3D: -29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dirty="0">
                          <a:solidFill>
                            <a:schemeClr val="tx1"/>
                          </a:solidFill>
                        </a:rPr>
                        <a:t>2D:</a:t>
                      </a:r>
                      <a:r>
                        <a:rPr lang="nl-NL" sz="1800" baseline="0" dirty="0">
                          <a:solidFill>
                            <a:schemeClr val="tx1"/>
                          </a:solidFill>
                        </a:rPr>
                        <a:t> -14</a:t>
                      </a:r>
                    </a:p>
                    <a:p>
                      <a:r>
                        <a:rPr lang="nl-NL" sz="1800" baseline="0" dirty="0">
                          <a:solidFill>
                            <a:schemeClr val="tx1"/>
                          </a:solidFill>
                        </a:rPr>
                        <a:t>3D: -9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2D:</a:t>
                      </a:r>
                      <a:r>
                        <a:rPr lang="en-US" baseline="0" dirty="0"/>
                        <a:t> -24</a:t>
                      </a:r>
                    </a:p>
                    <a:p>
                      <a:r>
                        <a:rPr lang="en-US" baseline="0" dirty="0"/>
                        <a:t>3D: -35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-51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/>
                        <a:t>3D:</a:t>
                      </a:r>
                      <a:r>
                        <a:rPr lang="nl-NL" baseline="0" dirty="0"/>
                        <a:t> -75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/>
                        <a:t>2D: -24</a:t>
                      </a:r>
                    </a:p>
                    <a:p>
                      <a:r>
                        <a:rPr lang="nl-NL" sz="1800" b="0" dirty="0"/>
                        <a:t>3D: 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/>
                        <a:t>2D: -6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/>
                        <a:t>3D:</a:t>
                      </a:r>
                      <a:r>
                        <a:rPr lang="nl-NL" sz="1800" b="0" baseline="0" dirty="0"/>
                        <a:t> </a:t>
                      </a:r>
                      <a:r>
                        <a:rPr lang="nl-NL" sz="1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2D:</a:t>
                      </a:r>
                      <a:r>
                        <a:rPr lang="en-US" baseline="0" dirty="0"/>
                        <a:t> -19</a:t>
                      </a:r>
                    </a:p>
                    <a:p>
                      <a:r>
                        <a:rPr lang="en-US" baseline="0" dirty="0"/>
                        <a:t>3D: -34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936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beste</a:t>
            </a:r>
            <a:r>
              <a:rPr lang="en-US" dirty="0"/>
              <a:t> score</a:t>
            </a:r>
          </a:p>
        </p:txBody>
      </p:sp>
      <p:sp>
        <p:nvSpPr>
          <p:cNvPr id="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  <p:graphicFrame>
        <p:nvGraphicFramePr>
          <p:cNvPr id="7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80707905"/>
              </p:ext>
            </p:extLst>
          </p:nvPr>
        </p:nvGraphicFramePr>
        <p:xfrm>
          <a:off x="503315" y="1982913"/>
          <a:ext cx="10705791" cy="32287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78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66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066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56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411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1678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68424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upperbound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Breadth</a:t>
                      </a:r>
                      <a:r>
                        <a:rPr lang="nl-NL" dirty="0"/>
                        <a:t>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Breadth-first</a:t>
                      </a:r>
                    </a:p>
                    <a:p>
                      <a:r>
                        <a:rPr lang="nl-NL" dirty="0"/>
                        <a:t>m</a:t>
                      </a:r>
                      <a:r>
                        <a:rPr lang="nl-NL" dirty="0" smtClean="0"/>
                        <a:t>et </a:t>
                      </a:r>
                      <a:r>
                        <a:rPr lang="nl-NL" dirty="0" err="1" smtClean="0"/>
                        <a:t>heuristieken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Depth-first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Hillclimber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recht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gevouwen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-34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/>
                        <a:t>3D:</a:t>
                      </a:r>
                      <a:r>
                        <a:rPr lang="nl-NL" baseline="0" dirty="0"/>
                        <a:t> -51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-15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</a:t>
                      </a:r>
                      <a:r>
                        <a:rPr lang="en-US" baseline="0" dirty="0"/>
                        <a:t>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-3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baseline="0" dirty="0"/>
                        <a:t>3D: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2D: 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-17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3D: 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-33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</a:t>
                      </a:r>
                      <a:r>
                        <a:rPr lang="en-US" dirty="0"/>
                        <a:t>61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dirty="0"/>
                        <a:t>3D:</a:t>
                      </a:r>
                      <a:r>
                        <a:rPr lang="nl-NL" baseline="0" dirty="0"/>
                        <a:t> -91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2D: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-35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/>
                        <a:t>3D: 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-8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baseline="0" dirty="0"/>
                        <a:t>3D: 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2D: -24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3D: 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-39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</a:t>
                      </a:r>
                      <a:r>
                        <a:rPr lang="en-AU" baseline="0" dirty="0"/>
                        <a:t>69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/>
                        <a:t>3D:</a:t>
                      </a:r>
                      <a:r>
                        <a:rPr lang="nl-NL" baseline="0" dirty="0"/>
                        <a:t> -94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dirty="0">
                          <a:solidFill>
                            <a:schemeClr val="dk1"/>
                          </a:solidFill>
                        </a:rPr>
                        <a:t>2D:</a:t>
                      </a:r>
                      <a:r>
                        <a:rPr lang="nl-NL" sz="1800" baseline="0" dirty="0">
                          <a:solidFill>
                            <a:schemeClr val="dk1"/>
                          </a:solidFill>
                        </a:rPr>
                        <a:t> -16</a:t>
                      </a:r>
                    </a:p>
                    <a:p>
                      <a:r>
                        <a:rPr lang="nl-NL" sz="1800" baseline="0" dirty="0">
                          <a:solidFill>
                            <a:schemeClr val="dk1"/>
                          </a:solidFill>
                        </a:rPr>
                        <a:t>3D: -29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dirty="0">
                          <a:solidFill>
                            <a:schemeClr val="tx1"/>
                          </a:solidFill>
                        </a:rPr>
                        <a:t>2D:</a:t>
                      </a:r>
                      <a:r>
                        <a:rPr lang="nl-NL" sz="1800" baseline="0" dirty="0">
                          <a:solidFill>
                            <a:schemeClr val="tx1"/>
                          </a:solidFill>
                        </a:rPr>
                        <a:t> -14</a:t>
                      </a:r>
                    </a:p>
                    <a:p>
                      <a:r>
                        <a:rPr lang="nl-NL" sz="1800" baseline="0" dirty="0">
                          <a:solidFill>
                            <a:schemeClr val="tx1"/>
                          </a:solidFill>
                        </a:rPr>
                        <a:t>3D: -9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2D: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-24</a:t>
                      </a:r>
                    </a:p>
                    <a:p>
                      <a:r>
                        <a:rPr lang="en-US" baseline="0" dirty="0"/>
                        <a:t>3D: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-35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-51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/>
                        <a:t>3D:</a:t>
                      </a:r>
                      <a:r>
                        <a:rPr lang="nl-NL" baseline="0" dirty="0"/>
                        <a:t> -75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/>
                        <a:t>2D: </a:t>
                      </a:r>
                      <a:r>
                        <a:rPr lang="nl-NL" sz="1800" b="1" dirty="0">
                          <a:solidFill>
                            <a:schemeClr val="accent1"/>
                          </a:solidFill>
                        </a:rPr>
                        <a:t>-24</a:t>
                      </a:r>
                    </a:p>
                    <a:p>
                      <a:r>
                        <a:rPr lang="nl-NL" sz="1800" b="0" dirty="0"/>
                        <a:t>3D: 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/>
                        <a:t>2D: -6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/>
                        <a:t>3D:</a:t>
                      </a:r>
                      <a:r>
                        <a:rPr lang="nl-NL" sz="1800" b="0" baseline="0" dirty="0"/>
                        <a:t> </a:t>
                      </a:r>
                      <a:r>
                        <a:rPr lang="nl-NL" sz="1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2D:</a:t>
                      </a:r>
                      <a:r>
                        <a:rPr lang="en-US" baseline="0" dirty="0"/>
                        <a:t> -19</a:t>
                      </a:r>
                    </a:p>
                    <a:p>
                      <a:r>
                        <a:rPr lang="en-US" baseline="0" dirty="0"/>
                        <a:t>3D: </a:t>
                      </a:r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-34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936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340249"/>
          </a:xfrm>
        </p:spPr>
        <p:txBody>
          <a:bodyPr/>
          <a:lstStyle/>
          <a:p>
            <a:r>
              <a:rPr lang="nl-NL" dirty="0"/>
              <a:t>Welke algoritmen kun je het best gebruiken?</a:t>
            </a:r>
          </a:p>
          <a:p>
            <a:pPr lvl="1"/>
            <a:r>
              <a:rPr lang="nl-NL" dirty="0"/>
              <a:t>2D: </a:t>
            </a:r>
            <a:r>
              <a:rPr lang="nl-NL" dirty="0" err="1"/>
              <a:t>Breadth-first</a:t>
            </a:r>
            <a:r>
              <a:rPr lang="nl-NL" dirty="0"/>
              <a:t> met </a:t>
            </a:r>
            <a:r>
              <a:rPr lang="nl-NL" dirty="0" err="1" smtClean="0"/>
              <a:t>heuristieken</a:t>
            </a:r>
            <a:endParaRPr lang="nl-NL" dirty="0"/>
          </a:p>
          <a:p>
            <a:pPr lvl="1"/>
            <a:r>
              <a:rPr lang="nl-NL" dirty="0"/>
              <a:t>3D: </a:t>
            </a:r>
            <a:r>
              <a:rPr lang="nl-NL" dirty="0" err="1"/>
              <a:t>Hillclimber</a:t>
            </a:r>
            <a:r>
              <a:rPr lang="nl-NL" dirty="0"/>
              <a:t> met startpunt: </a:t>
            </a:r>
            <a:r>
              <a:rPr lang="nl-NL" dirty="0" smtClean="0"/>
              <a:t>recht gevouwen</a:t>
            </a:r>
          </a:p>
        </p:txBody>
      </p:sp>
      <p:sp>
        <p:nvSpPr>
          <p:cNvPr id="4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Resultaten        </a:t>
            </a:r>
            <a:r>
              <a:rPr lang="nl-NL" sz="1600" b="1" dirty="0">
                <a:solidFill>
                  <a:schemeClr val="accent1"/>
                </a:solidFill>
              </a:rPr>
              <a:t>Discussie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0179" y="3802163"/>
            <a:ext cx="10058400" cy="1340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tabLst/>
              <a:defRPr/>
            </a:pPr>
            <a:endParaRPr kumimoji="0" lang="nl-NL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/>
              <a:defRPr/>
            </a:pPr>
            <a:endParaRPr kumimoji="0" lang="nl-NL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27269" y="3799713"/>
            <a:ext cx="10058400" cy="1893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tabLst/>
              <a:defRPr/>
            </a:pPr>
            <a:r>
              <a:rPr lang="nl-NL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Discussie</a:t>
            </a:r>
            <a:r>
              <a:rPr lang="nl-NL" sz="2800" dirty="0" smtClean="0"/>
              <a:t/>
            </a:r>
            <a:br>
              <a:rPr lang="nl-NL" sz="2800" dirty="0" smtClean="0"/>
            </a:br>
            <a:endParaRPr kumimoji="0" lang="nl-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nl-N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Breadth-first</a:t>
            </a:r>
            <a:r>
              <a:rPr kumimoji="0" lang="nl-N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 </a:t>
            </a:r>
            <a:r>
              <a:rPr kumimoji="0" lang="nl-N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heuristieken</a:t>
            </a:r>
            <a:r>
              <a:rPr kumimoji="0" lang="nl-N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verliest</a:t>
            </a:r>
            <a:r>
              <a:rPr kumimoji="0" lang="nl-NL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garantie</a:t>
            </a:r>
            <a:endParaRPr kumimoji="0" lang="nl-NL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lang="nl-NL" dirty="0" smtClean="0"/>
              <a:t>Vervolg onderzoek: </a:t>
            </a:r>
            <a:r>
              <a:rPr lang="nl-NL" dirty="0" err="1" smtClean="0"/>
              <a:t>Hillclimber</a:t>
            </a:r>
            <a:r>
              <a:rPr lang="nl-NL" dirty="0" smtClean="0"/>
              <a:t> verbeteren</a:t>
            </a:r>
          </a:p>
        </p:txBody>
      </p:sp>
      <p:sp>
        <p:nvSpPr>
          <p:cNvPr id="8" name="Afgeronde rechthoek 7"/>
          <p:cNvSpPr/>
          <p:nvPr/>
        </p:nvSpPr>
        <p:spPr>
          <a:xfrm>
            <a:off x="898887" y="3647802"/>
            <a:ext cx="10358847" cy="197249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42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aminozuurketen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xmlns="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xmlns="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xmlns="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:a16="http://schemas.microsoft.com/office/drawing/2014/main" xmlns="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:a16="http://schemas.microsoft.com/office/drawing/2014/main" xmlns="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:a16="http://schemas.microsoft.com/office/drawing/2014/main" xmlns="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15884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aminozuurketen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xmlns="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xmlns="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xmlns="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716" t="33717" r="14337" b="27148"/>
          <a:stretch/>
        </p:blipFill>
        <p:spPr bwMode="auto">
          <a:xfrm>
            <a:off x="4544734" y="2808480"/>
            <a:ext cx="2661140" cy="112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4" name="Right Arrow 7173"/>
          <p:cNvSpPr/>
          <p:nvPr/>
        </p:nvSpPr>
        <p:spPr>
          <a:xfrm>
            <a:off x="3106616" y="3195358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7417609" y="3221005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454" t="26175" r="29272" b="16368"/>
          <a:stretch/>
        </p:blipFill>
        <p:spPr bwMode="auto">
          <a:xfrm>
            <a:off x="8695425" y="1622485"/>
            <a:ext cx="1984279" cy="253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76" name="Straight Connector 7175"/>
          <p:cNvCxnSpPr/>
          <p:nvPr/>
        </p:nvCxnSpPr>
        <p:spPr>
          <a:xfrm flipV="1">
            <a:off x="4544734" y="3498008"/>
            <a:ext cx="265470" cy="3218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7" name="TextBox 7176"/>
          <p:cNvSpPr txBox="1"/>
          <p:nvPr/>
        </p:nvSpPr>
        <p:spPr>
          <a:xfrm>
            <a:off x="3907328" y="3735806"/>
            <a:ext cx="1467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aminozuur</a:t>
            </a:r>
            <a:endParaRPr lang="en-US" sz="1400" dirty="0"/>
          </a:p>
        </p:txBody>
      </p:sp>
      <p:sp>
        <p:nvSpPr>
          <p:cNvPr id="6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4810204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aminozuurketen</a:t>
            </a:r>
          </a:p>
        </p:txBody>
      </p:sp>
      <p:sp>
        <p:nvSpPr>
          <p:cNvPr id="64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8796471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eiwit</a:t>
            </a:r>
          </a:p>
        </p:txBody>
      </p:sp>
    </p:spTree>
    <p:extLst>
      <p:ext uri="{BB962C8B-B14F-4D97-AF65-F5344CB8AC3E}">
        <p14:creationId xmlns:p14="http://schemas.microsoft.com/office/powerpoint/2010/main" xmlns="" val="13741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aminozuurketen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xmlns="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xmlns="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xmlns="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716" t="33717" r="14337" b="27148"/>
          <a:stretch/>
        </p:blipFill>
        <p:spPr bwMode="auto">
          <a:xfrm>
            <a:off x="4544734" y="2808480"/>
            <a:ext cx="2661140" cy="112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4" name="Right Arrow 7173"/>
          <p:cNvSpPr/>
          <p:nvPr/>
        </p:nvSpPr>
        <p:spPr>
          <a:xfrm>
            <a:off x="3106616" y="3195358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7417609" y="3221005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454" t="26175" r="29272" b="16368"/>
          <a:stretch/>
        </p:blipFill>
        <p:spPr bwMode="auto">
          <a:xfrm>
            <a:off x="8695425" y="1622485"/>
            <a:ext cx="1984279" cy="253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76" name="Straight Connector 7175"/>
          <p:cNvCxnSpPr/>
          <p:nvPr/>
        </p:nvCxnSpPr>
        <p:spPr>
          <a:xfrm flipV="1">
            <a:off x="4544734" y="3498008"/>
            <a:ext cx="265470" cy="3218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7" name="TextBox 7176"/>
          <p:cNvSpPr txBox="1"/>
          <p:nvPr/>
        </p:nvSpPr>
        <p:spPr>
          <a:xfrm>
            <a:off x="3907328" y="3735806"/>
            <a:ext cx="1467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aminozuur</a:t>
            </a:r>
            <a:endParaRPr lang="en-US" sz="1400" dirty="0"/>
          </a:p>
        </p:txBody>
      </p:sp>
      <p:sp>
        <p:nvSpPr>
          <p:cNvPr id="6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4810204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aminozuurketen</a:t>
            </a:r>
          </a:p>
        </p:txBody>
      </p:sp>
      <p:sp>
        <p:nvSpPr>
          <p:cNvPr id="64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8796471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eiwit</a:t>
            </a:r>
          </a:p>
        </p:txBody>
      </p:sp>
      <p:sp>
        <p:nvSpPr>
          <p:cNvPr id="18" name="Ovaal 41">
            <a:extLst>
              <a:ext uri="{FF2B5EF4-FFF2-40B4-BE49-F238E27FC236}">
                <a16:creationId xmlns:a16="http://schemas.microsoft.com/office/drawing/2014/main" xmlns="" id="{72D56CA8-60C5-45EC-8F1B-B1093445083D}"/>
              </a:ext>
            </a:extLst>
          </p:cNvPr>
          <p:cNvSpPr/>
          <p:nvPr/>
        </p:nvSpPr>
        <p:spPr>
          <a:xfrm rot="21379240">
            <a:off x="3980370" y="5142416"/>
            <a:ext cx="548314" cy="517817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43">
            <a:extLst>
              <a:ext uri="{FF2B5EF4-FFF2-40B4-BE49-F238E27FC236}">
                <a16:creationId xmlns:a16="http://schemas.microsoft.com/office/drawing/2014/main" xmlns="" id="{7CF4FCBC-648B-4EB1-93CE-BA029036C0CC}"/>
              </a:ext>
            </a:extLst>
          </p:cNvPr>
          <p:cNvSpPr/>
          <p:nvPr/>
        </p:nvSpPr>
        <p:spPr>
          <a:xfrm rot="21379240">
            <a:off x="5428130" y="5160995"/>
            <a:ext cx="548314" cy="517817"/>
          </a:xfrm>
          <a:prstGeom prst="ellipse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50">
            <a:extLst>
              <a:ext uri="{FF2B5EF4-FFF2-40B4-BE49-F238E27FC236}">
                <a16:creationId xmlns:a16="http://schemas.microsoft.com/office/drawing/2014/main" xmlns="" id="{36AF06F7-C7AC-406C-827D-CBD749238E27}"/>
              </a:ext>
            </a:extLst>
          </p:cNvPr>
          <p:cNvSpPr txBox="1"/>
          <p:nvPr/>
        </p:nvSpPr>
        <p:spPr>
          <a:xfrm>
            <a:off x="3589824" y="5216658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Hydrofoob</a:t>
            </a:r>
          </a:p>
        </p:txBody>
      </p:sp>
      <p:sp>
        <p:nvSpPr>
          <p:cNvPr id="21" name="Tekstvak 58">
            <a:extLst>
              <a:ext uri="{FF2B5EF4-FFF2-40B4-BE49-F238E27FC236}">
                <a16:creationId xmlns:a16="http://schemas.microsoft.com/office/drawing/2014/main" xmlns="" id="{F0657E35-0C81-4AF8-BA44-4F33F5AF6613}"/>
              </a:ext>
            </a:extLst>
          </p:cNvPr>
          <p:cNvSpPr txBox="1"/>
          <p:nvPr/>
        </p:nvSpPr>
        <p:spPr>
          <a:xfrm>
            <a:off x="5304004" y="5216659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Polair</a:t>
            </a:r>
          </a:p>
        </p:txBody>
      </p:sp>
      <p:sp>
        <p:nvSpPr>
          <p:cNvPr id="22" name="Ovaal 61">
            <a:extLst>
              <a:ext uri="{FF2B5EF4-FFF2-40B4-BE49-F238E27FC236}">
                <a16:creationId xmlns:a16="http://schemas.microsoft.com/office/drawing/2014/main" xmlns="" id="{8A290C8E-7589-400C-9595-1E7D05623DE2}"/>
              </a:ext>
            </a:extLst>
          </p:cNvPr>
          <p:cNvSpPr/>
          <p:nvPr/>
        </p:nvSpPr>
        <p:spPr>
          <a:xfrm rot="21379240">
            <a:off x="6882916" y="5160995"/>
            <a:ext cx="548314" cy="517817"/>
          </a:xfrm>
          <a:prstGeom prst="ellipse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kstvak 62">
            <a:extLst>
              <a:ext uri="{FF2B5EF4-FFF2-40B4-BE49-F238E27FC236}">
                <a16:creationId xmlns:a16="http://schemas.microsoft.com/office/drawing/2014/main" xmlns="" id="{06857F55-522B-4B48-90E8-81D28DF8093C}"/>
              </a:ext>
            </a:extLst>
          </p:cNvPr>
          <p:cNvSpPr txBox="1"/>
          <p:nvPr/>
        </p:nvSpPr>
        <p:spPr>
          <a:xfrm>
            <a:off x="6553201" y="520797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Cysteine</a:t>
            </a:r>
            <a:endParaRPr lang="nl-NL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544734" y="4647010"/>
            <a:ext cx="643715" cy="478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02287" y="4647010"/>
            <a:ext cx="0" cy="478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69978" y="4603386"/>
            <a:ext cx="496888" cy="433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75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Rechte verbindingslijn 76">
            <a:extLst>
              <a:ext uri="{FF2B5EF4-FFF2-40B4-BE49-F238E27FC236}">
                <a16:creationId xmlns:a16="http://schemas.microsoft.com/office/drawing/2014/main" xmlns="" id="{9812B259-9D26-437C-888D-12FD41E09E12}"/>
              </a:ext>
            </a:extLst>
          </p:cNvPr>
          <p:cNvCxnSpPr>
            <a:cxnSpLocks/>
          </p:cNvCxnSpPr>
          <p:nvPr/>
        </p:nvCxnSpPr>
        <p:spPr>
          <a:xfrm flipH="1">
            <a:off x="2568956" y="2483704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1390650" y="1453811"/>
            <a:ext cx="5355771" cy="5039064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3077" name="Rechte verbindingslijn 3076">
            <a:extLst>
              <a:ext uri="{FF2B5EF4-FFF2-40B4-BE49-F238E27FC236}">
                <a16:creationId xmlns:a16="http://schemas.microsoft.com/office/drawing/2014/main" xmlns="" id="{B4AE7606-D7E8-456C-BC2D-43AAEEADF2E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488292" y="2064259"/>
            <a:ext cx="2030" cy="3075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 - Casus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xmlns="" id="{39CCA8EE-4DBA-4295-92E6-76021C7C2316}"/>
              </a:ext>
            </a:extLst>
          </p:cNvPr>
          <p:cNvSpPr txBox="1">
            <a:spLocks/>
          </p:cNvSpPr>
          <p:nvPr/>
        </p:nvSpPr>
        <p:spPr>
          <a:xfrm>
            <a:off x="7573150" y="1690688"/>
            <a:ext cx="4073652" cy="22784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Constrained Optimization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Score</a:t>
            </a:r>
          </a:p>
          <a:p>
            <a:r>
              <a:rPr lang="en-US" dirty="0" smtClean="0"/>
              <a:t>Constraints:</a:t>
            </a:r>
          </a:p>
          <a:p>
            <a:pPr lvl="1"/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aminozuren</a:t>
            </a:r>
            <a:r>
              <a:rPr lang="en-US" dirty="0" smtClean="0"/>
              <a:t> op </a:t>
            </a:r>
            <a:r>
              <a:rPr lang="en-US" dirty="0" err="1" smtClean="0"/>
              <a:t>dezelfde</a:t>
            </a:r>
            <a:r>
              <a:rPr lang="en-US" dirty="0" smtClean="0"/>
              <a:t> </a:t>
            </a:r>
            <a:r>
              <a:rPr lang="en-US" dirty="0" err="1" smtClean="0"/>
              <a:t>plek</a:t>
            </a:r>
            <a:endParaRPr lang="en-US" dirty="0" smtClean="0"/>
          </a:p>
          <a:p>
            <a:pPr lvl="1"/>
            <a:r>
              <a:rPr lang="en-US" dirty="0" smtClean="0"/>
              <a:t>Hoek van 90 </a:t>
            </a:r>
            <a:r>
              <a:rPr lang="en-US" dirty="0" err="1" smtClean="0"/>
              <a:t>graden</a:t>
            </a:r>
            <a:r>
              <a:rPr lang="en-US" dirty="0" smtClean="0"/>
              <a:t> of </a:t>
            </a:r>
            <a:r>
              <a:rPr lang="en-US" dirty="0" err="1" smtClean="0"/>
              <a:t>recht</a:t>
            </a: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  <a:p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xmlns="" id="{38308C4F-DC89-4634-9368-D4F9CB002622}"/>
              </a:ext>
            </a:extLst>
          </p:cNvPr>
          <p:cNvSpPr/>
          <p:nvPr/>
        </p:nvSpPr>
        <p:spPr>
          <a:xfrm>
            <a:off x="1847990" y="185777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xmlns="" id="{76118200-467E-411D-B321-86BB0FE072CE}"/>
              </a:ext>
            </a:extLst>
          </p:cNvPr>
          <p:cNvSpPr/>
          <p:nvPr/>
        </p:nvSpPr>
        <p:spPr>
          <a:xfrm>
            <a:off x="2366129" y="1854650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xmlns="" id="{B4EEB698-4C31-4D93-8C78-6012417B26A0}"/>
              </a:ext>
            </a:extLst>
          </p:cNvPr>
          <p:cNvSpPr/>
          <p:nvPr/>
        </p:nvSpPr>
        <p:spPr>
          <a:xfrm>
            <a:off x="1847990" y="237892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xmlns="" id="{500F1BCE-C77A-473B-9DF0-77E083596602}"/>
              </a:ext>
            </a:extLst>
          </p:cNvPr>
          <p:cNvSpPr/>
          <p:nvPr/>
        </p:nvSpPr>
        <p:spPr>
          <a:xfrm>
            <a:off x="2375653" y="2371764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xmlns="" id="{898E8221-649B-44A2-BF29-42FCCC5B3A20}"/>
              </a:ext>
            </a:extLst>
          </p:cNvPr>
          <p:cNvSpPr/>
          <p:nvPr/>
        </p:nvSpPr>
        <p:spPr>
          <a:xfrm>
            <a:off x="2879425" y="1854649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xmlns="" id="{99C9B94C-2898-44AA-B541-6046F39910EF}"/>
              </a:ext>
            </a:extLst>
          </p:cNvPr>
          <p:cNvSpPr/>
          <p:nvPr/>
        </p:nvSpPr>
        <p:spPr>
          <a:xfrm>
            <a:off x="2375653" y="2862382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xmlns="" id="{9A22B3EA-9F59-408E-B98F-D4E72457B6E8}"/>
              </a:ext>
            </a:extLst>
          </p:cNvPr>
          <p:cNvSpPr/>
          <p:nvPr/>
        </p:nvSpPr>
        <p:spPr>
          <a:xfrm>
            <a:off x="2891823" y="2862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xmlns="" id="{973C7420-39A6-4941-8754-ED28969BAABD}"/>
              </a:ext>
            </a:extLst>
          </p:cNvPr>
          <p:cNvSpPr/>
          <p:nvPr/>
        </p:nvSpPr>
        <p:spPr>
          <a:xfrm>
            <a:off x="2891824" y="237176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xmlns="" id="{059EA362-83D0-42A6-BF5A-015D3190823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2073267" y="1973713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xmlns="" id="{00D294FB-389A-4E37-B884-C5612071181C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1960629" y="2095895"/>
            <a:ext cx="0" cy="283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xmlns="" id="{DF3DBED6-FC8C-40FB-B1CD-C2007EED090F}"/>
              </a:ext>
            </a:extLst>
          </p:cNvPr>
          <p:cNvCxnSpPr/>
          <p:nvPr/>
        </p:nvCxnSpPr>
        <p:spPr>
          <a:xfrm flipV="1">
            <a:off x="2598961" y="1969456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xmlns="" id="{34FE5152-64F3-4C8E-9330-4577813E9279}"/>
              </a:ext>
            </a:extLst>
          </p:cNvPr>
          <p:cNvCxnSpPr/>
          <p:nvPr/>
        </p:nvCxnSpPr>
        <p:spPr>
          <a:xfrm flipV="1">
            <a:off x="2073267" y="2497982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xmlns="" id="{889A6001-E0D2-4C60-9308-23164EED59AE}"/>
              </a:ext>
            </a:extLst>
          </p:cNvPr>
          <p:cNvCxnSpPr>
            <a:cxnSpLocks/>
          </p:cNvCxnSpPr>
          <p:nvPr/>
        </p:nvCxnSpPr>
        <p:spPr>
          <a:xfrm flipV="1">
            <a:off x="2488291" y="2609889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xmlns="" id="{FCEDDA5F-A1B0-4DB3-80CB-FE29668E206A}"/>
              </a:ext>
            </a:extLst>
          </p:cNvPr>
          <p:cNvCxnSpPr>
            <a:cxnSpLocks/>
          </p:cNvCxnSpPr>
          <p:nvPr/>
        </p:nvCxnSpPr>
        <p:spPr>
          <a:xfrm>
            <a:off x="3013223" y="2093012"/>
            <a:ext cx="0" cy="2859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xmlns="" id="{B7D431BF-07EE-4352-A0B1-C2E7F18E456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004461" y="2617045"/>
            <a:ext cx="1" cy="24533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al 44">
            <a:extLst>
              <a:ext uri="{FF2B5EF4-FFF2-40B4-BE49-F238E27FC236}">
                <a16:creationId xmlns:a16="http://schemas.microsoft.com/office/drawing/2014/main" xmlns="" id="{57529141-7330-4247-8686-99CD5E35686F}"/>
              </a:ext>
            </a:extLst>
          </p:cNvPr>
          <p:cNvSpPr/>
          <p:nvPr/>
        </p:nvSpPr>
        <p:spPr>
          <a:xfrm>
            <a:off x="4457840" y="18713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al 45">
            <a:extLst>
              <a:ext uri="{FF2B5EF4-FFF2-40B4-BE49-F238E27FC236}">
                <a16:creationId xmlns:a16="http://schemas.microsoft.com/office/drawing/2014/main" xmlns="" id="{3B79EEF7-DC2A-40D1-A77A-3567AF6FB04E}"/>
              </a:ext>
            </a:extLst>
          </p:cNvPr>
          <p:cNvSpPr/>
          <p:nvPr/>
        </p:nvSpPr>
        <p:spPr>
          <a:xfrm>
            <a:off x="5006739" y="186826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6">
            <a:extLst>
              <a:ext uri="{FF2B5EF4-FFF2-40B4-BE49-F238E27FC236}">
                <a16:creationId xmlns:a16="http://schemas.microsoft.com/office/drawing/2014/main" xmlns="" id="{11A247D9-9223-4775-8D01-3DAB7B8E8D4D}"/>
              </a:ext>
            </a:extLst>
          </p:cNvPr>
          <p:cNvSpPr/>
          <p:nvPr/>
        </p:nvSpPr>
        <p:spPr>
          <a:xfrm>
            <a:off x="4457840" y="239253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xmlns="" id="{B954B904-B0E0-41EA-AE6A-7C4FE2E08A6B}"/>
              </a:ext>
            </a:extLst>
          </p:cNvPr>
          <p:cNvSpPr/>
          <p:nvPr/>
        </p:nvSpPr>
        <p:spPr>
          <a:xfrm>
            <a:off x="5499210" y="18713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al 49">
            <a:extLst>
              <a:ext uri="{FF2B5EF4-FFF2-40B4-BE49-F238E27FC236}">
                <a16:creationId xmlns:a16="http://schemas.microsoft.com/office/drawing/2014/main" xmlns="" id="{FFB398A4-3B9A-4B53-9B10-3BADE25E9832}"/>
              </a:ext>
            </a:extLst>
          </p:cNvPr>
          <p:cNvSpPr/>
          <p:nvPr/>
        </p:nvSpPr>
        <p:spPr>
          <a:xfrm>
            <a:off x="5024206" y="2862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al 51">
            <a:extLst>
              <a:ext uri="{FF2B5EF4-FFF2-40B4-BE49-F238E27FC236}">
                <a16:creationId xmlns:a16="http://schemas.microsoft.com/office/drawing/2014/main" xmlns="" id="{DE621220-FF0D-4C01-8E25-53B2CDA747CD}"/>
              </a:ext>
            </a:extLst>
          </p:cNvPr>
          <p:cNvSpPr/>
          <p:nvPr/>
        </p:nvSpPr>
        <p:spPr>
          <a:xfrm>
            <a:off x="5513542" y="2363018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xmlns="" id="{5A724333-08C2-4B29-ACA7-A817F61C1DD9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4683117" y="1987328"/>
            <a:ext cx="323622" cy="31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Rechte verbindingslijn 53">
            <a:extLst>
              <a:ext uri="{FF2B5EF4-FFF2-40B4-BE49-F238E27FC236}">
                <a16:creationId xmlns:a16="http://schemas.microsoft.com/office/drawing/2014/main" xmlns="" id="{50AD91D4-B66C-4F18-86F0-99D578BEBE2D}"/>
              </a:ext>
            </a:extLst>
          </p:cNvPr>
          <p:cNvCxnSpPr>
            <a:cxnSpLocks/>
            <a:stCxn id="47" idx="0"/>
            <a:endCxn id="45" idx="4"/>
          </p:cNvCxnSpPr>
          <p:nvPr/>
        </p:nvCxnSpPr>
        <p:spPr>
          <a:xfrm flipV="1">
            <a:off x="4570479" y="2109512"/>
            <a:ext cx="0" cy="283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xmlns="" id="{BA10A45E-DDFC-4DB2-BF69-1AED5BD23B1F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5232016" y="1987328"/>
            <a:ext cx="281526" cy="31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xmlns="" id="{68548DB6-31EB-4F34-BE86-59E578FB704C}"/>
              </a:ext>
            </a:extLst>
          </p:cNvPr>
          <p:cNvCxnSpPr>
            <a:cxnSpLocks/>
            <a:stCxn id="60" idx="6"/>
            <a:endCxn id="50" idx="2"/>
          </p:cNvCxnSpPr>
          <p:nvPr/>
        </p:nvCxnSpPr>
        <p:spPr>
          <a:xfrm>
            <a:off x="4683116" y="2981445"/>
            <a:ext cx="34109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Rechte verbindingslijn 56">
            <a:extLst>
              <a:ext uri="{FF2B5EF4-FFF2-40B4-BE49-F238E27FC236}">
                <a16:creationId xmlns:a16="http://schemas.microsoft.com/office/drawing/2014/main" xmlns="" id="{E49FBC19-232E-45AC-A754-4A2A738BDD0C}"/>
              </a:ext>
            </a:extLst>
          </p:cNvPr>
          <p:cNvCxnSpPr>
            <a:cxnSpLocks/>
          </p:cNvCxnSpPr>
          <p:nvPr/>
        </p:nvCxnSpPr>
        <p:spPr>
          <a:xfrm flipV="1">
            <a:off x="4570477" y="2630662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xmlns="" id="{956CD048-46B5-4A02-8B4A-57A482A18A4D}"/>
              </a:ext>
            </a:extLst>
          </p:cNvPr>
          <p:cNvCxnSpPr>
            <a:cxnSpLocks/>
          </p:cNvCxnSpPr>
          <p:nvPr/>
        </p:nvCxnSpPr>
        <p:spPr>
          <a:xfrm>
            <a:off x="5623073" y="2106629"/>
            <a:ext cx="0" cy="2859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al 59">
            <a:extLst>
              <a:ext uri="{FF2B5EF4-FFF2-40B4-BE49-F238E27FC236}">
                <a16:creationId xmlns:a16="http://schemas.microsoft.com/office/drawing/2014/main" xmlns="" id="{459D5B8B-C55B-4223-9D74-2ED75784865C}"/>
              </a:ext>
            </a:extLst>
          </p:cNvPr>
          <p:cNvSpPr/>
          <p:nvPr/>
        </p:nvSpPr>
        <p:spPr>
          <a:xfrm>
            <a:off x="4457839" y="2862382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xmlns="" id="{5817B409-1972-4E7A-A346-42EBBDDBBDA2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5136845" y="2609889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al 47">
            <a:extLst>
              <a:ext uri="{FF2B5EF4-FFF2-40B4-BE49-F238E27FC236}">
                <a16:creationId xmlns:a16="http://schemas.microsoft.com/office/drawing/2014/main" xmlns="" id="{07340632-A551-4C79-BC3F-21604B6D2546}"/>
              </a:ext>
            </a:extLst>
          </p:cNvPr>
          <p:cNvSpPr/>
          <p:nvPr/>
        </p:nvSpPr>
        <p:spPr>
          <a:xfrm>
            <a:off x="5024206" y="2365986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79" name="Tekstvak 3078">
            <a:extLst>
              <a:ext uri="{FF2B5EF4-FFF2-40B4-BE49-F238E27FC236}">
                <a16:creationId xmlns:a16="http://schemas.microsoft.com/office/drawing/2014/main" xmlns="" id="{1CC6BB25-A5A7-44C5-9F4C-33310C0BF2AD}"/>
              </a:ext>
            </a:extLst>
          </p:cNvPr>
          <p:cNvSpPr txBox="1"/>
          <p:nvPr/>
        </p:nvSpPr>
        <p:spPr>
          <a:xfrm>
            <a:off x="2213468" y="2086019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xmlns="" id="{92032B10-6061-46D9-B7A2-4230E679EB5C}"/>
              </a:ext>
            </a:extLst>
          </p:cNvPr>
          <p:cNvSpPr txBox="1"/>
          <p:nvPr/>
        </p:nvSpPr>
        <p:spPr>
          <a:xfrm>
            <a:off x="2591178" y="2227486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3084" name="Tekstvak 3083">
            <a:extLst>
              <a:ext uri="{FF2B5EF4-FFF2-40B4-BE49-F238E27FC236}">
                <a16:creationId xmlns:a16="http://schemas.microsoft.com/office/drawing/2014/main" xmlns="" id="{8FB3793C-CCE6-4A47-8745-0B71859B0AE9}"/>
              </a:ext>
            </a:extLst>
          </p:cNvPr>
          <p:cNvSpPr txBox="1"/>
          <p:nvPr/>
        </p:nvSpPr>
        <p:spPr>
          <a:xfrm>
            <a:off x="2072410" y="3122162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-2</a:t>
            </a:r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xmlns="" id="{3F06DDFE-C025-43B6-895C-A2DCB23DF547}"/>
              </a:ext>
            </a:extLst>
          </p:cNvPr>
          <p:cNvSpPr txBox="1"/>
          <p:nvPr/>
        </p:nvSpPr>
        <p:spPr>
          <a:xfrm>
            <a:off x="4622831" y="3120653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0</a:t>
            </a:r>
          </a:p>
        </p:txBody>
      </p:sp>
      <p:sp>
        <p:nvSpPr>
          <p:cNvPr id="42" name="Ovaal 41">
            <a:extLst>
              <a:ext uri="{FF2B5EF4-FFF2-40B4-BE49-F238E27FC236}">
                <a16:creationId xmlns:a16="http://schemas.microsoft.com/office/drawing/2014/main" xmlns="" id="{72D56CA8-60C5-45EC-8F1B-B1093445083D}"/>
              </a:ext>
            </a:extLst>
          </p:cNvPr>
          <p:cNvSpPr/>
          <p:nvPr/>
        </p:nvSpPr>
        <p:spPr>
          <a:xfrm rot="21379240">
            <a:off x="470550" y="2900215"/>
            <a:ext cx="548314" cy="517817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al 43">
            <a:extLst>
              <a:ext uri="{FF2B5EF4-FFF2-40B4-BE49-F238E27FC236}">
                <a16:creationId xmlns:a16="http://schemas.microsoft.com/office/drawing/2014/main" xmlns="" id="{7CF4FCBC-648B-4EB1-93CE-BA029036C0CC}"/>
              </a:ext>
            </a:extLst>
          </p:cNvPr>
          <p:cNvSpPr/>
          <p:nvPr/>
        </p:nvSpPr>
        <p:spPr>
          <a:xfrm rot="21379240">
            <a:off x="470549" y="3549047"/>
            <a:ext cx="548314" cy="517817"/>
          </a:xfrm>
          <a:prstGeom prst="ellipse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xmlns="" id="{36AF06F7-C7AC-406C-827D-CBD749238E27}"/>
              </a:ext>
            </a:extLst>
          </p:cNvPr>
          <p:cNvSpPr txBox="1"/>
          <p:nvPr/>
        </p:nvSpPr>
        <p:spPr>
          <a:xfrm>
            <a:off x="80004" y="2974457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Hydrofoob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xmlns="" id="{F0657E35-0C81-4AF8-BA44-4F33F5AF6613}"/>
              </a:ext>
            </a:extLst>
          </p:cNvPr>
          <p:cNvSpPr txBox="1"/>
          <p:nvPr/>
        </p:nvSpPr>
        <p:spPr>
          <a:xfrm>
            <a:off x="346424" y="3604711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Polair</a:t>
            </a:r>
          </a:p>
        </p:txBody>
      </p:sp>
      <p:sp>
        <p:nvSpPr>
          <p:cNvPr id="62" name="Ovaal 61">
            <a:extLst>
              <a:ext uri="{FF2B5EF4-FFF2-40B4-BE49-F238E27FC236}">
                <a16:creationId xmlns:a16="http://schemas.microsoft.com/office/drawing/2014/main" xmlns="" id="{8A290C8E-7589-400C-9595-1E7D05623DE2}"/>
              </a:ext>
            </a:extLst>
          </p:cNvPr>
          <p:cNvSpPr/>
          <p:nvPr/>
        </p:nvSpPr>
        <p:spPr>
          <a:xfrm rot="21379240">
            <a:off x="470550" y="4180590"/>
            <a:ext cx="548314" cy="517817"/>
          </a:xfrm>
          <a:prstGeom prst="ellipse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xmlns="" id="{06857F55-522B-4B48-90E8-81D28DF8093C}"/>
              </a:ext>
            </a:extLst>
          </p:cNvPr>
          <p:cNvSpPr txBox="1"/>
          <p:nvPr/>
        </p:nvSpPr>
        <p:spPr>
          <a:xfrm>
            <a:off x="140835" y="422756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Cysteine</a:t>
            </a:r>
            <a:endParaRPr lang="nl-NL" dirty="0"/>
          </a:p>
        </p:txBody>
      </p:sp>
      <p:sp>
        <p:nvSpPr>
          <p:cNvPr id="6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  <p:cxnSp>
        <p:nvCxnSpPr>
          <p:cNvPr id="66" name="Rechte verbindingslijn 85">
            <a:extLst>
              <a:ext uri="{FF2B5EF4-FFF2-40B4-BE49-F238E27FC236}">
                <a16:creationId xmlns:a16="http://schemas.microsoft.com/office/drawing/2014/main" xmlns="" id="{233F8FFE-DA65-4AFF-8FA0-D96234AD3B8E}"/>
              </a:ext>
            </a:extLst>
          </p:cNvPr>
          <p:cNvCxnSpPr>
            <a:cxnSpLocks/>
          </p:cNvCxnSpPr>
          <p:nvPr/>
        </p:nvCxnSpPr>
        <p:spPr>
          <a:xfrm>
            <a:off x="3016810" y="4574443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Rechte verbindingslijn 77">
            <a:extLst>
              <a:ext uri="{FF2B5EF4-FFF2-40B4-BE49-F238E27FC236}">
                <a16:creationId xmlns:a16="http://schemas.microsoft.com/office/drawing/2014/main" xmlns="" id="{94949F35-13CD-4462-8671-AA729FC40F2F}"/>
              </a:ext>
            </a:extLst>
          </p:cNvPr>
          <p:cNvCxnSpPr>
            <a:cxnSpLocks/>
          </p:cNvCxnSpPr>
          <p:nvPr/>
        </p:nvCxnSpPr>
        <p:spPr>
          <a:xfrm>
            <a:off x="3633222" y="5485548"/>
            <a:ext cx="3210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Rechte verbindingslijn 75">
            <a:extLst>
              <a:ext uri="{FF2B5EF4-FFF2-40B4-BE49-F238E27FC236}">
                <a16:creationId xmlns:a16="http://schemas.microsoft.com/office/drawing/2014/main" xmlns="" id="{1AE33C59-CF0D-4A0F-B4FB-DDC705D34306}"/>
              </a:ext>
            </a:extLst>
          </p:cNvPr>
          <p:cNvCxnSpPr>
            <a:cxnSpLocks/>
          </p:cNvCxnSpPr>
          <p:nvPr/>
        </p:nvCxnSpPr>
        <p:spPr>
          <a:xfrm>
            <a:off x="4597055" y="5086094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Rechte verbindingslijn 74">
            <a:extLst>
              <a:ext uri="{FF2B5EF4-FFF2-40B4-BE49-F238E27FC236}">
                <a16:creationId xmlns:a16="http://schemas.microsoft.com/office/drawing/2014/main" xmlns="" id="{5BB30579-FE9A-49B0-8879-B51A3D476E19}"/>
              </a:ext>
            </a:extLst>
          </p:cNvPr>
          <p:cNvCxnSpPr>
            <a:cxnSpLocks/>
          </p:cNvCxnSpPr>
          <p:nvPr/>
        </p:nvCxnSpPr>
        <p:spPr>
          <a:xfrm>
            <a:off x="4601154" y="4525007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Rechte verbindingslijn 73">
            <a:extLst>
              <a:ext uri="{FF2B5EF4-FFF2-40B4-BE49-F238E27FC236}">
                <a16:creationId xmlns:a16="http://schemas.microsoft.com/office/drawing/2014/main" xmlns="" id="{3396BCA6-67E4-4D9F-8138-A2B5DF39B9F9}"/>
              </a:ext>
            </a:extLst>
          </p:cNvPr>
          <p:cNvCxnSpPr>
            <a:cxnSpLocks/>
          </p:cNvCxnSpPr>
          <p:nvPr/>
        </p:nvCxnSpPr>
        <p:spPr>
          <a:xfrm>
            <a:off x="4066911" y="5096735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Rechte verbindingslijn 71">
            <a:extLst>
              <a:ext uri="{FF2B5EF4-FFF2-40B4-BE49-F238E27FC236}">
                <a16:creationId xmlns:a16="http://schemas.microsoft.com/office/drawing/2014/main" xmlns="" id="{4F4359EC-BE16-4414-8A14-1B87FE568389}"/>
              </a:ext>
            </a:extLst>
          </p:cNvPr>
          <p:cNvCxnSpPr>
            <a:cxnSpLocks/>
          </p:cNvCxnSpPr>
          <p:nvPr/>
        </p:nvCxnSpPr>
        <p:spPr>
          <a:xfrm>
            <a:off x="4066911" y="4574443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Rechte verbindingslijn 70">
            <a:extLst>
              <a:ext uri="{FF2B5EF4-FFF2-40B4-BE49-F238E27FC236}">
                <a16:creationId xmlns:a16="http://schemas.microsoft.com/office/drawing/2014/main" xmlns="" id="{53DD4BF0-831E-4E41-8515-B95A47DA264C}"/>
              </a:ext>
            </a:extLst>
          </p:cNvPr>
          <p:cNvCxnSpPr>
            <a:cxnSpLocks/>
          </p:cNvCxnSpPr>
          <p:nvPr/>
        </p:nvCxnSpPr>
        <p:spPr>
          <a:xfrm>
            <a:off x="3532981" y="5096735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Rechte verbindingslijn 69">
            <a:extLst>
              <a:ext uri="{FF2B5EF4-FFF2-40B4-BE49-F238E27FC236}">
                <a16:creationId xmlns:a16="http://schemas.microsoft.com/office/drawing/2014/main" xmlns="" id="{CD200730-6A4F-4D56-9D4A-A7DCABC41062}"/>
              </a:ext>
            </a:extLst>
          </p:cNvPr>
          <p:cNvCxnSpPr>
            <a:cxnSpLocks/>
          </p:cNvCxnSpPr>
          <p:nvPr/>
        </p:nvCxnSpPr>
        <p:spPr>
          <a:xfrm>
            <a:off x="3520583" y="4581689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al 80">
            <a:extLst>
              <a:ext uri="{FF2B5EF4-FFF2-40B4-BE49-F238E27FC236}">
                <a16:creationId xmlns:a16="http://schemas.microsoft.com/office/drawing/2014/main" xmlns="" id="{B6D52C3C-D101-4713-80EB-45ECC6805022}"/>
              </a:ext>
            </a:extLst>
          </p:cNvPr>
          <p:cNvSpPr/>
          <p:nvPr/>
        </p:nvSpPr>
        <p:spPr>
          <a:xfrm>
            <a:off x="2375653" y="485180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" name="Ovaal 82">
            <a:extLst>
              <a:ext uri="{FF2B5EF4-FFF2-40B4-BE49-F238E27FC236}">
                <a16:creationId xmlns:a16="http://schemas.microsoft.com/office/drawing/2014/main" xmlns="" id="{EB1E14F6-5869-4F8C-A769-DEAE9E843AD3}"/>
              </a:ext>
            </a:extLst>
          </p:cNvPr>
          <p:cNvSpPr/>
          <p:nvPr/>
        </p:nvSpPr>
        <p:spPr>
          <a:xfrm>
            <a:off x="2904172" y="434856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" name="Ovaal 83">
            <a:extLst>
              <a:ext uri="{FF2B5EF4-FFF2-40B4-BE49-F238E27FC236}">
                <a16:creationId xmlns:a16="http://schemas.microsoft.com/office/drawing/2014/main" xmlns="" id="{94A31125-972F-41D2-86FF-019157557615}"/>
              </a:ext>
            </a:extLst>
          </p:cNvPr>
          <p:cNvSpPr/>
          <p:nvPr/>
        </p:nvSpPr>
        <p:spPr>
          <a:xfrm>
            <a:off x="3407945" y="4343564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Ovaal 50">
            <a:extLst>
              <a:ext uri="{FF2B5EF4-FFF2-40B4-BE49-F238E27FC236}">
                <a16:creationId xmlns:a16="http://schemas.microsoft.com/office/drawing/2014/main" xmlns="" id="{707BC7F0-6C92-462B-B7C5-48996CBCE849}"/>
              </a:ext>
            </a:extLst>
          </p:cNvPr>
          <p:cNvSpPr/>
          <p:nvPr/>
        </p:nvSpPr>
        <p:spPr>
          <a:xfrm>
            <a:off x="4486234" y="4353573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Ovaal 58">
            <a:extLst>
              <a:ext uri="{FF2B5EF4-FFF2-40B4-BE49-F238E27FC236}">
                <a16:creationId xmlns:a16="http://schemas.microsoft.com/office/drawing/2014/main" xmlns="" id="{BDF04C24-7043-4AC5-AB99-122E404481F3}"/>
              </a:ext>
            </a:extLst>
          </p:cNvPr>
          <p:cNvSpPr/>
          <p:nvPr/>
        </p:nvSpPr>
        <p:spPr>
          <a:xfrm>
            <a:off x="3436765" y="5366486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Ovaal 61">
            <a:extLst>
              <a:ext uri="{FF2B5EF4-FFF2-40B4-BE49-F238E27FC236}">
                <a16:creationId xmlns:a16="http://schemas.microsoft.com/office/drawing/2014/main" xmlns="" id="{8CA8F803-D45C-48EC-9B2D-418CBCCADA7D}"/>
              </a:ext>
            </a:extLst>
          </p:cNvPr>
          <p:cNvSpPr/>
          <p:nvPr/>
        </p:nvSpPr>
        <p:spPr>
          <a:xfrm>
            <a:off x="3954273" y="5366487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Ovaal 63">
            <a:extLst>
              <a:ext uri="{FF2B5EF4-FFF2-40B4-BE49-F238E27FC236}">
                <a16:creationId xmlns:a16="http://schemas.microsoft.com/office/drawing/2014/main" xmlns="" id="{E30861C9-E701-457A-9ADD-FD473D13DC19}"/>
              </a:ext>
            </a:extLst>
          </p:cNvPr>
          <p:cNvSpPr/>
          <p:nvPr/>
        </p:nvSpPr>
        <p:spPr>
          <a:xfrm>
            <a:off x="3954273" y="4348963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" name="Ovaal 64">
            <a:extLst>
              <a:ext uri="{FF2B5EF4-FFF2-40B4-BE49-F238E27FC236}">
                <a16:creationId xmlns:a16="http://schemas.microsoft.com/office/drawing/2014/main" xmlns="" id="{7694F619-4560-4CA0-8C3F-9CE354949DD7}"/>
              </a:ext>
            </a:extLst>
          </p:cNvPr>
          <p:cNvSpPr/>
          <p:nvPr/>
        </p:nvSpPr>
        <p:spPr>
          <a:xfrm>
            <a:off x="4486234" y="4847969"/>
            <a:ext cx="225277" cy="238125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Ovaal 65">
            <a:extLst>
              <a:ext uri="{FF2B5EF4-FFF2-40B4-BE49-F238E27FC236}">
                <a16:creationId xmlns:a16="http://schemas.microsoft.com/office/drawing/2014/main" xmlns="" id="{76ED20CE-9A09-47D5-AD5D-B6914B1244BD}"/>
              </a:ext>
            </a:extLst>
          </p:cNvPr>
          <p:cNvSpPr/>
          <p:nvPr/>
        </p:nvSpPr>
        <p:spPr>
          <a:xfrm>
            <a:off x="4488005" y="53664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1" name="Rechte verbindingslijn 66">
            <a:extLst>
              <a:ext uri="{FF2B5EF4-FFF2-40B4-BE49-F238E27FC236}">
                <a16:creationId xmlns:a16="http://schemas.microsoft.com/office/drawing/2014/main" xmlns="" id="{ACABCC08-6C54-4571-BA63-A3391FAD693F}"/>
              </a:ext>
            </a:extLst>
          </p:cNvPr>
          <p:cNvCxnSpPr/>
          <p:nvPr/>
        </p:nvCxnSpPr>
        <p:spPr>
          <a:xfrm flipV="1">
            <a:off x="2607724" y="4977672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Rechte verbindingslijn 67">
            <a:extLst>
              <a:ext uri="{FF2B5EF4-FFF2-40B4-BE49-F238E27FC236}">
                <a16:creationId xmlns:a16="http://schemas.microsoft.com/office/drawing/2014/main" xmlns="" id="{0060E518-3BDF-4EA8-A53E-C17B733E439A}"/>
              </a:ext>
            </a:extLst>
          </p:cNvPr>
          <p:cNvCxnSpPr/>
          <p:nvPr/>
        </p:nvCxnSpPr>
        <p:spPr>
          <a:xfrm flipV="1">
            <a:off x="3121318" y="4485932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Rechte verbindingslijn 68">
            <a:extLst>
              <a:ext uri="{FF2B5EF4-FFF2-40B4-BE49-F238E27FC236}">
                <a16:creationId xmlns:a16="http://schemas.microsoft.com/office/drawing/2014/main" xmlns="" id="{D7023744-8344-4060-9C17-515FE654C080}"/>
              </a:ext>
            </a:extLst>
          </p:cNvPr>
          <p:cNvCxnSpPr>
            <a:cxnSpLocks/>
          </p:cNvCxnSpPr>
          <p:nvPr/>
        </p:nvCxnSpPr>
        <p:spPr>
          <a:xfrm>
            <a:off x="4165184" y="4463667"/>
            <a:ext cx="3210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Rechte verbindingslijn 87">
            <a:extLst>
              <a:ext uri="{FF2B5EF4-FFF2-40B4-BE49-F238E27FC236}">
                <a16:creationId xmlns:a16="http://schemas.microsoft.com/office/drawing/2014/main" xmlns="" id="{BAB3E189-5853-4663-BB53-511805FA0ECE}"/>
              </a:ext>
            </a:extLst>
          </p:cNvPr>
          <p:cNvCxnSpPr>
            <a:cxnSpLocks/>
          </p:cNvCxnSpPr>
          <p:nvPr/>
        </p:nvCxnSpPr>
        <p:spPr>
          <a:xfrm flipH="1">
            <a:off x="3617311" y="4977672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Rechte verbindingslijn 88">
            <a:extLst>
              <a:ext uri="{FF2B5EF4-FFF2-40B4-BE49-F238E27FC236}">
                <a16:creationId xmlns:a16="http://schemas.microsoft.com/office/drawing/2014/main" xmlns="" id="{8380A2EE-8F41-4709-A39E-4EF5FFD77DD9}"/>
              </a:ext>
            </a:extLst>
          </p:cNvPr>
          <p:cNvCxnSpPr>
            <a:cxnSpLocks/>
          </p:cNvCxnSpPr>
          <p:nvPr/>
        </p:nvCxnSpPr>
        <p:spPr>
          <a:xfrm flipH="1">
            <a:off x="4149273" y="4977672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Rechte verbindingslijn 89">
            <a:extLst>
              <a:ext uri="{FF2B5EF4-FFF2-40B4-BE49-F238E27FC236}">
                <a16:creationId xmlns:a16="http://schemas.microsoft.com/office/drawing/2014/main" xmlns="" id="{4458915A-A76D-4E40-B17A-9643F15DAF1C}"/>
              </a:ext>
            </a:extLst>
          </p:cNvPr>
          <p:cNvCxnSpPr>
            <a:cxnSpLocks/>
          </p:cNvCxnSpPr>
          <p:nvPr/>
        </p:nvCxnSpPr>
        <p:spPr>
          <a:xfrm flipH="1">
            <a:off x="3091313" y="4977672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Ovaal 84">
            <a:extLst>
              <a:ext uri="{FF2B5EF4-FFF2-40B4-BE49-F238E27FC236}">
                <a16:creationId xmlns:a16="http://schemas.microsoft.com/office/drawing/2014/main" xmlns="" id="{63C2733A-BC30-4E73-B22A-1DA5B9FF500C}"/>
              </a:ext>
            </a:extLst>
          </p:cNvPr>
          <p:cNvSpPr/>
          <p:nvPr/>
        </p:nvSpPr>
        <p:spPr>
          <a:xfrm>
            <a:off x="3407945" y="4851808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Tekstvak 90">
            <a:extLst>
              <a:ext uri="{FF2B5EF4-FFF2-40B4-BE49-F238E27FC236}">
                <a16:creationId xmlns:a16="http://schemas.microsoft.com/office/drawing/2014/main" xmlns="" id="{1AF90014-E86B-4132-BA37-BE47E76EB450}"/>
              </a:ext>
            </a:extLst>
          </p:cNvPr>
          <p:cNvSpPr txBox="1"/>
          <p:nvPr/>
        </p:nvSpPr>
        <p:spPr>
          <a:xfrm>
            <a:off x="3088785" y="4712940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99" name="Tekstvak 91">
            <a:extLst>
              <a:ext uri="{FF2B5EF4-FFF2-40B4-BE49-F238E27FC236}">
                <a16:creationId xmlns:a16="http://schemas.microsoft.com/office/drawing/2014/main" xmlns="" id="{356CE19B-5AE0-4962-8AA5-326778CE1335}"/>
              </a:ext>
            </a:extLst>
          </p:cNvPr>
          <p:cNvSpPr txBox="1"/>
          <p:nvPr/>
        </p:nvSpPr>
        <p:spPr>
          <a:xfrm>
            <a:off x="3614788" y="4712939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100" name="Tekstvak 92">
            <a:extLst>
              <a:ext uri="{FF2B5EF4-FFF2-40B4-BE49-F238E27FC236}">
                <a16:creationId xmlns:a16="http://schemas.microsoft.com/office/drawing/2014/main" xmlns="" id="{B779E149-7ACE-4CB2-AAFC-1EABE0BD3FB5}"/>
              </a:ext>
            </a:extLst>
          </p:cNvPr>
          <p:cNvSpPr txBox="1"/>
          <p:nvPr/>
        </p:nvSpPr>
        <p:spPr>
          <a:xfrm>
            <a:off x="4181441" y="4710200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-5</a:t>
            </a:r>
          </a:p>
        </p:txBody>
      </p:sp>
      <p:sp>
        <p:nvSpPr>
          <p:cNvPr id="101" name="Tekstvak 97">
            <a:extLst>
              <a:ext uri="{FF2B5EF4-FFF2-40B4-BE49-F238E27FC236}">
                <a16:creationId xmlns:a16="http://schemas.microsoft.com/office/drawing/2014/main" xmlns="" id="{DCA805F2-2AA9-45A5-BBE9-77F3F4FA3C01}"/>
              </a:ext>
            </a:extLst>
          </p:cNvPr>
          <p:cNvSpPr txBox="1"/>
          <p:nvPr/>
        </p:nvSpPr>
        <p:spPr>
          <a:xfrm>
            <a:off x="3343552" y="5641289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-7</a:t>
            </a:r>
          </a:p>
        </p:txBody>
      </p:sp>
      <p:sp>
        <p:nvSpPr>
          <p:cNvPr id="87" name="Ovaal 62">
            <a:extLst>
              <a:ext uri="{FF2B5EF4-FFF2-40B4-BE49-F238E27FC236}">
                <a16:creationId xmlns:a16="http://schemas.microsoft.com/office/drawing/2014/main" xmlns="" id="{2105E35A-45AC-45D0-B895-5008A8284DFC}"/>
              </a:ext>
            </a:extLst>
          </p:cNvPr>
          <p:cNvSpPr/>
          <p:nvPr/>
        </p:nvSpPr>
        <p:spPr>
          <a:xfrm>
            <a:off x="3957252" y="4851806"/>
            <a:ext cx="225277" cy="238125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2" name="Rechte verbindingslijn 98">
            <a:extLst>
              <a:ext uri="{FF2B5EF4-FFF2-40B4-BE49-F238E27FC236}">
                <a16:creationId xmlns:a16="http://schemas.microsoft.com/office/drawing/2014/main" xmlns="" id="{8933D257-39AC-4550-8CB2-BBBA4DD4C235}"/>
              </a:ext>
            </a:extLst>
          </p:cNvPr>
          <p:cNvCxnSpPr>
            <a:cxnSpLocks/>
          </p:cNvCxnSpPr>
          <p:nvPr/>
        </p:nvCxnSpPr>
        <p:spPr>
          <a:xfrm flipV="1">
            <a:off x="8063159" y="4403969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Rechte verbindingslijn 99">
            <a:extLst>
              <a:ext uri="{FF2B5EF4-FFF2-40B4-BE49-F238E27FC236}">
                <a16:creationId xmlns:a16="http://schemas.microsoft.com/office/drawing/2014/main" xmlns="" id="{298EB332-2E2A-42F4-B606-6BEF9C4DE1AD}"/>
              </a:ext>
            </a:extLst>
          </p:cNvPr>
          <p:cNvCxnSpPr>
            <a:cxnSpLocks/>
          </p:cNvCxnSpPr>
          <p:nvPr/>
        </p:nvCxnSpPr>
        <p:spPr>
          <a:xfrm flipV="1">
            <a:off x="8054620" y="4890860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Rechte verbindingslijn 100">
            <a:extLst>
              <a:ext uri="{FF2B5EF4-FFF2-40B4-BE49-F238E27FC236}">
                <a16:creationId xmlns:a16="http://schemas.microsoft.com/office/drawing/2014/main" xmlns="" id="{8245BD2D-D643-4C6E-9801-75B66F9BDC0D}"/>
              </a:ext>
            </a:extLst>
          </p:cNvPr>
          <p:cNvCxnSpPr>
            <a:cxnSpLocks/>
          </p:cNvCxnSpPr>
          <p:nvPr/>
        </p:nvCxnSpPr>
        <p:spPr>
          <a:xfrm flipV="1">
            <a:off x="8054619" y="5366026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Ovaal 101">
            <a:extLst>
              <a:ext uri="{FF2B5EF4-FFF2-40B4-BE49-F238E27FC236}">
                <a16:creationId xmlns:a16="http://schemas.microsoft.com/office/drawing/2014/main" xmlns="" id="{59BD3DCF-812B-4AED-B869-81C89EC1E0F6}"/>
              </a:ext>
            </a:extLst>
          </p:cNvPr>
          <p:cNvSpPr/>
          <p:nvPr/>
        </p:nvSpPr>
        <p:spPr>
          <a:xfrm>
            <a:off x="7733593" y="4220809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" name="Ovaal 102">
            <a:extLst>
              <a:ext uri="{FF2B5EF4-FFF2-40B4-BE49-F238E27FC236}">
                <a16:creationId xmlns:a16="http://schemas.microsoft.com/office/drawing/2014/main" xmlns="" id="{33370757-B0BE-491F-B077-9B6F3B6AD4F6}"/>
              </a:ext>
            </a:extLst>
          </p:cNvPr>
          <p:cNvSpPr/>
          <p:nvPr/>
        </p:nvSpPr>
        <p:spPr>
          <a:xfrm>
            <a:off x="8520683" y="4220808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7" name="Ovaal 103">
            <a:extLst>
              <a:ext uri="{FF2B5EF4-FFF2-40B4-BE49-F238E27FC236}">
                <a16:creationId xmlns:a16="http://schemas.microsoft.com/office/drawing/2014/main" xmlns="" id="{0DA7E5DC-0BFD-41F2-BEB7-43BD5599F478}"/>
              </a:ext>
            </a:extLst>
          </p:cNvPr>
          <p:cNvSpPr/>
          <p:nvPr/>
        </p:nvSpPr>
        <p:spPr>
          <a:xfrm>
            <a:off x="7733593" y="4695978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" name="Ovaal 104">
            <a:extLst>
              <a:ext uri="{FF2B5EF4-FFF2-40B4-BE49-F238E27FC236}">
                <a16:creationId xmlns:a16="http://schemas.microsoft.com/office/drawing/2014/main" xmlns="" id="{532B518A-01E8-4A4D-9011-1D1B5D7CEDCF}"/>
              </a:ext>
            </a:extLst>
          </p:cNvPr>
          <p:cNvSpPr/>
          <p:nvPr/>
        </p:nvSpPr>
        <p:spPr>
          <a:xfrm>
            <a:off x="8520683" y="4695977"/>
            <a:ext cx="377689" cy="367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Ovaal 105">
            <a:extLst>
              <a:ext uri="{FF2B5EF4-FFF2-40B4-BE49-F238E27FC236}">
                <a16:creationId xmlns:a16="http://schemas.microsoft.com/office/drawing/2014/main" xmlns="" id="{0A876060-BCCA-457F-A6D8-25568C52E9F5}"/>
              </a:ext>
            </a:extLst>
          </p:cNvPr>
          <p:cNvSpPr/>
          <p:nvPr/>
        </p:nvSpPr>
        <p:spPr>
          <a:xfrm>
            <a:off x="7733593" y="5182870"/>
            <a:ext cx="377689" cy="367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Ovaal 106">
            <a:extLst>
              <a:ext uri="{FF2B5EF4-FFF2-40B4-BE49-F238E27FC236}">
                <a16:creationId xmlns:a16="http://schemas.microsoft.com/office/drawing/2014/main" xmlns="" id="{98A3F5F6-54F0-4819-AD92-620CA6F3839F}"/>
              </a:ext>
            </a:extLst>
          </p:cNvPr>
          <p:cNvSpPr/>
          <p:nvPr/>
        </p:nvSpPr>
        <p:spPr>
          <a:xfrm>
            <a:off x="8520683" y="5182869"/>
            <a:ext cx="377689" cy="367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1" name="Tekstvak 107">
            <a:extLst>
              <a:ext uri="{FF2B5EF4-FFF2-40B4-BE49-F238E27FC236}">
                <a16:creationId xmlns:a16="http://schemas.microsoft.com/office/drawing/2014/main" xmlns="" id="{2A9DFB8F-281B-4531-B7A6-009D5C0637E2}"/>
              </a:ext>
            </a:extLst>
          </p:cNvPr>
          <p:cNvSpPr txBox="1"/>
          <p:nvPr/>
        </p:nvSpPr>
        <p:spPr>
          <a:xfrm>
            <a:off x="9122422" y="422080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=  -1</a:t>
            </a:r>
          </a:p>
        </p:txBody>
      </p:sp>
      <p:sp>
        <p:nvSpPr>
          <p:cNvPr id="112" name="Tekstvak 108">
            <a:extLst>
              <a:ext uri="{FF2B5EF4-FFF2-40B4-BE49-F238E27FC236}">
                <a16:creationId xmlns:a16="http://schemas.microsoft.com/office/drawing/2014/main" xmlns="" id="{40EAEA5E-0A80-49F3-870F-DD0DB8105F9C}"/>
              </a:ext>
            </a:extLst>
          </p:cNvPr>
          <p:cNvSpPr txBox="1"/>
          <p:nvPr/>
        </p:nvSpPr>
        <p:spPr>
          <a:xfrm>
            <a:off x="9122422" y="469597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=  -1</a:t>
            </a:r>
          </a:p>
        </p:txBody>
      </p:sp>
      <p:sp>
        <p:nvSpPr>
          <p:cNvPr id="113" name="Tekstvak 109">
            <a:extLst>
              <a:ext uri="{FF2B5EF4-FFF2-40B4-BE49-F238E27FC236}">
                <a16:creationId xmlns:a16="http://schemas.microsoft.com/office/drawing/2014/main" xmlns="" id="{11D0C918-AE1D-4138-9F41-726A114D9B32}"/>
              </a:ext>
            </a:extLst>
          </p:cNvPr>
          <p:cNvSpPr txBox="1"/>
          <p:nvPr/>
        </p:nvSpPr>
        <p:spPr>
          <a:xfrm>
            <a:off x="9122422" y="518136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=  -5</a:t>
            </a:r>
          </a:p>
        </p:txBody>
      </p:sp>
      <p:sp>
        <p:nvSpPr>
          <p:cNvPr id="81" name="Ovaal 81">
            <a:extLst>
              <a:ext uri="{FF2B5EF4-FFF2-40B4-BE49-F238E27FC236}">
                <a16:creationId xmlns:a16="http://schemas.microsoft.com/office/drawing/2014/main" xmlns="" id="{576C6162-04A3-46DE-9845-2B9B0585572B}"/>
              </a:ext>
            </a:extLst>
          </p:cNvPr>
          <p:cNvSpPr/>
          <p:nvPr/>
        </p:nvSpPr>
        <p:spPr>
          <a:xfrm>
            <a:off x="2904172" y="4858610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29092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</a:t>
            </a:r>
            <a:r>
              <a:rPr lang="en-US" dirty="0" err="1"/>
              <a:t>ketens</a:t>
            </a:r>
            <a:r>
              <a:rPr lang="en-US" dirty="0"/>
              <a:t> 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0958018"/>
              </p:ext>
            </p:extLst>
          </p:nvPr>
        </p:nvGraphicFramePr>
        <p:xfrm>
          <a:off x="820528" y="1745314"/>
          <a:ext cx="10230649" cy="456664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2863"/>
                <a:gridCol w="77496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8171"/>
              </a:tblGrid>
              <a:tr h="472846">
                <a:tc>
                  <a:txBody>
                    <a:bodyPr/>
                    <a:lstStyle/>
                    <a:p>
                      <a:r>
                        <a:rPr lang="en-US" dirty="0" smtClean="0"/>
                        <a:t>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Lengte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284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284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284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116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284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284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92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1920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2752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3900" y="484632"/>
            <a:ext cx="10871200" cy="1609344"/>
          </a:xfrm>
        </p:spPr>
        <p:txBody>
          <a:bodyPr/>
          <a:lstStyle/>
          <a:p>
            <a:r>
              <a:rPr lang="en-US" dirty="0" err="1"/>
              <a:t>Statespace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5087006"/>
            <a:ext cx="10058400" cy="1097893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Statespace</a:t>
            </a:r>
            <a:r>
              <a:rPr lang="en-US" dirty="0"/>
              <a:t> 2D = </a:t>
            </a:r>
            <a:r>
              <a:rPr lang="nl-NL" dirty="0"/>
              <a:t>3 </a:t>
            </a:r>
            <a:r>
              <a:rPr lang="nl-NL" b="1" dirty="0">
                <a:solidFill>
                  <a:schemeClr val="accent1"/>
                </a:solidFill>
              </a:rPr>
              <a:t>^</a:t>
            </a:r>
            <a:r>
              <a:rPr lang="nl-NL" dirty="0"/>
              <a:t>(aantal aminozuren </a:t>
            </a:r>
            <a:r>
              <a:rPr lang="nl-NL" b="1" dirty="0">
                <a:solidFill>
                  <a:schemeClr val="accent1"/>
                </a:solidFill>
              </a:rPr>
              <a:t>–</a:t>
            </a:r>
            <a:r>
              <a:rPr lang="nl-NL" dirty="0"/>
              <a:t> 2)</a:t>
            </a:r>
          </a:p>
          <a:p>
            <a:pPr lvl="0"/>
            <a:r>
              <a:rPr lang="nl-NL" dirty="0" err="1"/>
              <a:t>Statespace</a:t>
            </a:r>
            <a:r>
              <a:rPr lang="nl-NL" dirty="0"/>
              <a:t> 3D = 5 </a:t>
            </a:r>
            <a:r>
              <a:rPr lang="nl-NL" b="1" dirty="0">
                <a:solidFill>
                  <a:schemeClr val="accent1"/>
                </a:solidFill>
              </a:rPr>
              <a:t>^</a:t>
            </a:r>
            <a:r>
              <a:rPr lang="nl-NL" dirty="0"/>
              <a:t>(aantal aminozuren </a:t>
            </a:r>
            <a:r>
              <a:rPr lang="nl-NL" b="1" dirty="0">
                <a:solidFill>
                  <a:schemeClr val="accent1"/>
                </a:solidFill>
              </a:rPr>
              <a:t>–</a:t>
            </a:r>
            <a:r>
              <a:rPr lang="nl-NL" dirty="0"/>
              <a:t> 2)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24225910"/>
              </p:ext>
            </p:extLst>
          </p:nvPr>
        </p:nvGraphicFramePr>
        <p:xfrm>
          <a:off x="852756" y="2201624"/>
          <a:ext cx="10469364" cy="25655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22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1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555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13117">
                <a:tc>
                  <a:txBody>
                    <a:bodyPr/>
                    <a:lstStyle/>
                    <a:p>
                      <a:r>
                        <a:rPr lang="en-US" dirty="0" err="1"/>
                        <a:t>Ketenlengte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Statespace</a:t>
                      </a:r>
                      <a:r>
                        <a:rPr lang="en-US" dirty="0"/>
                        <a:t> 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Statespace</a:t>
                      </a:r>
                      <a:r>
                        <a:rPr lang="nl-NL" dirty="0"/>
                        <a:t> 3D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531 441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244 140 625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387 420 489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3 814 697 265 625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16 677 181 699 569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582 076 609 134 674 072 265 625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239 299 329 230 617 529 083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3 552 713 678 800 500 929 355 621 337 890 625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4525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Hout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ut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ut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hout]]</Template>
  <TotalTime>1135</TotalTime>
  <Words>1575</Words>
  <Application>Microsoft Office PowerPoint</Application>
  <PresentationFormat>Aangepast</PresentationFormat>
  <Paragraphs>495</Paragraphs>
  <Slides>37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37</vt:i4>
      </vt:variant>
    </vt:vector>
  </HeadingPairs>
  <TitlesOfParts>
    <vt:vector size="38" baseType="lpstr">
      <vt:lpstr>Houttype</vt:lpstr>
      <vt:lpstr>Protein Pow(d)er</vt:lpstr>
      <vt:lpstr>Wat is een aminozuurketen ? </vt:lpstr>
      <vt:lpstr>Wat is een aminozuurketen ? </vt:lpstr>
      <vt:lpstr>Wat is een aminozuurketen ? </vt:lpstr>
      <vt:lpstr>Wat is een aminozuurketen ? </vt:lpstr>
      <vt:lpstr>Wat is een aminozuurketen ? </vt:lpstr>
      <vt:lpstr>Protein Pow(d)er - Casus</vt:lpstr>
      <vt:lpstr>8 ketens </vt:lpstr>
      <vt:lpstr>Statespace</vt:lpstr>
      <vt:lpstr>Dia 10</vt:lpstr>
      <vt:lpstr>Dia 11</vt:lpstr>
      <vt:lpstr>Algoritmen</vt:lpstr>
      <vt:lpstr>Algoritmen</vt:lpstr>
      <vt:lpstr>Breadth-first</vt:lpstr>
      <vt:lpstr>depth-first</vt:lpstr>
      <vt:lpstr>Algoritmen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experiment Hillclimber</vt:lpstr>
      <vt:lpstr>Resultaten Hillclimber</vt:lpstr>
      <vt:lpstr>Resultaten Hillclimber</vt:lpstr>
      <vt:lpstr>Resultaten beste score</vt:lpstr>
      <vt:lpstr>Resultaten beste score</vt:lpstr>
      <vt:lpstr>Resultaten beste score</vt:lpstr>
      <vt:lpstr>Resultaten beste score</vt:lpstr>
      <vt:lpstr>Conclusie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Vanessa</dc:creator>
  <cp:lastModifiedBy>Eline</cp:lastModifiedBy>
  <cp:revision>156</cp:revision>
  <dcterms:created xsi:type="dcterms:W3CDTF">2017-11-06T14:50:55Z</dcterms:created>
  <dcterms:modified xsi:type="dcterms:W3CDTF">2017-12-19T11:44:30Z</dcterms:modified>
</cp:coreProperties>
</file>