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3.png" ContentType="image/png"/>
  <Override PartName="/ppt/media/image4.png" ContentType="image/png"/>
  <Override PartName="/ppt/media/image10.svg" ContentType="image/svg"/>
  <Override PartName="/ppt/media/image9.png" ContentType="image/png"/>
  <Override PartName="/ppt/media/image18.png" ContentType="image/png"/>
  <Override PartName="/ppt/media/image20.png" ContentType="image/png"/>
  <Override PartName="/ppt/media/image12.png" ContentType="image/png"/>
  <Override PartName="/ppt/media/image8.png" ContentType="image/png"/>
  <Override PartName="/ppt/media/image17.png" ContentType="image/png"/>
  <Override PartName="/ppt/media/image11.png" ContentType="image/png"/>
  <Override PartName="/ppt/media/image7.png" ContentType="image/png"/>
  <Override PartName="/ppt/media/image16.png" ContentType="image/png"/>
  <Override PartName="/ppt/media/image27.png" ContentType="image/png"/>
  <Override PartName="/ppt/media/image6.png" ContentType="image/png"/>
  <Override PartName="/ppt/media/image3.jpeg" ContentType="image/jpeg"/>
  <Override PartName="/ppt/media/image15.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14.png" ContentType="image/png"/>
  <Override PartName="/ppt/media/image5.png" ContentType="image/png"/>
  <Override PartName="/ppt/media/image21.png" ContentType="image/png"/>
  <Override PartName="/ppt/media/image19.png" ContentType="image/png"/>
  <Override PartName="/ppt/media/image1.png" ContentType="image/png"/>
  <Override PartName="/ppt/media/image2.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41"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42"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3"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4"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5"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A38FB4DC-F5F7-45B3-9FCC-9E6C9028F0AD}"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0" y="0"/>
            <a:ext cx="0" cy="0"/>
          </a:xfrm>
          <a:prstGeom prst="rect">
            <a:avLst/>
          </a:prstGeom>
          <a:ln w="0">
            <a:noFill/>
          </a:ln>
        </p:spPr>
      </p:sp>
      <p:sp>
        <p:nvSpPr>
          <p:cNvPr id="154"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55" name="PlaceHolder 3"/>
          <p:cNvSpPr>
            <a:spLocks noGrp="1"/>
          </p:cNvSpPr>
          <p:nvPr>
            <p:ph type="sldNum" idx="4"/>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F2B397AC-5A5B-4953-B3AB-5F328EAE34B4}" type="slidenum">
              <a:rPr b="0" lang="en-US" sz="1800" strike="noStrike" u="none">
                <a:solidFill>
                  <a:schemeClr val="dk1"/>
                </a:solidFill>
                <a:uFillTx/>
                <a:latin typeface="+mn-lt"/>
                <a:ea typeface="+mn-ea"/>
              </a:rPr>
              <a:t>1</a:t>
            </a:fld>
            <a:endParaRPr b="0" lang="en-US" sz="18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sldImg"/>
          </p:nvPr>
        </p:nvSpPr>
        <p:spPr>
          <a:xfrm>
            <a:off x="0" y="0"/>
            <a:ext cx="0" cy="0"/>
          </a:xfrm>
          <a:prstGeom prst="rect">
            <a:avLst/>
          </a:prstGeom>
          <a:ln w="0">
            <a:noFill/>
          </a:ln>
        </p:spPr>
      </p:sp>
      <p:sp>
        <p:nvSpPr>
          <p:cNvPr id="157"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58" name="PlaceHolder 3"/>
          <p:cNvSpPr>
            <a:spLocks noGrp="1"/>
          </p:cNvSpPr>
          <p:nvPr>
            <p:ph type="sldNum" idx="5"/>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CD4B4C9C-F820-449B-93D0-DE7214FE6B82}" type="slidenum">
              <a:rPr b="0" lang="en-US" sz="1800" strike="noStrike" u="none">
                <a:solidFill>
                  <a:schemeClr val="dk1"/>
                </a:solidFill>
                <a:uFillTx/>
                <a:latin typeface="+mn-lt"/>
                <a:ea typeface="+mn-ea"/>
              </a:rPr>
              <a:t>1</a:t>
            </a:fld>
            <a:endParaRPr b="0" lang="en-US" sz="18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0" y="0"/>
            <a:ext cx="0" cy="0"/>
          </a:xfrm>
          <a:prstGeom prst="rect">
            <a:avLst/>
          </a:prstGeom>
          <a:ln w="0">
            <a:noFill/>
          </a:ln>
        </p:spPr>
      </p:sp>
      <p:sp>
        <p:nvSpPr>
          <p:cNvPr id="160"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61" name="PlaceHolder 3"/>
          <p:cNvSpPr>
            <a:spLocks noGrp="1"/>
          </p:cNvSpPr>
          <p:nvPr>
            <p:ph type="sldNum" idx="6"/>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428480D6-C14B-4CA0-83CB-3E0B275D1503}" type="slidenum">
              <a:rPr b="0" lang="en-US" sz="1800" strike="noStrike" u="none">
                <a:solidFill>
                  <a:schemeClr val="dk1"/>
                </a:solidFill>
                <a:uFillTx/>
                <a:latin typeface="+mn-lt"/>
                <a:ea typeface="+mn-ea"/>
              </a:rPr>
              <a:t>1</a:t>
            </a:fld>
            <a:endParaRPr b="0" lang="en-US" sz="18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Img"/>
          </p:nvPr>
        </p:nvSpPr>
        <p:spPr>
          <a:xfrm>
            <a:off x="0" y="0"/>
            <a:ext cx="0" cy="0"/>
          </a:xfrm>
          <a:prstGeom prst="rect">
            <a:avLst/>
          </a:prstGeom>
          <a:ln w="0">
            <a:noFill/>
          </a:ln>
        </p:spPr>
      </p:sp>
      <p:sp>
        <p:nvSpPr>
          <p:cNvPr id="163"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64" name="PlaceHolder 3"/>
          <p:cNvSpPr>
            <a:spLocks noGrp="1"/>
          </p:cNvSpPr>
          <p:nvPr>
            <p:ph type="sldNum" idx="7"/>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9DDC6A47-0EC3-4B18-8064-BA940C78FD8D}" type="slidenum">
              <a:rPr b="0" lang="en-US" sz="1800" strike="noStrike" u="none">
                <a:solidFill>
                  <a:schemeClr val="dk1"/>
                </a:solidFill>
                <a:uFillTx/>
                <a:latin typeface="+mn-lt"/>
                <a:ea typeface="+mn-ea"/>
              </a:rPr>
              <a:t>1</a:t>
            </a:fld>
            <a:endParaRPr b="0" lang="en-US" sz="18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0" y="0"/>
            <a:ext cx="0" cy="0"/>
          </a:xfrm>
          <a:prstGeom prst="rect">
            <a:avLst/>
          </a:prstGeom>
          <a:ln w="0">
            <a:noFill/>
          </a:ln>
        </p:spPr>
      </p:sp>
      <p:sp>
        <p:nvSpPr>
          <p:cNvPr id="166"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67" name="PlaceHolder 3"/>
          <p:cNvSpPr>
            <a:spLocks noGrp="1"/>
          </p:cNvSpPr>
          <p:nvPr>
            <p:ph type="sldNum" idx="8"/>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62056E84-5F3E-4E82-B03B-1A3E1BF4F2AC}" type="slidenum">
              <a:rPr b="0" lang="en-US" sz="1800" strike="noStrike" u="none">
                <a:solidFill>
                  <a:schemeClr val="dk1"/>
                </a:solidFill>
                <a:uFillTx/>
                <a:latin typeface="+mn-lt"/>
                <a:ea typeface="+mn-ea"/>
              </a:rPr>
              <a:t>&lt;number&gt;</a:t>
            </a:fld>
            <a:endParaRPr b="0" lang="en-US" sz="18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0" y="0"/>
            <a:ext cx="0" cy="0"/>
          </a:xfrm>
          <a:prstGeom prst="rect">
            <a:avLst/>
          </a:prstGeom>
          <a:ln w="0">
            <a:noFill/>
          </a:ln>
        </p:spPr>
      </p:sp>
      <p:sp>
        <p:nvSpPr>
          <p:cNvPr id="169"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70" name="PlaceHolder 3"/>
          <p:cNvSpPr>
            <a:spLocks noGrp="1"/>
          </p:cNvSpPr>
          <p:nvPr>
            <p:ph type="sldNum" idx="9"/>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B3D0C34A-87D5-4CC5-9E8B-AD68CE7CBE41}" type="slidenum">
              <a:rPr b="0" lang="en-US" sz="1800" strike="noStrike" u="none">
                <a:solidFill>
                  <a:schemeClr val="dk1"/>
                </a:solidFill>
                <a:uFillTx/>
                <a:latin typeface="+mn-lt"/>
                <a:ea typeface="+mn-ea"/>
              </a:rPr>
              <a:t>&lt;number&gt;</a:t>
            </a:fld>
            <a:endParaRPr b="0" lang="en-US" sz="18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0" y="0"/>
            <a:ext cx="0" cy="0"/>
          </a:xfrm>
          <a:prstGeom prst="rect">
            <a:avLst/>
          </a:prstGeom>
          <a:ln w="0">
            <a:noFill/>
          </a:ln>
        </p:spPr>
      </p:sp>
      <p:sp>
        <p:nvSpPr>
          <p:cNvPr id="172"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73" name="PlaceHolder 3"/>
          <p:cNvSpPr>
            <a:spLocks noGrp="1"/>
          </p:cNvSpPr>
          <p:nvPr>
            <p:ph type="sldNum" idx="10"/>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F8765414-778D-48E3-A440-E2AAA9621488}" type="slidenum">
              <a:rPr b="0" lang="en-US" sz="1800" strike="noStrike" u="none">
                <a:solidFill>
                  <a:schemeClr val="dk1"/>
                </a:solidFill>
                <a:uFillTx/>
                <a:latin typeface="+mn-lt"/>
                <a:ea typeface="+mn-ea"/>
              </a:rPr>
              <a:t>&lt;number&gt;</a:t>
            </a:fld>
            <a:endParaRPr b="0" lang="en-US" sz="18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0" y="0"/>
            <a:ext cx="0" cy="0"/>
          </a:xfrm>
          <a:prstGeom prst="rect">
            <a:avLst/>
          </a:prstGeom>
          <a:ln w="0">
            <a:noFill/>
          </a:ln>
        </p:spPr>
      </p:sp>
      <p:sp>
        <p:nvSpPr>
          <p:cNvPr id="175" name="PlaceHolder 2"/>
          <p:cNvSpPr>
            <a:spLocks noGrp="1"/>
          </p:cNvSpPr>
          <p:nvPr>
            <p:ph type="body"/>
          </p:nvPr>
        </p:nvSpPr>
        <p:spPr>
          <a:xfrm>
            <a:off x="0" y="0"/>
            <a:ext cx="0" cy="0"/>
          </a:xfrm>
          <a:prstGeom prst="rect">
            <a:avLst/>
          </a:prstGeom>
          <a:noFill/>
          <a:ln w="0">
            <a:noFill/>
          </a:ln>
        </p:spPr>
        <p:txBody>
          <a:bodyPr lIns="90000" rIns="90000" tIns="-45000" bIns="-45000" anchor="t">
            <a:noAutofit/>
          </a:bodyPr>
          <a:p>
            <a:pPr marL="216000" indent="-216000">
              <a:buNone/>
            </a:pPr>
            <a:endParaRPr b="0" lang="en-US" sz="1800" strike="noStrike" u="none">
              <a:solidFill>
                <a:srgbClr val="000000"/>
              </a:solidFill>
              <a:uFillTx/>
              <a:latin typeface="Arial"/>
            </a:endParaRPr>
          </a:p>
        </p:txBody>
      </p:sp>
      <p:sp>
        <p:nvSpPr>
          <p:cNvPr id="176" name="PlaceHolder 3"/>
          <p:cNvSpPr>
            <a:spLocks noGrp="1"/>
          </p:cNvSpPr>
          <p:nvPr>
            <p:ph type="sldNum" idx="11"/>
          </p:nvPr>
        </p:nvSpPr>
        <p:spPr>
          <a:xfrm>
            <a:off x="0" y="0"/>
            <a:ext cx="0" cy="0"/>
          </a:xfrm>
          <a:prstGeom prst="rect">
            <a:avLst/>
          </a:prstGeom>
          <a:noFill/>
          <a:ln w="0">
            <a:noFill/>
          </a:ln>
        </p:spPr>
        <p:txBody>
          <a:bodyPr lIns="90000" rIns="90000" tIns="-45000" bIns="-45000" anchor="t">
            <a:noAutofit/>
          </a:bodyPr>
          <a:lstStyle>
            <a:lvl1pPr indent="0" algn="r" defTabSz="914400">
              <a:lnSpc>
                <a:spcPct val="100000"/>
              </a:lnSpc>
              <a:buNone/>
              <a:tabLst>
                <a:tab algn="l" pos="0"/>
              </a:tabLst>
              <a:defRPr b="0" lang="en-US" sz="1800" strike="noStrike" u="none">
                <a:solidFill>
                  <a:schemeClr val="dk1"/>
                </a:solidFill>
                <a:uFillTx/>
                <a:latin typeface="+mn-lt"/>
                <a:ea typeface="+mn-ea"/>
              </a:defRPr>
            </a:lvl1pPr>
          </a:lstStyle>
          <a:p>
            <a:pPr indent="0" algn="r" defTabSz="914400">
              <a:lnSpc>
                <a:spcPct val="100000"/>
              </a:lnSpc>
              <a:buNone/>
              <a:tabLst>
                <a:tab algn="l" pos="0"/>
              </a:tabLst>
            </a:pPr>
            <a:fld id="{7291C0AB-C9C0-4711-BC8D-33AB064C6AFE}" type="slidenum">
              <a:rPr b="0" lang="en-US" sz="1800" strike="noStrike" u="none">
                <a:solidFill>
                  <a:schemeClr val="dk1"/>
                </a:solidFill>
                <a:uFillTx/>
                <a:latin typeface="+mn-lt"/>
                <a:ea typeface="+mn-ea"/>
              </a:rPr>
              <a:t>&lt;number&gt;</a:t>
            </a:fld>
            <a:endParaRPr b="0" lang="en-US" sz="18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hyperlink" Target="https://gamma.app/?utm_source=made-with-gamma" TargetMode="External"/><Relationship Id="rId3" Type="http://schemas.openxmlformats.org/officeDocument/2006/relationships/image" Target="../media/image1.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2"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6"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7"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1"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2"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1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16"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17"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1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1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1"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22"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2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2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26"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27"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2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2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31"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32"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3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3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Shape 0"/>
          <p:cNvSpPr/>
          <p:nvPr/>
        </p:nvSpPr>
        <p:spPr>
          <a:xfrm>
            <a:off x="0" y="0"/>
            <a:ext cx="14628960" cy="8228160"/>
          </a:xfrm>
          <a:prstGeom prst="rect">
            <a:avLst/>
          </a:prstGeom>
          <a:solidFill>
            <a:srgbClr val="19191a"/>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36" name="Shape 1"/>
          <p:cNvSpPr/>
          <p:nvPr/>
        </p:nvSpPr>
        <p:spPr>
          <a:xfrm>
            <a:off x="0" y="0"/>
            <a:ext cx="14628960" cy="8228160"/>
          </a:xfrm>
          <a:prstGeom prst="rect">
            <a:avLst/>
          </a:prstGeom>
          <a:solidFill>
            <a:srgbClr val="050505"/>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pic>
        <p:nvPicPr>
          <p:cNvPr id="37" name="Image 0" descr="preencoded.png">
            <a:hlinkClick r:id="rId2"/>
          </p:cNvPr>
          <p:cNvPicPr/>
          <p:nvPr/>
        </p:nvPicPr>
        <p:blipFill>
          <a:blip r:embed="rId3"/>
          <a:stretch/>
        </p:blipFill>
        <p:spPr>
          <a:xfrm>
            <a:off x="12839040" y="7749720"/>
            <a:ext cx="1721160" cy="410040"/>
          </a:xfrm>
          <a:prstGeom prst="rect">
            <a:avLst/>
          </a:prstGeom>
          <a:noFill/>
          <a:ln w="0">
            <a:noFill/>
          </a:ln>
        </p:spPr>
      </p:pic>
      <p:sp>
        <p:nvSpPr>
          <p:cNvPr id="38"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39"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svg"/><Relationship Id="rId6" Type="http://schemas.openxmlformats.org/officeDocument/2006/relationships/slideLayout" Target="../slideLayouts/slideLayout5.xml"/><Relationship Id="rId7"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slideLayout" Target="../slideLayouts/slideLayout6.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9.png"/><Relationship Id="rId7" Type="http://schemas.openxmlformats.org/officeDocument/2006/relationships/image" Target="../media/image20.png"/><Relationship Id="rId8" Type="http://schemas.openxmlformats.org/officeDocument/2006/relationships/slideLayout" Target="../slideLayouts/slideLayout7.xml"/><Relationship Id="rId9"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8.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slideLayout" Target="../slideLayouts/slideLayout9.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Text 0"/>
          <p:cNvSpPr/>
          <p:nvPr/>
        </p:nvSpPr>
        <p:spPr>
          <a:xfrm>
            <a:off x="529920" y="883440"/>
            <a:ext cx="7554960" cy="1416240"/>
          </a:xfrm>
          <a:prstGeom prst="rect">
            <a:avLst/>
          </a:prstGeom>
          <a:noFill/>
          <a:ln w="0">
            <a:noFill/>
          </a:ln>
        </p:spPr>
        <p:style>
          <a:lnRef idx="0"/>
          <a:fillRef idx="0"/>
          <a:effectRef idx="0"/>
          <a:fontRef idx="minor"/>
        </p:style>
        <p:txBody>
          <a:bodyPr lIns="0" rIns="0" tIns="0" bIns="0" anchor="t">
            <a:noAutofit/>
          </a:bodyPr>
          <a:p>
            <a:pPr defTabSz="914400">
              <a:lnSpc>
                <a:spcPts val="5550"/>
              </a:lnSpc>
              <a:tabLst>
                <a:tab algn="l" pos="0"/>
              </a:tabLst>
            </a:pPr>
            <a:r>
              <a:rPr b="0" lang="en-US" sz="4450" strike="noStrike" u="none">
                <a:solidFill>
                  <a:srgbClr val="ff8000"/>
                </a:solidFill>
                <a:uFillTx/>
                <a:latin typeface="Poppins Light"/>
                <a:ea typeface="Poppins Light"/>
              </a:rPr>
              <a:t>Functions and Real-Life Applications</a:t>
            </a:r>
            <a:endParaRPr b="0" lang="en-US" sz="4450" strike="noStrike" u="none">
              <a:solidFill>
                <a:srgbClr val="000000"/>
              </a:solidFill>
              <a:uFillTx/>
              <a:latin typeface="Arial"/>
            </a:endParaRPr>
          </a:p>
        </p:txBody>
      </p:sp>
      <p:sp>
        <p:nvSpPr>
          <p:cNvPr id="47" name="Text 1"/>
          <p:cNvSpPr/>
          <p:nvPr/>
        </p:nvSpPr>
        <p:spPr>
          <a:xfrm>
            <a:off x="529920" y="2581920"/>
            <a:ext cx="7554960" cy="236556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Welcome, Team Lumos, to our presentation on the fascinating world of functions! In this session, we'll explore both the mathematical elegance of functions and their profound impact on real-world applications. We will cover injective, surjective, and bijective functions, and recap the significance in computing, networking, and more. From cryptography to QR codes, we'll uncover how these abstract concepts drive tangible technologies.</a:t>
            </a:r>
            <a:endParaRPr b="0" lang="en-US" sz="1750" strike="noStrike" u="none">
              <a:solidFill>
                <a:srgbClr val="000000"/>
              </a:solidFill>
              <a:uFillTx/>
              <a:latin typeface="Arial"/>
            </a:endParaRPr>
          </a:p>
        </p:txBody>
      </p:sp>
      <p:sp>
        <p:nvSpPr>
          <p:cNvPr id="48" name="Rectangle 8"/>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49" name="TextBox 12"/>
          <p:cNvSpPr/>
          <p:nvPr/>
        </p:nvSpPr>
        <p:spPr>
          <a:xfrm>
            <a:off x="11057760" y="6723000"/>
            <a:ext cx="3147120" cy="6688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3800" strike="noStrike" u="none">
                <a:solidFill>
                  <a:srgbClr val="e8f2a1"/>
                </a:solidFill>
                <a:uFillTx/>
                <a:latin typeface="Calibri"/>
              </a:rPr>
              <a:t>TEAM LUMOS</a:t>
            </a:r>
            <a:endParaRPr b="0" lang="en-US" sz="3800" strike="noStrike" u="none">
              <a:solidFill>
                <a:srgbClr val="000000"/>
              </a:solidFill>
              <a:uFillTx/>
              <a:latin typeface="Arial"/>
            </a:endParaRPr>
          </a:p>
        </p:txBody>
      </p:sp>
      <p:pic>
        <p:nvPicPr>
          <p:cNvPr id="50" name="Picture 14" descr=""/>
          <p:cNvPicPr/>
          <p:nvPr/>
        </p:nvPicPr>
        <p:blipFill>
          <a:blip r:embed="rId1"/>
          <a:stretch/>
        </p:blipFill>
        <p:spPr>
          <a:xfrm>
            <a:off x="9073440" y="1045080"/>
            <a:ext cx="2289240" cy="2295720"/>
          </a:xfrm>
          <a:prstGeom prst="rect">
            <a:avLst/>
          </a:prstGeom>
          <a:solidFill>
            <a:srgbClr val="ededed"/>
          </a:solidFill>
          <a:ln cap="sq" w="88900">
            <a:solidFill>
              <a:srgbClr val="ffffff"/>
            </a:solidFill>
            <a:miter/>
          </a:ln>
          <a:effectLst>
            <a:outerShdw algn="tl" blurRad="5508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
        <p:nvSpPr>
          <p:cNvPr id="51" name="TextBox 16"/>
          <p:cNvSpPr/>
          <p:nvPr/>
        </p:nvSpPr>
        <p:spPr>
          <a:xfrm>
            <a:off x="9605880" y="5932080"/>
            <a:ext cx="3241440" cy="759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4400" strike="noStrike" u="none">
                <a:solidFill>
                  <a:srgbClr val="ff4000"/>
                </a:solidFill>
                <a:uFillTx/>
                <a:latin typeface="Calibri"/>
              </a:rPr>
              <a:t>Presented By</a:t>
            </a:r>
            <a:endParaRPr b="0" lang="en-US" sz="4400" strike="noStrike" u="none">
              <a:solidFill>
                <a:srgbClr val="000000"/>
              </a:solidFill>
              <a:uFillTx/>
              <a:latin typeface="Arial"/>
            </a:endParaRPr>
          </a:p>
        </p:txBody>
      </p:sp>
      <p:sp>
        <p:nvSpPr>
          <p:cNvPr id="52" name="TextBox 19"/>
          <p:cNvSpPr/>
          <p:nvPr/>
        </p:nvSpPr>
        <p:spPr>
          <a:xfrm>
            <a:off x="9342000" y="3713040"/>
            <a:ext cx="1836720" cy="36396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txBody>
          <a:bodyPr lIns="90000" rIns="90000" tIns="45000" bIns="45000" anchor="t">
            <a:spAutoFit/>
          </a:bodyPr>
          <a:p>
            <a:pPr defTabSz="914400">
              <a:lnSpc>
                <a:spcPct val="100000"/>
              </a:lnSpc>
            </a:pPr>
            <a:r>
              <a:rPr b="1" lang="en-US" sz="1800" strike="noStrike" u="none">
                <a:solidFill>
                  <a:schemeClr val="accent5">
                    <a:lumMod val="75000"/>
                  </a:schemeClr>
                </a:solidFill>
                <a:uFillTx/>
                <a:latin typeface="Calibri"/>
              </a:rPr>
              <a:t>SAJJAD HOSSAIN</a:t>
            </a:r>
            <a:endParaRPr b="0" lang="en-US" sz="1800" strike="noStrike" u="none">
              <a:solidFill>
                <a:srgbClr val="000000"/>
              </a:solidFill>
              <a:uFillTx/>
              <a:latin typeface="Arial"/>
            </a:endParaRPr>
          </a:p>
        </p:txBody>
      </p:sp>
      <p:sp>
        <p:nvSpPr>
          <p:cNvPr id="53" name="TextBox 1"/>
          <p:cNvSpPr/>
          <p:nvPr/>
        </p:nvSpPr>
        <p:spPr>
          <a:xfrm>
            <a:off x="9452880" y="4223520"/>
            <a:ext cx="1747440" cy="33336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txBody>
          <a:bodyPr lIns="90000" rIns="90000" tIns="45000" bIns="45000" anchor="t">
            <a:spAutoFit/>
          </a:bodyPr>
          <a:p>
            <a:pPr defTabSz="914400">
              <a:lnSpc>
                <a:spcPct val="100000"/>
              </a:lnSpc>
            </a:pPr>
            <a:r>
              <a:rPr b="1" i="1" lang="en-US" sz="1600" strike="noStrike" u="none">
                <a:solidFill>
                  <a:schemeClr val="accent5">
                    <a:lumMod val="75000"/>
                  </a:schemeClr>
                </a:solidFill>
                <a:uFillTx/>
                <a:latin typeface="Calibri"/>
              </a:rPr>
              <a:t>ID: 242-16-040</a:t>
            </a:r>
            <a:endParaRPr b="0" lang="en-US" sz="1600" strike="noStrike" u="none">
              <a:solidFill>
                <a:srgbClr val="000000"/>
              </a:solidFill>
              <a:uFillTx/>
              <a:latin typeface="Arial"/>
            </a:endParaRPr>
          </a:p>
        </p:txBody>
      </p:sp>
      <p:pic>
        <p:nvPicPr>
          <p:cNvPr id="54" name="Picture 5" descr=""/>
          <p:cNvPicPr/>
          <p:nvPr/>
        </p:nvPicPr>
        <p:blipFill>
          <a:blip r:embed="rId2"/>
          <a:stretch/>
        </p:blipFill>
        <p:spPr>
          <a:xfrm>
            <a:off x="11739960" y="1045080"/>
            <a:ext cx="2359080" cy="2295720"/>
          </a:xfrm>
          <a:prstGeom prst="rect">
            <a:avLst/>
          </a:prstGeom>
          <a:solidFill>
            <a:srgbClr val="ededed"/>
          </a:solidFill>
          <a:ln cap="sq" w="88900">
            <a:solidFill>
              <a:srgbClr val="ffffff"/>
            </a:solidFill>
            <a:miter/>
          </a:ln>
          <a:effectLst>
            <a:outerShdw algn="tl" blurRad="55080" dir="5400000" dist="18000" rotWithShape="0">
              <a:srgbClr val="000000">
                <a:alpha val="40000"/>
              </a:srgbClr>
            </a:outerShdw>
          </a:effectLst>
          <a:scene3d>
            <a:camera prst="orthographicFront"/>
            <a:lightRig dir="t" rig="twoPt">
              <a:rot lat="0" lon="0" rev="7200000"/>
            </a:lightRig>
          </a:scene3d>
          <a:sp3d>
            <a:bevelT w="25400" h="19050"/>
            <a:contourClr>
              <a:srgbClr val="ffffff"/>
            </a:contourClr>
          </a:sp3d>
        </p:spPr>
      </p:pic>
      <p:sp>
        <p:nvSpPr>
          <p:cNvPr id="55" name="TextBox 6"/>
          <p:cNvSpPr/>
          <p:nvPr/>
        </p:nvSpPr>
        <p:spPr>
          <a:xfrm>
            <a:off x="11929680" y="3734640"/>
            <a:ext cx="1836720" cy="36396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txBody>
          <a:bodyPr lIns="90000" rIns="90000" tIns="45000" bIns="45000" anchor="t">
            <a:spAutoFit/>
          </a:bodyPr>
          <a:p>
            <a:pPr algn="ctr" defTabSz="914400">
              <a:lnSpc>
                <a:spcPct val="100000"/>
              </a:lnSpc>
            </a:pPr>
            <a:r>
              <a:rPr b="1" lang="en-US" sz="1800" strike="noStrike" u="none">
                <a:solidFill>
                  <a:schemeClr val="accent5">
                    <a:lumMod val="75000"/>
                  </a:schemeClr>
                </a:solidFill>
                <a:uFillTx/>
                <a:latin typeface="Calibri"/>
              </a:rPr>
              <a:t>Mr. AADIL</a:t>
            </a:r>
            <a:endParaRPr b="0" lang="en-US" sz="1800" strike="noStrike" u="none">
              <a:solidFill>
                <a:srgbClr val="000000"/>
              </a:solidFill>
              <a:uFillTx/>
              <a:latin typeface="Arial"/>
            </a:endParaRPr>
          </a:p>
        </p:txBody>
      </p:sp>
      <p:sp>
        <p:nvSpPr>
          <p:cNvPr id="56" name="TextBox 7"/>
          <p:cNvSpPr/>
          <p:nvPr/>
        </p:nvSpPr>
        <p:spPr>
          <a:xfrm>
            <a:off x="11959200" y="4236480"/>
            <a:ext cx="1783800" cy="333360"/>
          </a:xfrm>
          <a:prstGeom prst="rect">
            <a:avLst/>
          </a:prstGeom>
          <a:solidFill>
            <a:srgbClr val="ffffff"/>
          </a:solidFill>
          <a:ln>
            <a:solidFill>
              <a:srgbClr val="000000"/>
            </a:solidFill>
          </a:ln>
        </p:spPr>
        <p:style>
          <a:lnRef idx="2">
            <a:schemeClr val="dk1"/>
          </a:lnRef>
          <a:fillRef idx="1">
            <a:schemeClr val="lt1"/>
          </a:fillRef>
          <a:effectRef idx="0">
            <a:schemeClr val="dk1"/>
          </a:effectRef>
          <a:fontRef idx="minor"/>
        </p:style>
        <p:txBody>
          <a:bodyPr lIns="90000" rIns="90000" tIns="45000" bIns="45000" anchor="t">
            <a:spAutoFit/>
          </a:bodyPr>
          <a:p>
            <a:pPr defTabSz="914400">
              <a:lnSpc>
                <a:spcPct val="100000"/>
              </a:lnSpc>
            </a:pPr>
            <a:r>
              <a:rPr b="1" i="1" lang="en-US" sz="1600" strike="noStrike" u="none">
                <a:solidFill>
                  <a:schemeClr val="accent5">
                    <a:lumMod val="75000"/>
                  </a:schemeClr>
                </a:solidFill>
                <a:uFillTx/>
                <a:latin typeface="Calibri"/>
              </a:rPr>
              <a:t>ID: 242-26-025</a:t>
            </a:r>
            <a:endParaRPr b="0" lang="en-U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Box 1"/>
          <p:cNvSpPr/>
          <p:nvPr/>
        </p:nvSpPr>
        <p:spPr>
          <a:xfrm>
            <a:off x="4213800" y="2187000"/>
            <a:ext cx="6201360" cy="30157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1" i="1" lang="en-US" sz="9600" strike="noStrike" u="none">
                <a:solidFill>
                  <a:schemeClr val="accent1">
                    <a:lumMod val="40000"/>
                    <a:lumOff val="60000"/>
                  </a:schemeClr>
                </a:solidFill>
                <a:uFillTx/>
                <a:latin typeface="Elephant"/>
              </a:rPr>
              <a:t>THANK YOU !</a:t>
            </a:r>
            <a:endParaRPr b="0" lang="en-US" sz="9600" strike="noStrike" u="none">
              <a:solidFill>
                <a:srgbClr val="000000"/>
              </a:solidFill>
              <a:uFillTx/>
              <a:latin typeface="Arial"/>
            </a:endParaRPr>
          </a:p>
        </p:txBody>
      </p:sp>
      <p:sp>
        <p:nvSpPr>
          <p:cNvPr id="152" name="Rectangle 4"/>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Text 0"/>
          <p:cNvSpPr/>
          <p:nvPr/>
        </p:nvSpPr>
        <p:spPr>
          <a:xfrm>
            <a:off x="793800" y="816840"/>
            <a:ext cx="11525400" cy="70740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trike="noStrike" u="none">
                <a:solidFill>
                  <a:srgbClr val="f2f2f3"/>
                </a:solidFill>
                <a:uFillTx/>
                <a:latin typeface="Poppins Light"/>
                <a:ea typeface="Poppins Light"/>
              </a:rPr>
              <a:t>Understanding Functions Mathematically</a:t>
            </a:r>
            <a:endParaRPr b="0" lang="en-US" sz="4450" strike="noStrike" u="none">
              <a:solidFill>
                <a:srgbClr val="000000"/>
              </a:solidFill>
              <a:uFillTx/>
              <a:latin typeface="Arial"/>
            </a:endParaRPr>
          </a:p>
        </p:txBody>
      </p:sp>
      <p:sp>
        <p:nvSpPr>
          <p:cNvPr id="58" name="Text 1"/>
          <p:cNvSpPr/>
          <p:nvPr/>
        </p:nvSpPr>
        <p:spPr>
          <a:xfrm>
            <a:off x="846360" y="2300400"/>
            <a:ext cx="283392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f2f2f3"/>
                </a:solidFill>
                <a:uFillTx/>
                <a:latin typeface="Poppins Light"/>
                <a:ea typeface="Poppins Light"/>
              </a:rPr>
              <a:t>Definition</a:t>
            </a:r>
            <a:endParaRPr b="0" lang="en-US" sz="2200" strike="noStrike" u="none">
              <a:solidFill>
                <a:srgbClr val="000000"/>
              </a:solidFill>
              <a:uFillTx/>
              <a:latin typeface="Arial"/>
            </a:endParaRPr>
          </a:p>
        </p:txBody>
      </p:sp>
      <p:sp>
        <p:nvSpPr>
          <p:cNvPr id="59" name="Text 2"/>
          <p:cNvSpPr/>
          <p:nvPr/>
        </p:nvSpPr>
        <p:spPr>
          <a:xfrm>
            <a:off x="846360" y="2923200"/>
            <a:ext cx="6243120" cy="361440"/>
          </a:xfrm>
          <a:prstGeom prst="rect">
            <a:avLst/>
          </a:prstGeom>
          <a:noFill/>
          <a:ln w="0">
            <a:noFill/>
          </a:ln>
        </p:spPr>
        <p:style>
          <a:lnRef idx="0"/>
          <a:fillRef idx="0"/>
          <a:effectRef idx="0"/>
          <a:fontRef idx="minor"/>
        </p:style>
        <p:txBody>
          <a:bodyPr wrap="none"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A function is a rule that assigns each input exactly one output.</a:t>
            </a:r>
            <a:endParaRPr b="0" lang="en-US" sz="1750" strike="noStrike" u="none">
              <a:solidFill>
                <a:srgbClr val="000000"/>
              </a:solidFill>
              <a:uFillTx/>
              <a:latin typeface="Arial"/>
            </a:endParaRPr>
          </a:p>
        </p:txBody>
      </p:sp>
      <p:sp>
        <p:nvSpPr>
          <p:cNvPr id="60" name="Text 3"/>
          <p:cNvSpPr/>
          <p:nvPr/>
        </p:nvSpPr>
        <p:spPr>
          <a:xfrm>
            <a:off x="793800" y="3467520"/>
            <a:ext cx="6243120" cy="72432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For example: </a:t>
            </a:r>
            <a:r>
              <a:rPr b="1" lang="en-US" sz="1750" strike="noStrike" u="none">
                <a:solidFill>
                  <a:srgbClr val="e5e0df"/>
                </a:solidFill>
                <a:uFillTx/>
                <a:latin typeface="Roboto Light"/>
                <a:ea typeface="Roboto Light"/>
              </a:rPr>
              <a:t>y = 2x</a:t>
            </a:r>
            <a:r>
              <a:rPr b="0" lang="en-US" sz="1750" strike="noStrike" u="none">
                <a:solidFill>
                  <a:srgbClr val="e5e0df"/>
                </a:solidFill>
                <a:uFillTx/>
                <a:latin typeface="Roboto Light"/>
                <a:ea typeface="Roboto Light"/>
              </a:rPr>
              <a:t>. If x = 1, y = 2; if x = 2, y = 4, etc. Each x value corresponds to only one y value.</a:t>
            </a:r>
            <a:endParaRPr b="0" lang="en-US" sz="1750" strike="noStrike" u="none">
              <a:solidFill>
                <a:srgbClr val="000000"/>
              </a:solidFill>
              <a:uFillTx/>
              <a:latin typeface="Arial"/>
            </a:endParaRPr>
          </a:p>
        </p:txBody>
      </p:sp>
      <p:sp>
        <p:nvSpPr>
          <p:cNvPr id="61" name="Text 4"/>
          <p:cNvSpPr/>
          <p:nvPr/>
        </p:nvSpPr>
        <p:spPr>
          <a:xfrm>
            <a:off x="7592040" y="1829520"/>
            <a:ext cx="283392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f2f2f3"/>
                </a:solidFill>
                <a:uFillTx/>
                <a:latin typeface="Poppins Light"/>
                <a:ea typeface="Poppins Light"/>
              </a:rPr>
              <a:t>Basic Properties</a:t>
            </a:r>
            <a:endParaRPr b="0" lang="en-US" sz="2200" strike="noStrike" u="none">
              <a:solidFill>
                <a:srgbClr val="000000"/>
              </a:solidFill>
              <a:uFillTx/>
              <a:latin typeface="Arial"/>
            </a:endParaRPr>
          </a:p>
        </p:txBody>
      </p:sp>
      <p:sp>
        <p:nvSpPr>
          <p:cNvPr id="62" name="Text 5"/>
          <p:cNvSpPr/>
          <p:nvPr/>
        </p:nvSpPr>
        <p:spPr>
          <a:xfrm>
            <a:off x="7539120" y="2367720"/>
            <a:ext cx="6243120" cy="361440"/>
          </a:xfrm>
          <a:prstGeom prst="rect">
            <a:avLst/>
          </a:prstGeom>
          <a:noFill/>
          <a:ln w="0">
            <a:noFill/>
          </a:ln>
        </p:spPr>
        <p:style>
          <a:lnRef idx="0"/>
          <a:fillRef idx="0"/>
          <a:effectRef idx="0"/>
          <a:fontRef idx="minor"/>
        </p:style>
        <p:txBody>
          <a:bodyPr wrap="none" lIns="0" rIns="0" tIns="0" bIns="0" anchor="t">
            <a:noAutofit/>
          </a:bodyPr>
          <a:p>
            <a:pPr marL="343080" indent="-343080" defTabSz="914400">
              <a:lnSpc>
                <a:spcPts val="2849"/>
              </a:lnSpc>
              <a:buClr>
                <a:srgbClr val="e5e0df"/>
              </a:buClr>
              <a:buFont typeface="Symbol" charset="2"/>
              <a:buChar char=""/>
            </a:pPr>
            <a:r>
              <a:rPr b="0" lang="en-US" sz="1750" strike="noStrike" u="none">
                <a:solidFill>
                  <a:srgbClr val="e5e0df"/>
                </a:solidFill>
                <a:uFillTx/>
                <a:latin typeface="Roboto Light"/>
                <a:ea typeface="Roboto Light"/>
              </a:rPr>
              <a:t>Domain: All possible input values (x).</a:t>
            </a:r>
            <a:endParaRPr b="0" lang="en-US" sz="1750" strike="noStrike" u="none">
              <a:solidFill>
                <a:srgbClr val="000000"/>
              </a:solidFill>
              <a:uFillTx/>
              <a:latin typeface="Arial"/>
            </a:endParaRPr>
          </a:p>
        </p:txBody>
      </p:sp>
      <p:sp>
        <p:nvSpPr>
          <p:cNvPr id="63" name="Text 6"/>
          <p:cNvSpPr/>
          <p:nvPr/>
        </p:nvSpPr>
        <p:spPr>
          <a:xfrm>
            <a:off x="7539120" y="2805120"/>
            <a:ext cx="6243120" cy="361440"/>
          </a:xfrm>
          <a:prstGeom prst="rect">
            <a:avLst/>
          </a:prstGeom>
          <a:noFill/>
          <a:ln w="0">
            <a:noFill/>
          </a:ln>
        </p:spPr>
        <p:style>
          <a:lnRef idx="0"/>
          <a:fillRef idx="0"/>
          <a:effectRef idx="0"/>
          <a:fontRef idx="minor"/>
        </p:style>
        <p:txBody>
          <a:bodyPr wrap="none" lIns="0" rIns="0" tIns="0" bIns="0" anchor="t">
            <a:noAutofit/>
          </a:bodyPr>
          <a:p>
            <a:pPr marL="343080" indent="-343080" defTabSz="914400">
              <a:lnSpc>
                <a:spcPts val="2849"/>
              </a:lnSpc>
              <a:buClr>
                <a:srgbClr val="e5e0df"/>
              </a:buClr>
              <a:buFont typeface="Symbol" charset="2"/>
              <a:buChar char=""/>
            </a:pPr>
            <a:r>
              <a:rPr b="0" lang="en-US" sz="1750" strike="noStrike" u="none">
                <a:solidFill>
                  <a:srgbClr val="e5e0df"/>
                </a:solidFill>
                <a:uFillTx/>
                <a:latin typeface="Roboto Light"/>
                <a:ea typeface="Roboto Light"/>
              </a:rPr>
              <a:t>Codomain: All possible output values (y).</a:t>
            </a:r>
            <a:endParaRPr b="0" lang="en-US" sz="1750" strike="noStrike" u="none">
              <a:solidFill>
                <a:srgbClr val="000000"/>
              </a:solidFill>
              <a:uFillTx/>
              <a:latin typeface="Arial"/>
            </a:endParaRPr>
          </a:p>
        </p:txBody>
      </p:sp>
      <p:sp>
        <p:nvSpPr>
          <p:cNvPr id="64" name="Text 7"/>
          <p:cNvSpPr/>
          <p:nvPr/>
        </p:nvSpPr>
        <p:spPr>
          <a:xfrm>
            <a:off x="7539120" y="3242520"/>
            <a:ext cx="6243120" cy="724320"/>
          </a:xfrm>
          <a:prstGeom prst="rect">
            <a:avLst/>
          </a:prstGeom>
          <a:noFill/>
          <a:ln w="0">
            <a:noFill/>
          </a:ln>
        </p:spPr>
        <p:style>
          <a:lnRef idx="0"/>
          <a:fillRef idx="0"/>
          <a:effectRef idx="0"/>
          <a:fontRef idx="minor"/>
        </p:style>
        <p:txBody>
          <a:bodyPr lIns="0" rIns="0" tIns="0" bIns="0" anchor="t">
            <a:noAutofit/>
          </a:bodyPr>
          <a:p>
            <a:pPr marL="343080" indent="-343080" defTabSz="914400">
              <a:lnSpc>
                <a:spcPts val="2849"/>
              </a:lnSpc>
              <a:buClr>
                <a:srgbClr val="e5e0df"/>
              </a:buClr>
              <a:buFont typeface="Symbol" charset="2"/>
              <a:buChar char=""/>
            </a:pPr>
            <a:r>
              <a:rPr b="0" lang="en-US" sz="1750" strike="noStrike" u="none">
                <a:solidFill>
                  <a:srgbClr val="e5e0df"/>
                </a:solidFill>
                <a:uFillTx/>
                <a:latin typeface="Roboto Light"/>
                <a:ea typeface="Roboto Light"/>
              </a:rPr>
              <a:t>Range: The actual output values (y) that the function produces.</a:t>
            </a:r>
            <a:endParaRPr b="0" lang="en-US" sz="1750" strike="noStrike" u="none">
              <a:solidFill>
                <a:srgbClr val="000000"/>
              </a:solidFill>
              <a:uFillTx/>
              <a:latin typeface="Arial"/>
            </a:endParaRPr>
          </a:p>
        </p:txBody>
      </p:sp>
      <p:sp>
        <p:nvSpPr>
          <p:cNvPr id="65" name="Rectangle 12"/>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pic>
        <p:nvPicPr>
          <p:cNvPr id="66" name="Picture 10" descr=""/>
          <p:cNvPicPr/>
          <p:nvPr/>
        </p:nvPicPr>
        <p:blipFill>
          <a:blip r:embed="rId1"/>
          <a:stretch/>
        </p:blipFill>
        <p:spPr>
          <a:xfrm>
            <a:off x="3488040" y="4447440"/>
            <a:ext cx="6676560" cy="319968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Text 0"/>
          <p:cNvSpPr/>
          <p:nvPr/>
        </p:nvSpPr>
        <p:spPr>
          <a:xfrm>
            <a:off x="887760" y="1059480"/>
            <a:ext cx="9261360" cy="70740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trike="noStrike" u="none">
                <a:solidFill>
                  <a:srgbClr val="f2f2f3"/>
                </a:solidFill>
                <a:uFillTx/>
                <a:latin typeface="Poppins Light"/>
                <a:ea typeface="Poppins Light"/>
              </a:rPr>
              <a:t>Injective Functions (One-to-One)</a:t>
            </a:r>
            <a:endParaRPr b="0" lang="en-US" sz="4450" strike="noStrike" u="none">
              <a:solidFill>
                <a:srgbClr val="000000"/>
              </a:solidFill>
              <a:uFillTx/>
              <a:latin typeface="Arial"/>
            </a:endParaRPr>
          </a:p>
        </p:txBody>
      </p:sp>
      <p:sp>
        <p:nvSpPr>
          <p:cNvPr id="68" name="Shape 1"/>
          <p:cNvSpPr/>
          <p:nvPr/>
        </p:nvSpPr>
        <p:spPr>
          <a:xfrm>
            <a:off x="793800" y="2953080"/>
            <a:ext cx="509040" cy="509040"/>
          </a:xfrm>
          <a:prstGeom prst="roundRect">
            <a:avLst>
              <a:gd name="adj" fmla="val 18669"/>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69" name="Text 2"/>
          <p:cNvSpPr/>
          <p:nvPr/>
        </p:nvSpPr>
        <p:spPr>
          <a:xfrm>
            <a:off x="878760" y="3041640"/>
            <a:ext cx="338760" cy="42372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0" lang="en-US" sz="2650" strike="noStrike" u="none">
                <a:solidFill>
                  <a:srgbClr val="e5e0df"/>
                </a:solidFill>
                <a:uFillTx/>
                <a:latin typeface="Poppins Light"/>
                <a:ea typeface="Poppins Light"/>
              </a:rPr>
              <a:t>1</a:t>
            </a:r>
            <a:endParaRPr b="0" lang="en-US" sz="2650" strike="noStrike" u="none">
              <a:solidFill>
                <a:srgbClr val="000000"/>
              </a:solidFill>
              <a:uFillTx/>
              <a:latin typeface="Arial"/>
            </a:endParaRPr>
          </a:p>
        </p:txBody>
      </p:sp>
      <p:sp>
        <p:nvSpPr>
          <p:cNvPr id="70" name="Text 3"/>
          <p:cNvSpPr/>
          <p:nvPr/>
        </p:nvSpPr>
        <p:spPr>
          <a:xfrm>
            <a:off x="1531080" y="2999160"/>
            <a:ext cx="283392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Definition</a:t>
            </a:r>
            <a:endParaRPr b="0" lang="en-US" sz="2200" strike="noStrike" u="none">
              <a:solidFill>
                <a:srgbClr val="000000"/>
              </a:solidFill>
              <a:uFillTx/>
              <a:latin typeface="Arial"/>
            </a:endParaRPr>
          </a:p>
        </p:txBody>
      </p:sp>
      <p:sp>
        <p:nvSpPr>
          <p:cNvPr id="71" name="Text 4"/>
          <p:cNvSpPr/>
          <p:nvPr/>
        </p:nvSpPr>
        <p:spPr>
          <a:xfrm>
            <a:off x="1531080" y="3489480"/>
            <a:ext cx="3457800" cy="181296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An injective function (one-to-one) ensures that different inputs always have different outputs. No two inputs map to the same output.</a:t>
            </a:r>
            <a:endParaRPr b="0" lang="en-US" sz="1750" strike="noStrike" u="none">
              <a:solidFill>
                <a:srgbClr val="000000"/>
              </a:solidFill>
              <a:uFillTx/>
              <a:latin typeface="Arial"/>
            </a:endParaRPr>
          </a:p>
        </p:txBody>
      </p:sp>
      <p:sp>
        <p:nvSpPr>
          <p:cNvPr id="72" name="Shape 5"/>
          <p:cNvSpPr/>
          <p:nvPr/>
        </p:nvSpPr>
        <p:spPr>
          <a:xfrm>
            <a:off x="5217120" y="2999160"/>
            <a:ext cx="509040" cy="509040"/>
          </a:xfrm>
          <a:prstGeom prst="roundRect">
            <a:avLst>
              <a:gd name="adj" fmla="val 18669"/>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73" name="Text 6"/>
          <p:cNvSpPr/>
          <p:nvPr/>
        </p:nvSpPr>
        <p:spPr>
          <a:xfrm>
            <a:off x="5302080" y="3041640"/>
            <a:ext cx="338760" cy="42372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0" lang="en-US" sz="2650" strike="noStrike" u="none">
                <a:solidFill>
                  <a:srgbClr val="e5e0df"/>
                </a:solidFill>
                <a:uFillTx/>
                <a:latin typeface="Poppins Light"/>
                <a:ea typeface="Poppins Light"/>
              </a:rPr>
              <a:t>2</a:t>
            </a:r>
            <a:endParaRPr b="0" lang="en-US" sz="2650" strike="noStrike" u="none">
              <a:solidFill>
                <a:srgbClr val="000000"/>
              </a:solidFill>
              <a:uFillTx/>
              <a:latin typeface="Arial"/>
            </a:endParaRPr>
          </a:p>
        </p:txBody>
      </p:sp>
      <p:sp>
        <p:nvSpPr>
          <p:cNvPr id="74" name="Text 7"/>
          <p:cNvSpPr/>
          <p:nvPr/>
        </p:nvSpPr>
        <p:spPr>
          <a:xfrm>
            <a:off x="5954040" y="2999160"/>
            <a:ext cx="340236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Mathematical Condition</a:t>
            </a:r>
            <a:endParaRPr b="0" lang="en-US" sz="2200" strike="noStrike" u="none">
              <a:solidFill>
                <a:srgbClr val="000000"/>
              </a:solidFill>
              <a:uFillTx/>
              <a:latin typeface="Arial"/>
            </a:endParaRPr>
          </a:p>
        </p:txBody>
      </p:sp>
      <p:sp>
        <p:nvSpPr>
          <p:cNvPr id="75" name="Text 8"/>
          <p:cNvSpPr/>
          <p:nvPr/>
        </p:nvSpPr>
        <p:spPr>
          <a:xfrm>
            <a:off x="5954040" y="3489480"/>
            <a:ext cx="3457800" cy="10872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If f(a) = f(b), then a = b. This means if two outputs are equal, then the inputs must also be equal.</a:t>
            </a:r>
            <a:endParaRPr b="0" lang="en-US" sz="1750" strike="noStrike" u="none">
              <a:solidFill>
                <a:srgbClr val="000000"/>
              </a:solidFill>
              <a:uFillTx/>
              <a:latin typeface="Arial"/>
            </a:endParaRPr>
          </a:p>
        </p:txBody>
      </p:sp>
      <p:sp>
        <p:nvSpPr>
          <p:cNvPr id="76" name="Shape 9"/>
          <p:cNvSpPr/>
          <p:nvPr/>
        </p:nvSpPr>
        <p:spPr>
          <a:xfrm>
            <a:off x="9640080" y="2999160"/>
            <a:ext cx="509040" cy="509040"/>
          </a:xfrm>
          <a:prstGeom prst="roundRect">
            <a:avLst>
              <a:gd name="adj" fmla="val 18669"/>
            </a:avLst>
          </a:prstGeom>
          <a:solidFill>
            <a:srgbClr val="3d3d42"/>
          </a:solidFill>
          <a:ln w="7620">
            <a:solidFill>
              <a:srgbClr val="56565b"/>
            </a:solidFill>
            <a:round/>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ffffff"/>
              </a:solidFill>
              <a:uFillTx/>
              <a:latin typeface="Arial"/>
            </a:endParaRPr>
          </a:p>
        </p:txBody>
      </p:sp>
      <p:sp>
        <p:nvSpPr>
          <p:cNvPr id="77" name="Text 10"/>
          <p:cNvSpPr/>
          <p:nvPr/>
        </p:nvSpPr>
        <p:spPr>
          <a:xfrm>
            <a:off x="9725040" y="3041640"/>
            <a:ext cx="338760" cy="42372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0" lang="en-US" sz="2650" strike="noStrike" u="none">
                <a:solidFill>
                  <a:srgbClr val="e5e0df"/>
                </a:solidFill>
                <a:uFillTx/>
                <a:latin typeface="Poppins Light"/>
                <a:ea typeface="Poppins Light"/>
              </a:rPr>
              <a:t>3</a:t>
            </a:r>
            <a:endParaRPr b="0" lang="en-US" sz="2650" strike="noStrike" u="none">
              <a:solidFill>
                <a:srgbClr val="000000"/>
              </a:solidFill>
              <a:uFillTx/>
              <a:latin typeface="Arial"/>
            </a:endParaRPr>
          </a:p>
        </p:txBody>
      </p:sp>
      <p:sp>
        <p:nvSpPr>
          <p:cNvPr id="78" name="Text 11"/>
          <p:cNvSpPr/>
          <p:nvPr/>
        </p:nvSpPr>
        <p:spPr>
          <a:xfrm>
            <a:off x="10377360" y="2999160"/>
            <a:ext cx="283392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Example</a:t>
            </a:r>
            <a:endParaRPr b="0" lang="en-US" sz="2200" strike="noStrike" u="none">
              <a:solidFill>
                <a:srgbClr val="000000"/>
              </a:solidFill>
              <a:uFillTx/>
              <a:latin typeface="Arial"/>
            </a:endParaRPr>
          </a:p>
        </p:txBody>
      </p:sp>
      <p:sp>
        <p:nvSpPr>
          <p:cNvPr id="79" name="Text 12"/>
          <p:cNvSpPr/>
          <p:nvPr/>
        </p:nvSpPr>
        <p:spPr>
          <a:xfrm>
            <a:off x="10377360" y="3489480"/>
            <a:ext cx="3457800" cy="145008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f(x) = x + 3 is an injective function. Each x gives a unique y. For instance, f(1) = 4, and no other x will produce 4.</a:t>
            </a:r>
            <a:endParaRPr b="0" lang="en-US" sz="1750" strike="noStrike" u="none">
              <a:solidFill>
                <a:srgbClr val="000000"/>
              </a:solidFill>
              <a:uFillTx/>
              <a:latin typeface="Arial"/>
            </a:endParaRPr>
          </a:p>
        </p:txBody>
      </p:sp>
      <p:pic>
        <p:nvPicPr>
          <p:cNvPr id="80" name="Picture 16" descr=""/>
          <p:cNvPicPr/>
          <p:nvPr/>
        </p:nvPicPr>
        <p:blipFill>
          <a:blip r:embed="rId1"/>
          <a:stretch/>
        </p:blipFill>
        <p:spPr>
          <a:xfrm>
            <a:off x="5642280" y="4999680"/>
            <a:ext cx="2494080" cy="2598840"/>
          </a:xfrm>
          <a:prstGeom prst="rect">
            <a:avLst/>
          </a:prstGeom>
          <a:noFill/>
          <a:ln w="0">
            <a:noFill/>
          </a:ln>
        </p:spPr>
      </p:pic>
      <p:sp>
        <p:nvSpPr>
          <p:cNvPr id="81" name="Rectangle 17"/>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 0"/>
          <p:cNvSpPr/>
          <p:nvPr/>
        </p:nvSpPr>
        <p:spPr>
          <a:xfrm>
            <a:off x="685800" y="663120"/>
            <a:ext cx="7561440" cy="70740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trike="noStrike" u="none">
                <a:solidFill>
                  <a:srgbClr val="f2f2f3"/>
                </a:solidFill>
                <a:uFillTx/>
                <a:latin typeface="Poppins Light"/>
                <a:ea typeface="Poppins Light"/>
              </a:rPr>
              <a:t>Surjective Functions (Onto)</a:t>
            </a:r>
            <a:endParaRPr b="0" lang="en-US" sz="4450" strike="noStrike" u="none">
              <a:solidFill>
                <a:srgbClr val="000000"/>
              </a:solidFill>
              <a:uFillTx/>
              <a:latin typeface="Arial"/>
            </a:endParaRPr>
          </a:p>
        </p:txBody>
      </p:sp>
      <p:pic>
        <p:nvPicPr>
          <p:cNvPr id="83" name="Image 0" descr="preencoded.png"/>
          <p:cNvPicPr/>
          <p:nvPr/>
        </p:nvPicPr>
        <p:blipFill>
          <a:blip r:embed="rId1"/>
          <a:stretch/>
        </p:blipFill>
        <p:spPr>
          <a:xfrm>
            <a:off x="685800" y="1828800"/>
            <a:ext cx="4346280" cy="905760"/>
          </a:xfrm>
          <a:prstGeom prst="rect">
            <a:avLst/>
          </a:prstGeom>
          <a:noFill/>
          <a:ln w="0">
            <a:noFill/>
          </a:ln>
        </p:spPr>
      </p:pic>
      <p:sp>
        <p:nvSpPr>
          <p:cNvPr id="84" name="Text 1"/>
          <p:cNvSpPr/>
          <p:nvPr/>
        </p:nvSpPr>
        <p:spPr>
          <a:xfrm>
            <a:off x="1020600" y="3563280"/>
            <a:ext cx="283392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Definition</a:t>
            </a:r>
            <a:endParaRPr b="0" lang="en-US" sz="2200" strike="noStrike" u="none">
              <a:solidFill>
                <a:srgbClr val="000000"/>
              </a:solidFill>
              <a:uFillTx/>
              <a:latin typeface="Arial"/>
            </a:endParaRPr>
          </a:p>
        </p:txBody>
      </p:sp>
      <p:sp>
        <p:nvSpPr>
          <p:cNvPr id="85" name="Text 2"/>
          <p:cNvSpPr/>
          <p:nvPr/>
        </p:nvSpPr>
        <p:spPr>
          <a:xfrm>
            <a:off x="1020600" y="4053600"/>
            <a:ext cx="3892320" cy="145008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A surjective function (onto) ensures that every element in the codomain has at least one preimage in the domain. It covers the entire codomain.</a:t>
            </a:r>
            <a:endParaRPr b="0" lang="en-US" sz="1750" strike="noStrike" u="none">
              <a:solidFill>
                <a:srgbClr val="000000"/>
              </a:solidFill>
              <a:uFillTx/>
              <a:latin typeface="Arial"/>
            </a:endParaRPr>
          </a:p>
        </p:txBody>
      </p:sp>
      <p:pic>
        <p:nvPicPr>
          <p:cNvPr id="86" name="Image 1" descr="preencoded.png"/>
          <p:cNvPicPr/>
          <p:nvPr/>
        </p:nvPicPr>
        <p:blipFill>
          <a:blip r:embed="rId2"/>
          <a:stretch/>
        </p:blipFill>
        <p:spPr>
          <a:xfrm>
            <a:off x="5025240" y="1836360"/>
            <a:ext cx="4346280" cy="905760"/>
          </a:xfrm>
          <a:prstGeom prst="rect">
            <a:avLst/>
          </a:prstGeom>
          <a:noFill/>
          <a:ln w="0">
            <a:noFill/>
          </a:ln>
        </p:spPr>
      </p:pic>
      <p:sp>
        <p:nvSpPr>
          <p:cNvPr id="87" name="Text 3"/>
          <p:cNvSpPr/>
          <p:nvPr/>
        </p:nvSpPr>
        <p:spPr>
          <a:xfrm>
            <a:off x="5368320" y="3563280"/>
            <a:ext cx="340236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Mathematical Condition</a:t>
            </a:r>
            <a:endParaRPr b="0" lang="en-US" sz="2200" strike="noStrike" u="none">
              <a:solidFill>
                <a:srgbClr val="000000"/>
              </a:solidFill>
              <a:uFillTx/>
              <a:latin typeface="Arial"/>
            </a:endParaRPr>
          </a:p>
        </p:txBody>
      </p:sp>
      <p:sp>
        <p:nvSpPr>
          <p:cNvPr id="88" name="Text 4"/>
          <p:cNvSpPr/>
          <p:nvPr/>
        </p:nvSpPr>
        <p:spPr>
          <a:xfrm>
            <a:off x="5368320" y="4053600"/>
            <a:ext cx="3892320" cy="10872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For every y in the codomain, there is an x in the domain such that f(x) = y. Every possible output is achieved.</a:t>
            </a:r>
            <a:endParaRPr b="0" lang="en-US" sz="1750" strike="noStrike" u="none">
              <a:solidFill>
                <a:srgbClr val="000000"/>
              </a:solidFill>
              <a:uFillTx/>
              <a:latin typeface="Arial"/>
            </a:endParaRPr>
          </a:p>
        </p:txBody>
      </p:sp>
      <p:pic>
        <p:nvPicPr>
          <p:cNvPr id="89" name="Image 2" descr="preencoded.png"/>
          <p:cNvPicPr/>
          <p:nvPr/>
        </p:nvPicPr>
        <p:blipFill>
          <a:blip r:embed="rId3"/>
          <a:stretch/>
        </p:blipFill>
        <p:spPr>
          <a:xfrm>
            <a:off x="9368640" y="1828800"/>
            <a:ext cx="4346280" cy="905760"/>
          </a:xfrm>
          <a:prstGeom prst="rect">
            <a:avLst/>
          </a:prstGeom>
          <a:noFill/>
          <a:ln w="0">
            <a:noFill/>
          </a:ln>
        </p:spPr>
      </p:pic>
      <p:sp>
        <p:nvSpPr>
          <p:cNvPr id="90" name="Text 5"/>
          <p:cNvSpPr/>
          <p:nvPr/>
        </p:nvSpPr>
        <p:spPr>
          <a:xfrm>
            <a:off x="9715680" y="3563280"/>
            <a:ext cx="283392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Example</a:t>
            </a:r>
            <a:endParaRPr b="0" lang="en-US" sz="2200" strike="noStrike" u="none">
              <a:solidFill>
                <a:srgbClr val="000000"/>
              </a:solidFill>
              <a:uFillTx/>
              <a:latin typeface="Arial"/>
            </a:endParaRPr>
          </a:p>
        </p:txBody>
      </p:sp>
      <p:sp>
        <p:nvSpPr>
          <p:cNvPr id="91" name="Text 6"/>
          <p:cNvSpPr/>
          <p:nvPr/>
        </p:nvSpPr>
        <p:spPr>
          <a:xfrm>
            <a:off x="9715680" y="4053600"/>
            <a:ext cx="3892320" cy="10872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r>
              <a:rPr b="0" lang="en-US" sz="1750" strike="noStrike" u="none">
                <a:solidFill>
                  <a:srgbClr val="e5e0df"/>
                </a:solidFill>
                <a:uFillTx/>
                <a:latin typeface="Roboto Light"/>
                <a:ea typeface="Roboto Light"/>
              </a:rPr>
              <a:t>f(x) = x² where the codomain is non-negative numbers. Every non-negative number has a square root.</a:t>
            </a:r>
            <a:endParaRPr b="0" lang="en-US" sz="1750" strike="noStrike" u="none">
              <a:solidFill>
                <a:srgbClr val="000000"/>
              </a:solidFill>
              <a:uFillTx/>
              <a:latin typeface="Arial"/>
            </a:endParaRPr>
          </a:p>
        </p:txBody>
      </p:sp>
      <p:pic>
        <p:nvPicPr>
          <p:cNvPr id="92" name="Graphic 13" descr=""/>
          <p:cNvPicPr/>
          <p:nvPr/>
        </p:nvPicPr>
        <p:blipFill>
          <a:blip r:embed="rId4">
            <a:extLst>
              <a:ext uri="{96DAC541-7B7A-43D3-8B79-37D633B846F1}">
                <asvg:svgBlip xmlns:asvg="http://schemas.microsoft.com/office/drawing/2016/SVG/main" r:embed="rId5"/>
              </a:ext>
            </a:extLst>
          </a:blip>
          <a:stretch/>
        </p:blipFill>
        <p:spPr>
          <a:xfrm>
            <a:off x="5773680" y="5411160"/>
            <a:ext cx="3369240" cy="2371680"/>
          </a:xfrm>
          <a:prstGeom prst="rect">
            <a:avLst/>
          </a:prstGeom>
          <a:noFill/>
          <a:ln w="0">
            <a:noFill/>
          </a:ln>
        </p:spPr>
      </p:pic>
      <p:sp>
        <p:nvSpPr>
          <p:cNvPr id="93" name="Rectangle 14"/>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 0"/>
          <p:cNvSpPr/>
          <p:nvPr/>
        </p:nvSpPr>
        <p:spPr>
          <a:xfrm>
            <a:off x="785160" y="617040"/>
            <a:ext cx="11916000" cy="699480"/>
          </a:xfrm>
          <a:prstGeom prst="rect">
            <a:avLst/>
          </a:prstGeom>
          <a:noFill/>
          <a:ln w="0">
            <a:noFill/>
          </a:ln>
        </p:spPr>
        <p:style>
          <a:lnRef idx="0"/>
          <a:fillRef idx="0"/>
          <a:effectRef idx="0"/>
          <a:fontRef idx="minor"/>
        </p:style>
        <p:txBody>
          <a:bodyPr wrap="none" lIns="0" rIns="0" tIns="0" bIns="0" anchor="t">
            <a:noAutofit/>
          </a:bodyPr>
          <a:p>
            <a:pPr defTabSz="914400">
              <a:lnSpc>
                <a:spcPts val="5499"/>
              </a:lnSpc>
              <a:tabLst>
                <a:tab algn="l" pos="0"/>
              </a:tabLst>
            </a:pPr>
            <a:r>
              <a:rPr b="0" lang="en-US" sz="4400" strike="noStrike" u="none">
                <a:solidFill>
                  <a:srgbClr val="f2f2f3"/>
                </a:solidFill>
                <a:uFillTx/>
                <a:latin typeface="Poppins Light"/>
                <a:ea typeface="Poppins Light"/>
              </a:rPr>
              <a:t>Bijective Functions (One-to-One and Onto)</a:t>
            </a:r>
            <a:endParaRPr b="0" lang="en-US" sz="4400" strike="noStrike" u="none">
              <a:solidFill>
                <a:srgbClr val="000000"/>
              </a:solidFill>
              <a:uFillTx/>
              <a:latin typeface="Arial"/>
            </a:endParaRPr>
          </a:p>
        </p:txBody>
      </p:sp>
      <p:sp>
        <p:nvSpPr>
          <p:cNvPr id="95" name="Text 1"/>
          <p:cNvSpPr/>
          <p:nvPr/>
        </p:nvSpPr>
        <p:spPr>
          <a:xfrm>
            <a:off x="-617040" y="2162160"/>
            <a:ext cx="2802600" cy="348840"/>
          </a:xfrm>
          <a:prstGeom prst="rect">
            <a:avLst/>
          </a:prstGeom>
          <a:noFill/>
          <a:ln w="0">
            <a:noFill/>
          </a:ln>
        </p:spPr>
        <p:style>
          <a:lnRef idx="0"/>
          <a:fillRef idx="0"/>
          <a:effectRef idx="0"/>
          <a:fontRef idx="minor"/>
        </p:style>
        <p:txBody>
          <a:bodyPr wrap="none" lIns="0" rIns="0" tIns="0" bIns="0" anchor="t">
            <a:noAutofit/>
          </a:bodyPr>
          <a:p>
            <a:pPr algn="r" defTabSz="914400">
              <a:lnSpc>
                <a:spcPts val="2750"/>
              </a:lnSpc>
              <a:tabLst>
                <a:tab algn="l" pos="0"/>
              </a:tabLst>
            </a:pPr>
            <a:r>
              <a:rPr b="0" lang="en-US" sz="2200" strike="noStrike" u="none">
                <a:solidFill>
                  <a:srgbClr val="e5e0df"/>
                </a:solidFill>
                <a:uFillTx/>
                <a:latin typeface="Poppins Light"/>
                <a:ea typeface="Poppins Light"/>
              </a:rPr>
              <a:t>Definition</a:t>
            </a:r>
            <a:endParaRPr b="0" lang="en-US" sz="2200" strike="noStrike" u="none">
              <a:solidFill>
                <a:srgbClr val="000000"/>
              </a:solidFill>
              <a:uFillTx/>
              <a:latin typeface="Arial"/>
            </a:endParaRPr>
          </a:p>
        </p:txBody>
      </p:sp>
      <p:sp>
        <p:nvSpPr>
          <p:cNvPr id="96" name="Text 2"/>
          <p:cNvSpPr/>
          <p:nvPr/>
        </p:nvSpPr>
        <p:spPr>
          <a:xfrm>
            <a:off x="897120" y="2603160"/>
            <a:ext cx="3819600" cy="1792800"/>
          </a:xfrm>
          <a:prstGeom prst="rect">
            <a:avLst/>
          </a:prstGeom>
          <a:noFill/>
          <a:ln w="0">
            <a:noFill/>
          </a:ln>
        </p:spPr>
        <p:style>
          <a:lnRef idx="0"/>
          <a:fillRef idx="0"/>
          <a:effectRef idx="0"/>
          <a:fontRef idx="minor"/>
        </p:style>
        <p:txBody>
          <a:bodyPr lIns="0" rIns="0" tIns="0" bIns="0" anchor="t">
            <a:noAutofit/>
          </a:bodyPr>
          <a:p>
            <a:pPr algn="r" defTabSz="914400">
              <a:lnSpc>
                <a:spcPts val="2801"/>
              </a:lnSpc>
              <a:tabLst>
                <a:tab algn="l" pos="0"/>
              </a:tabLst>
            </a:pPr>
            <a:r>
              <a:rPr b="0" lang="en-US" sz="1750" strike="noStrike" u="none">
                <a:solidFill>
                  <a:srgbClr val="e5e0df"/>
                </a:solidFill>
                <a:uFillTx/>
                <a:latin typeface="Roboto Light"/>
                <a:ea typeface="Roboto Light"/>
              </a:rPr>
              <a:t>A bijective function is both injective and surjective, meaning each input has a unique output and covers the entire codomain. It is a perfect one-to-one and onto mapping.</a:t>
            </a:r>
            <a:endParaRPr b="0" lang="en-US" sz="1750" strike="noStrike" u="none">
              <a:solidFill>
                <a:srgbClr val="000000"/>
              </a:solidFill>
              <a:uFillTx/>
              <a:latin typeface="Arial"/>
            </a:endParaRPr>
          </a:p>
        </p:txBody>
      </p:sp>
      <p:pic>
        <p:nvPicPr>
          <p:cNvPr id="97" name="Image 0" descr="preencoded.png"/>
          <p:cNvPicPr/>
          <p:nvPr/>
        </p:nvPicPr>
        <p:blipFill>
          <a:blip r:embed="rId1"/>
          <a:stretch/>
        </p:blipFill>
        <p:spPr>
          <a:xfrm>
            <a:off x="5054760" y="1766520"/>
            <a:ext cx="4519440" cy="4519440"/>
          </a:xfrm>
          <a:prstGeom prst="rect">
            <a:avLst/>
          </a:prstGeom>
          <a:noFill/>
          <a:ln w="0">
            <a:noFill/>
          </a:ln>
        </p:spPr>
      </p:pic>
      <p:sp>
        <p:nvSpPr>
          <p:cNvPr id="98" name="Text 3"/>
          <p:cNvSpPr/>
          <p:nvPr/>
        </p:nvSpPr>
        <p:spPr>
          <a:xfrm>
            <a:off x="5588640" y="3544920"/>
            <a:ext cx="334080" cy="417960"/>
          </a:xfrm>
          <a:prstGeom prst="rect">
            <a:avLst/>
          </a:prstGeom>
          <a:noFill/>
          <a:ln w="0">
            <a:noFill/>
          </a:ln>
        </p:spPr>
        <p:style>
          <a:lnRef idx="0"/>
          <a:fillRef idx="0"/>
          <a:effectRef idx="0"/>
          <a:fontRef idx="minor"/>
        </p:style>
        <p:txBody>
          <a:bodyPr wrap="none" lIns="0" rIns="0" tIns="0" bIns="0" anchor="t">
            <a:noAutofit/>
          </a:bodyPr>
          <a:p>
            <a:pPr defTabSz="914400">
              <a:lnSpc>
                <a:spcPts val="4201"/>
              </a:lnSpc>
              <a:tabLst>
                <a:tab algn="l" pos="0"/>
              </a:tabLst>
            </a:pPr>
            <a:r>
              <a:rPr b="0" lang="en-US" sz="2600" strike="noStrike" u="none">
                <a:solidFill>
                  <a:srgbClr val="e5e0df"/>
                </a:solidFill>
                <a:uFillTx/>
                <a:latin typeface="Poppins Light"/>
                <a:ea typeface="Poppins Light"/>
              </a:rPr>
              <a:t>1</a:t>
            </a:r>
            <a:endParaRPr b="0" lang="en-US" sz="2600" strike="noStrike" u="none">
              <a:solidFill>
                <a:srgbClr val="000000"/>
              </a:solidFill>
              <a:uFillTx/>
              <a:latin typeface="Arial"/>
            </a:endParaRPr>
          </a:p>
        </p:txBody>
      </p:sp>
      <p:sp>
        <p:nvSpPr>
          <p:cNvPr id="99" name="Text 4"/>
          <p:cNvSpPr/>
          <p:nvPr/>
        </p:nvSpPr>
        <p:spPr>
          <a:xfrm>
            <a:off x="9912240" y="1852200"/>
            <a:ext cx="3175200" cy="34884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Mathematical Property</a:t>
            </a:r>
            <a:endParaRPr b="0" lang="en-US" sz="2200" strike="noStrike" u="none">
              <a:solidFill>
                <a:srgbClr val="000000"/>
              </a:solidFill>
              <a:uFillTx/>
              <a:latin typeface="Arial"/>
            </a:endParaRPr>
          </a:p>
        </p:txBody>
      </p:sp>
      <p:sp>
        <p:nvSpPr>
          <p:cNvPr id="100" name="Text 5"/>
          <p:cNvSpPr/>
          <p:nvPr/>
        </p:nvSpPr>
        <p:spPr>
          <a:xfrm>
            <a:off x="9912240" y="2337120"/>
            <a:ext cx="3931920" cy="1433880"/>
          </a:xfrm>
          <a:prstGeom prst="rect">
            <a:avLst/>
          </a:prstGeom>
          <a:noFill/>
          <a:ln w="0">
            <a:noFill/>
          </a:ln>
        </p:spPr>
        <p:style>
          <a:lnRef idx="0"/>
          <a:fillRef idx="0"/>
          <a:effectRef idx="0"/>
          <a:fontRef idx="minor"/>
        </p:style>
        <p:txBody>
          <a:bodyPr lIns="0" rIns="0" tIns="0" bIns="0" anchor="t">
            <a:noAutofit/>
          </a:bodyPr>
          <a:p>
            <a:pPr defTabSz="914400">
              <a:lnSpc>
                <a:spcPts val="2801"/>
              </a:lnSpc>
              <a:tabLst>
                <a:tab algn="l" pos="0"/>
              </a:tabLst>
            </a:pPr>
            <a:r>
              <a:rPr b="0" lang="en-US" sz="1750" strike="noStrike" u="none">
                <a:solidFill>
                  <a:srgbClr val="e5e0df"/>
                </a:solidFill>
                <a:uFillTx/>
                <a:latin typeface="Roboto Light"/>
                <a:ea typeface="Roboto Light"/>
              </a:rPr>
              <a:t>A bijective function has an inverse function. This means we can reverse the mapping and go from the output back to the unique input.</a:t>
            </a:r>
            <a:endParaRPr b="0" lang="en-US" sz="1750" strike="noStrike" u="none">
              <a:solidFill>
                <a:srgbClr val="000000"/>
              </a:solidFill>
              <a:uFillTx/>
              <a:latin typeface="Arial"/>
            </a:endParaRPr>
          </a:p>
        </p:txBody>
      </p:sp>
      <p:pic>
        <p:nvPicPr>
          <p:cNvPr id="101" name="Image 1" descr="preencoded.png"/>
          <p:cNvPicPr/>
          <p:nvPr/>
        </p:nvPicPr>
        <p:blipFill>
          <a:blip r:embed="rId2"/>
          <a:stretch/>
        </p:blipFill>
        <p:spPr>
          <a:xfrm>
            <a:off x="5054760" y="1766520"/>
            <a:ext cx="4519440" cy="4519440"/>
          </a:xfrm>
          <a:prstGeom prst="rect">
            <a:avLst/>
          </a:prstGeom>
          <a:noFill/>
          <a:ln w="0">
            <a:noFill/>
          </a:ln>
        </p:spPr>
      </p:pic>
      <p:sp>
        <p:nvSpPr>
          <p:cNvPr id="102" name="Text 6"/>
          <p:cNvSpPr/>
          <p:nvPr/>
        </p:nvSpPr>
        <p:spPr>
          <a:xfrm>
            <a:off x="8162280" y="2603160"/>
            <a:ext cx="334080" cy="417960"/>
          </a:xfrm>
          <a:prstGeom prst="rect">
            <a:avLst/>
          </a:prstGeom>
          <a:noFill/>
          <a:ln w="0">
            <a:noFill/>
          </a:ln>
        </p:spPr>
        <p:style>
          <a:lnRef idx="0"/>
          <a:fillRef idx="0"/>
          <a:effectRef idx="0"/>
          <a:fontRef idx="minor"/>
        </p:style>
        <p:txBody>
          <a:bodyPr wrap="none" lIns="0" rIns="0" tIns="0" bIns="0" anchor="t">
            <a:noAutofit/>
          </a:bodyPr>
          <a:p>
            <a:pPr defTabSz="914400">
              <a:lnSpc>
                <a:spcPts val="4201"/>
              </a:lnSpc>
              <a:tabLst>
                <a:tab algn="l" pos="0"/>
              </a:tabLst>
            </a:pPr>
            <a:r>
              <a:rPr b="0" lang="en-US" sz="2600" strike="noStrike" u="none">
                <a:solidFill>
                  <a:srgbClr val="e5e0df"/>
                </a:solidFill>
                <a:uFillTx/>
                <a:latin typeface="Poppins Light"/>
                <a:ea typeface="Poppins Light"/>
              </a:rPr>
              <a:t>2</a:t>
            </a:r>
            <a:endParaRPr b="0" lang="en-US" sz="2600" strike="noStrike" u="none">
              <a:solidFill>
                <a:srgbClr val="000000"/>
              </a:solidFill>
              <a:uFillTx/>
              <a:latin typeface="Arial"/>
            </a:endParaRPr>
          </a:p>
        </p:txBody>
      </p:sp>
      <p:sp>
        <p:nvSpPr>
          <p:cNvPr id="103" name="Text 7"/>
          <p:cNvSpPr/>
          <p:nvPr/>
        </p:nvSpPr>
        <p:spPr>
          <a:xfrm>
            <a:off x="9912240" y="4280760"/>
            <a:ext cx="2802600" cy="34884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0" lang="en-US" sz="2200" strike="noStrike" u="none">
                <a:solidFill>
                  <a:srgbClr val="e5e0df"/>
                </a:solidFill>
                <a:uFillTx/>
                <a:latin typeface="Poppins Light"/>
                <a:ea typeface="Poppins Light"/>
              </a:rPr>
              <a:t>Example</a:t>
            </a:r>
            <a:endParaRPr b="0" lang="en-US" sz="2200" strike="noStrike" u="none">
              <a:solidFill>
                <a:srgbClr val="000000"/>
              </a:solidFill>
              <a:uFillTx/>
              <a:latin typeface="Arial"/>
            </a:endParaRPr>
          </a:p>
        </p:txBody>
      </p:sp>
      <p:sp>
        <p:nvSpPr>
          <p:cNvPr id="104" name="Text 8"/>
          <p:cNvSpPr/>
          <p:nvPr/>
        </p:nvSpPr>
        <p:spPr>
          <a:xfrm>
            <a:off x="9912240" y="4765680"/>
            <a:ext cx="3931920" cy="1433880"/>
          </a:xfrm>
          <a:prstGeom prst="rect">
            <a:avLst/>
          </a:prstGeom>
          <a:noFill/>
          <a:ln w="0">
            <a:noFill/>
          </a:ln>
        </p:spPr>
        <p:style>
          <a:lnRef idx="0"/>
          <a:fillRef idx="0"/>
          <a:effectRef idx="0"/>
          <a:fontRef idx="minor"/>
        </p:style>
        <p:txBody>
          <a:bodyPr lIns="0" rIns="0" tIns="0" bIns="0" anchor="t">
            <a:noAutofit/>
          </a:bodyPr>
          <a:p>
            <a:pPr defTabSz="914400">
              <a:lnSpc>
                <a:spcPts val="2801"/>
              </a:lnSpc>
              <a:tabLst>
                <a:tab algn="l" pos="0"/>
              </a:tabLst>
            </a:pPr>
            <a:r>
              <a:rPr b="0" lang="en-US" sz="1750" strike="noStrike" u="none">
                <a:solidFill>
                  <a:srgbClr val="e5e0df"/>
                </a:solidFill>
                <a:uFillTx/>
                <a:latin typeface="Roboto Light"/>
                <a:ea typeface="Roboto Light"/>
              </a:rPr>
              <a:t>f(x) = x + 1 is bijective. Each input has a unique output, and every possible output is covered. Its inverse is f⁻¹(y) = y - 1.</a:t>
            </a:r>
            <a:endParaRPr b="0" lang="en-US" sz="1750" strike="noStrike" u="none">
              <a:solidFill>
                <a:srgbClr val="000000"/>
              </a:solidFill>
              <a:uFillTx/>
              <a:latin typeface="Arial"/>
            </a:endParaRPr>
          </a:p>
        </p:txBody>
      </p:sp>
      <p:pic>
        <p:nvPicPr>
          <p:cNvPr id="105" name="Image 2" descr="preencoded.png"/>
          <p:cNvPicPr/>
          <p:nvPr/>
        </p:nvPicPr>
        <p:blipFill>
          <a:blip r:embed="rId3"/>
          <a:stretch/>
        </p:blipFill>
        <p:spPr>
          <a:xfrm>
            <a:off x="5054760" y="1766520"/>
            <a:ext cx="4519440" cy="4519440"/>
          </a:xfrm>
          <a:prstGeom prst="rect">
            <a:avLst/>
          </a:prstGeom>
          <a:noFill/>
          <a:ln w="0">
            <a:noFill/>
          </a:ln>
        </p:spPr>
      </p:pic>
      <p:sp>
        <p:nvSpPr>
          <p:cNvPr id="106" name="Text 9"/>
          <p:cNvSpPr/>
          <p:nvPr/>
        </p:nvSpPr>
        <p:spPr>
          <a:xfrm>
            <a:off x="7691040" y="5302800"/>
            <a:ext cx="334080" cy="417960"/>
          </a:xfrm>
          <a:prstGeom prst="rect">
            <a:avLst/>
          </a:prstGeom>
          <a:noFill/>
          <a:ln w="0">
            <a:noFill/>
          </a:ln>
        </p:spPr>
        <p:style>
          <a:lnRef idx="0"/>
          <a:fillRef idx="0"/>
          <a:effectRef idx="0"/>
          <a:fontRef idx="minor"/>
        </p:style>
        <p:txBody>
          <a:bodyPr wrap="none" lIns="0" rIns="0" tIns="0" bIns="0" anchor="t">
            <a:noAutofit/>
          </a:bodyPr>
          <a:p>
            <a:pPr defTabSz="914400">
              <a:lnSpc>
                <a:spcPts val="4201"/>
              </a:lnSpc>
              <a:tabLst>
                <a:tab algn="l" pos="0"/>
              </a:tabLst>
            </a:pPr>
            <a:r>
              <a:rPr b="0" lang="en-US" sz="2600" strike="noStrike" u="none">
                <a:solidFill>
                  <a:srgbClr val="e5e0df"/>
                </a:solidFill>
                <a:uFillTx/>
                <a:latin typeface="Poppins Light"/>
                <a:ea typeface="Poppins Light"/>
              </a:rPr>
              <a:t>3</a:t>
            </a:r>
            <a:endParaRPr b="0" lang="en-US" sz="2600" strike="noStrike" u="none">
              <a:solidFill>
                <a:srgbClr val="000000"/>
              </a:solidFill>
              <a:uFillTx/>
              <a:latin typeface="Arial"/>
            </a:endParaRPr>
          </a:p>
        </p:txBody>
      </p:sp>
      <p:sp>
        <p:nvSpPr>
          <p:cNvPr id="107" name="Rectangle 17"/>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pic>
        <p:nvPicPr>
          <p:cNvPr id="108" name="Picture 19" descr=""/>
          <p:cNvPicPr/>
          <p:nvPr/>
        </p:nvPicPr>
        <p:blipFill>
          <a:blip r:embed="rId4"/>
          <a:stretch/>
        </p:blipFill>
        <p:spPr>
          <a:xfrm>
            <a:off x="5054760" y="1766520"/>
            <a:ext cx="4519440" cy="46332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 0"/>
          <p:cNvSpPr/>
          <p:nvPr/>
        </p:nvSpPr>
        <p:spPr>
          <a:xfrm>
            <a:off x="734760" y="742320"/>
            <a:ext cx="7673400" cy="1310760"/>
          </a:xfrm>
          <a:prstGeom prst="rect">
            <a:avLst/>
          </a:prstGeom>
          <a:noFill/>
          <a:ln w="0">
            <a:noFill/>
          </a:ln>
        </p:spPr>
        <p:style>
          <a:lnRef idx="0"/>
          <a:fillRef idx="0"/>
          <a:effectRef idx="0"/>
          <a:fontRef idx="minor"/>
        </p:style>
        <p:txBody>
          <a:bodyPr lIns="0" rIns="0" tIns="0" bIns="0" anchor="t">
            <a:noAutofit/>
          </a:bodyPr>
          <a:p>
            <a:pPr defTabSz="914400">
              <a:lnSpc>
                <a:spcPts val="5151"/>
              </a:lnSpc>
              <a:tabLst>
                <a:tab algn="l" pos="0"/>
              </a:tabLst>
            </a:pPr>
            <a:r>
              <a:rPr b="0" lang="en-US" sz="4100" strike="noStrike" u="none">
                <a:solidFill>
                  <a:srgbClr val="f2f2f3"/>
                </a:solidFill>
                <a:uFillTx/>
                <a:latin typeface="Poppins Light"/>
                <a:ea typeface="Poppins Light"/>
              </a:rPr>
              <a:t>Real-Life Applications of Injective Functions</a:t>
            </a:r>
            <a:endParaRPr b="0" lang="en-US" sz="4100" strike="noStrike" u="none">
              <a:solidFill>
                <a:srgbClr val="000000"/>
              </a:solidFill>
              <a:uFillTx/>
              <a:latin typeface="Arial"/>
            </a:endParaRPr>
          </a:p>
        </p:txBody>
      </p:sp>
      <p:pic>
        <p:nvPicPr>
          <p:cNvPr id="110" name="Image 1" descr="preencoded.png"/>
          <p:cNvPicPr/>
          <p:nvPr/>
        </p:nvPicPr>
        <p:blipFill>
          <a:blip r:embed="rId1"/>
          <a:stretch/>
        </p:blipFill>
        <p:spPr>
          <a:xfrm>
            <a:off x="734760" y="2369160"/>
            <a:ext cx="523440" cy="523440"/>
          </a:xfrm>
          <a:prstGeom prst="rect">
            <a:avLst/>
          </a:prstGeom>
          <a:noFill/>
          <a:ln w="0">
            <a:noFill/>
          </a:ln>
        </p:spPr>
      </p:pic>
      <p:sp>
        <p:nvSpPr>
          <p:cNvPr id="111" name="Text 1"/>
          <p:cNvSpPr/>
          <p:nvPr/>
        </p:nvSpPr>
        <p:spPr>
          <a:xfrm>
            <a:off x="395640" y="2286000"/>
            <a:ext cx="2346840" cy="555120"/>
          </a:xfrm>
          <a:prstGeom prst="rect">
            <a:avLst/>
          </a:prstGeom>
          <a:noFill/>
          <a:ln w="0">
            <a:noFill/>
          </a:ln>
        </p:spPr>
        <p:style>
          <a:lnRef idx="0"/>
          <a:fillRef idx="0"/>
          <a:effectRef idx="0"/>
          <a:fontRef idx="minor"/>
        </p:style>
        <p:txBody>
          <a:bodyPr wrap="none" lIns="0" rIns="0" tIns="0" bIns="0" anchor="t">
            <a:noAutofit/>
          </a:bodyPr>
          <a:p>
            <a:pPr defTabSz="914400">
              <a:lnSpc>
                <a:spcPts val="2551"/>
              </a:lnSpc>
              <a:tabLst>
                <a:tab algn="l" pos="0"/>
              </a:tabLst>
            </a:pPr>
            <a:endParaRPr b="0" lang="en-US" sz="1800" strike="noStrike" u="none">
              <a:solidFill>
                <a:srgbClr val="000000"/>
              </a:solidFill>
              <a:uFillTx/>
              <a:latin typeface="Arial"/>
            </a:endParaRPr>
          </a:p>
        </p:txBody>
      </p:sp>
      <p:sp>
        <p:nvSpPr>
          <p:cNvPr id="112" name="Text 2"/>
          <p:cNvSpPr/>
          <p:nvPr/>
        </p:nvSpPr>
        <p:spPr>
          <a:xfrm>
            <a:off x="914400" y="3557880"/>
            <a:ext cx="2167200" cy="3070800"/>
          </a:xfrm>
          <a:prstGeom prst="rect">
            <a:avLst/>
          </a:prstGeom>
          <a:noFill/>
          <a:ln w="0">
            <a:noFill/>
          </a:ln>
        </p:spPr>
        <p:style>
          <a:lnRef idx="0"/>
          <a:fillRef idx="0"/>
          <a:effectRef idx="0"/>
          <a:fontRef idx="minor"/>
        </p:style>
        <p:txBody>
          <a:bodyPr lIns="0" rIns="0" tIns="0" bIns="0" anchor="t">
            <a:noAutofit/>
          </a:bodyPr>
          <a:p>
            <a:pPr defTabSz="914400">
              <a:lnSpc>
                <a:spcPts val="2599"/>
              </a:lnSpc>
              <a:tabLst>
                <a:tab algn="l" pos="0"/>
              </a:tabLst>
            </a:pPr>
            <a:endParaRPr b="0" lang="en-US" sz="1800" strike="noStrike" u="none">
              <a:solidFill>
                <a:srgbClr val="000000"/>
              </a:solidFill>
              <a:uFillTx/>
              <a:latin typeface="Arial"/>
            </a:endParaRPr>
          </a:p>
        </p:txBody>
      </p:sp>
      <p:pic>
        <p:nvPicPr>
          <p:cNvPr id="113" name="Image 2" descr="preencoded.png"/>
          <p:cNvPicPr/>
          <p:nvPr/>
        </p:nvPicPr>
        <p:blipFill>
          <a:blip r:embed="rId2"/>
          <a:stretch/>
        </p:blipFill>
        <p:spPr>
          <a:xfrm>
            <a:off x="914400" y="2514600"/>
            <a:ext cx="523440" cy="523440"/>
          </a:xfrm>
          <a:prstGeom prst="rect">
            <a:avLst/>
          </a:prstGeom>
          <a:noFill/>
          <a:ln w="0">
            <a:noFill/>
          </a:ln>
        </p:spPr>
      </p:pic>
      <p:sp>
        <p:nvSpPr>
          <p:cNvPr id="114" name="Text 3"/>
          <p:cNvSpPr/>
          <p:nvPr/>
        </p:nvSpPr>
        <p:spPr>
          <a:xfrm>
            <a:off x="734760" y="3330720"/>
            <a:ext cx="2346840" cy="326520"/>
          </a:xfrm>
          <a:prstGeom prst="rect">
            <a:avLst/>
          </a:prstGeom>
          <a:noFill/>
          <a:ln w="0">
            <a:noFill/>
          </a:ln>
        </p:spPr>
        <p:style>
          <a:lnRef idx="0"/>
          <a:fillRef idx="0"/>
          <a:effectRef idx="0"/>
          <a:fontRef idx="minor"/>
        </p:style>
        <p:txBody>
          <a:bodyPr wrap="none" lIns="0" rIns="0" tIns="0" bIns="0" anchor="t">
            <a:noAutofit/>
          </a:bodyPr>
          <a:p>
            <a:pPr defTabSz="914400">
              <a:lnSpc>
                <a:spcPts val="2551"/>
              </a:lnSpc>
              <a:tabLst>
                <a:tab algn="l" pos="0"/>
              </a:tabLst>
            </a:pPr>
            <a:r>
              <a:rPr b="0" lang="en-US" sz="2050" strike="noStrike" u="none">
                <a:solidFill>
                  <a:srgbClr val="ff4000"/>
                </a:solidFill>
                <a:uFillTx/>
                <a:latin typeface="Poppins Light"/>
                <a:ea typeface="Poppins Light"/>
              </a:rPr>
              <a:t>MAC Addressing</a:t>
            </a:r>
            <a:endParaRPr b="0" lang="en-US" sz="2050" strike="noStrike" u="none">
              <a:solidFill>
                <a:srgbClr val="000000"/>
              </a:solidFill>
              <a:uFillTx/>
              <a:latin typeface="Arial"/>
            </a:endParaRPr>
          </a:p>
        </p:txBody>
      </p:sp>
      <p:sp>
        <p:nvSpPr>
          <p:cNvPr id="115" name="Text 4"/>
          <p:cNvSpPr/>
          <p:nvPr/>
        </p:nvSpPr>
        <p:spPr>
          <a:xfrm>
            <a:off x="624600" y="3794760"/>
            <a:ext cx="2346840" cy="2349000"/>
          </a:xfrm>
          <a:prstGeom prst="rect">
            <a:avLst/>
          </a:prstGeom>
          <a:noFill/>
          <a:ln w="0">
            <a:noFill/>
          </a:ln>
        </p:spPr>
        <p:style>
          <a:lnRef idx="0"/>
          <a:fillRef idx="0"/>
          <a:effectRef idx="0"/>
          <a:fontRef idx="minor"/>
        </p:style>
        <p:txBody>
          <a:bodyPr lIns="0" rIns="0" tIns="0" bIns="0" anchor="t">
            <a:noAutofit/>
          </a:bodyPr>
          <a:p>
            <a:pPr defTabSz="914400">
              <a:lnSpc>
                <a:spcPts val="2599"/>
              </a:lnSpc>
              <a:tabLst>
                <a:tab algn="l" pos="0"/>
              </a:tabLst>
            </a:pPr>
            <a:r>
              <a:rPr b="0" lang="en-US" sz="1650" strike="noStrike" u="none">
                <a:solidFill>
                  <a:srgbClr val="e5e0df"/>
                </a:solidFill>
                <a:uFillTx/>
                <a:latin typeface="Roboto Light"/>
                <a:ea typeface="Roboto Light"/>
              </a:rPr>
              <a:t>Every device has a unique MAC address, preventing duplication. This ensures that network communications are correctly routed to the intended device.</a:t>
            </a:r>
            <a:endParaRPr b="0" lang="en-US" sz="1650" strike="noStrike" u="none">
              <a:solidFill>
                <a:srgbClr val="000000"/>
              </a:solidFill>
              <a:uFillTx/>
              <a:latin typeface="Arial"/>
            </a:endParaRPr>
          </a:p>
        </p:txBody>
      </p:sp>
      <p:sp>
        <p:nvSpPr>
          <p:cNvPr id="116" name="Text 5"/>
          <p:cNvSpPr/>
          <p:nvPr/>
        </p:nvSpPr>
        <p:spPr>
          <a:xfrm>
            <a:off x="9540000" y="1828800"/>
            <a:ext cx="2346840" cy="654480"/>
          </a:xfrm>
          <a:prstGeom prst="rect">
            <a:avLst/>
          </a:prstGeom>
          <a:noFill/>
          <a:ln w="0">
            <a:noFill/>
          </a:ln>
        </p:spPr>
        <p:style>
          <a:lnRef idx="0"/>
          <a:fillRef idx="0"/>
          <a:effectRef idx="0"/>
          <a:fontRef idx="minor"/>
        </p:style>
        <p:txBody>
          <a:bodyPr lIns="0" rIns="0" tIns="0" bIns="0" anchor="t">
            <a:noAutofit/>
          </a:bodyPr>
          <a:p>
            <a:pPr defTabSz="914400">
              <a:lnSpc>
                <a:spcPts val="2551"/>
              </a:lnSpc>
              <a:tabLst>
                <a:tab algn="l" pos="0"/>
              </a:tabLst>
            </a:pPr>
            <a:r>
              <a:rPr b="0" lang="en-US" sz="2050" strike="noStrike" u="none">
                <a:solidFill>
                  <a:srgbClr val="ff4000"/>
                </a:solidFill>
                <a:uFillTx/>
                <a:latin typeface="Poppins Light"/>
                <a:ea typeface="Poppins Light"/>
              </a:rPr>
              <a:t>Database Indexing</a:t>
            </a:r>
            <a:endParaRPr b="0" lang="en-US" sz="2050" strike="noStrike" u="none">
              <a:solidFill>
                <a:srgbClr val="000000"/>
              </a:solidFill>
              <a:uFillTx/>
              <a:latin typeface="Arial"/>
            </a:endParaRPr>
          </a:p>
        </p:txBody>
      </p:sp>
      <p:sp>
        <p:nvSpPr>
          <p:cNvPr id="117" name="Text 6"/>
          <p:cNvSpPr/>
          <p:nvPr/>
        </p:nvSpPr>
        <p:spPr>
          <a:xfrm>
            <a:off x="9768600" y="2483640"/>
            <a:ext cx="2346840" cy="2013120"/>
          </a:xfrm>
          <a:prstGeom prst="rect">
            <a:avLst/>
          </a:prstGeom>
          <a:noFill/>
          <a:ln w="0">
            <a:noFill/>
          </a:ln>
        </p:spPr>
        <p:style>
          <a:lnRef idx="0"/>
          <a:fillRef idx="0"/>
          <a:effectRef idx="0"/>
          <a:fontRef idx="minor"/>
        </p:style>
        <p:txBody>
          <a:bodyPr lIns="0" rIns="0" tIns="0" bIns="0" anchor="t">
            <a:noAutofit/>
          </a:bodyPr>
          <a:p>
            <a:pPr defTabSz="914400">
              <a:lnSpc>
                <a:spcPts val="2599"/>
              </a:lnSpc>
              <a:tabLst>
                <a:tab algn="l" pos="0"/>
              </a:tabLst>
            </a:pPr>
            <a:r>
              <a:rPr b="0" lang="en-US" sz="1650" strike="noStrike" u="none">
                <a:solidFill>
                  <a:srgbClr val="e5e0df"/>
                </a:solidFill>
                <a:uFillTx/>
                <a:latin typeface="Roboto Light"/>
                <a:ea typeface="Roboto Light"/>
              </a:rPr>
              <a:t>Ensures unique IDs for efficient data retrieval. Each record in the database has a unique identifier, making data retrieval fast and reliable.</a:t>
            </a:r>
            <a:endParaRPr b="0" lang="en-US" sz="1650" strike="noStrike" u="none">
              <a:solidFill>
                <a:srgbClr val="000000"/>
              </a:solidFill>
              <a:uFillTx/>
              <a:latin typeface="Arial"/>
            </a:endParaRPr>
          </a:p>
        </p:txBody>
      </p:sp>
      <p:sp>
        <p:nvSpPr>
          <p:cNvPr id="118" name="Text 7"/>
          <p:cNvSpPr/>
          <p:nvPr/>
        </p:nvSpPr>
        <p:spPr>
          <a:xfrm>
            <a:off x="734760" y="6144120"/>
            <a:ext cx="7673400" cy="1341720"/>
          </a:xfrm>
          <a:prstGeom prst="rect">
            <a:avLst/>
          </a:prstGeom>
          <a:noFill/>
          <a:ln w="0">
            <a:noFill/>
          </a:ln>
        </p:spPr>
        <p:style>
          <a:lnRef idx="0"/>
          <a:fillRef idx="0"/>
          <a:effectRef idx="0"/>
          <a:fontRef idx="minor"/>
        </p:style>
        <p:txBody>
          <a:bodyPr lIns="0" rIns="0" tIns="0" bIns="0" anchor="t">
            <a:noAutofit/>
          </a:bodyPr>
          <a:p>
            <a:pPr defTabSz="914400">
              <a:lnSpc>
                <a:spcPts val="2599"/>
              </a:lnSpc>
              <a:tabLst>
                <a:tab algn="l" pos="0"/>
              </a:tabLst>
            </a:pPr>
            <a:endParaRPr b="0" lang="en-US" sz="1800" strike="noStrike" u="none">
              <a:solidFill>
                <a:srgbClr val="000000"/>
              </a:solidFill>
              <a:uFillTx/>
              <a:latin typeface="Arial"/>
            </a:endParaRPr>
          </a:p>
        </p:txBody>
      </p:sp>
      <p:pic>
        <p:nvPicPr>
          <p:cNvPr id="119" name="" descr=""/>
          <p:cNvPicPr/>
          <p:nvPr/>
        </p:nvPicPr>
        <p:blipFill>
          <a:blip r:embed="rId3"/>
          <a:stretch/>
        </p:blipFill>
        <p:spPr>
          <a:xfrm>
            <a:off x="3081960" y="2972520"/>
            <a:ext cx="5713920" cy="2513520"/>
          </a:xfrm>
          <a:prstGeom prst="rect">
            <a:avLst/>
          </a:prstGeom>
          <a:noFill/>
          <a:ln w="0">
            <a:noFill/>
          </a:ln>
        </p:spPr>
      </p:pic>
      <p:pic>
        <p:nvPicPr>
          <p:cNvPr id="120" name="" descr=""/>
          <p:cNvPicPr/>
          <p:nvPr/>
        </p:nvPicPr>
        <p:blipFill>
          <a:blip r:embed="rId4"/>
          <a:stretch/>
        </p:blipFill>
        <p:spPr>
          <a:xfrm>
            <a:off x="8915400" y="5257800"/>
            <a:ext cx="5713920" cy="2801160"/>
          </a:xfrm>
          <a:prstGeom prst="rect">
            <a:avLst/>
          </a:prstGeom>
          <a:noFill/>
          <a:ln w="0">
            <a:noFill/>
          </a:ln>
        </p:spPr>
      </p:pic>
      <p:pic>
        <p:nvPicPr>
          <p:cNvPr id="121" name="" descr=""/>
          <p:cNvPicPr/>
          <p:nvPr/>
        </p:nvPicPr>
        <p:blipFill>
          <a:blip r:embed="rId5"/>
          <a:stretch/>
        </p:blipFill>
        <p:spPr>
          <a:xfrm>
            <a:off x="7353720" y="3962520"/>
            <a:ext cx="99360" cy="392040"/>
          </a:xfrm>
          <a:prstGeom prst="rect">
            <a:avLst/>
          </a:prstGeom>
          <a:noFill/>
          <a:ln w="0">
            <a:noFill/>
          </a:ln>
        </p:spPr>
      </p:pic>
      <p:pic>
        <p:nvPicPr>
          <p:cNvPr id="122" name="" descr=""/>
          <p:cNvPicPr/>
          <p:nvPr/>
        </p:nvPicPr>
        <p:blipFill>
          <a:blip r:embed="rId6"/>
          <a:stretch/>
        </p:blipFill>
        <p:spPr>
          <a:xfrm>
            <a:off x="7353720" y="3962520"/>
            <a:ext cx="99360" cy="392040"/>
          </a:xfrm>
          <a:prstGeom prst="rect">
            <a:avLst/>
          </a:prstGeom>
          <a:noFill/>
          <a:ln w="0">
            <a:noFill/>
          </a:ln>
        </p:spPr>
      </p:pic>
      <p:pic>
        <p:nvPicPr>
          <p:cNvPr id="123" name="" descr=""/>
          <p:cNvPicPr/>
          <p:nvPr/>
        </p:nvPicPr>
        <p:blipFill>
          <a:blip r:embed="rId7"/>
          <a:stretch/>
        </p:blipFill>
        <p:spPr>
          <a:xfrm>
            <a:off x="457200" y="2206800"/>
            <a:ext cx="1416240" cy="112356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0"/>
          <p:cNvSpPr/>
          <p:nvPr/>
        </p:nvSpPr>
        <p:spPr>
          <a:xfrm>
            <a:off x="685800" y="457200"/>
            <a:ext cx="12439080" cy="707400"/>
          </a:xfrm>
          <a:prstGeom prst="rect">
            <a:avLst/>
          </a:prstGeom>
          <a:noFill/>
          <a:ln w="0">
            <a:noFill/>
          </a:ln>
        </p:spPr>
        <p:style>
          <a:lnRef idx="0"/>
          <a:fillRef idx="0"/>
          <a:effectRef idx="0"/>
          <a:fontRef idx="minor"/>
        </p:style>
        <p:txBody>
          <a:bodyPr wrap="none" lIns="0" rIns="0" tIns="0" bIns="0" anchor="t">
            <a:noAutofit/>
          </a:bodyPr>
          <a:p>
            <a:pPr defTabSz="914400">
              <a:lnSpc>
                <a:spcPts val="5550"/>
              </a:lnSpc>
              <a:tabLst>
                <a:tab algn="l" pos="0"/>
              </a:tabLst>
            </a:pPr>
            <a:r>
              <a:rPr b="0" lang="en-US" sz="4450" strike="noStrike" u="none">
                <a:solidFill>
                  <a:srgbClr val="f2f2f3"/>
                </a:solidFill>
                <a:uFillTx/>
                <a:latin typeface="Poppins Light"/>
                <a:ea typeface="Poppins Light"/>
              </a:rPr>
              <a:t>Real-Life Applications of Surjective Functions</a:t>
            </a:r>
            <a:endParaRPr b="0" lang="en-US" sz="4450" strike="noStrike" u="none">
              <a:solidFill>
                <a:srgbClr val="000000"/>
              </a:solidFill>
              <a:uFillTx/>
              <a:latin typeface="Arial"/>
            </a:endParaRPr>
          </a:p>
        </p:txBody>
      </p:sp>
      <p:sp>
        <p:nvSpPr>
          <p:cNvPr id="125" name="Text 2"/>
          <p:cNvSpPr/>
          <p:nvPr/>
        </p:nvSpPr>
        <p:spPr>
          <a:xfrm>
            <a:off x="1721160" y="2413080"/>
            <a:ext cx="317520" cy="397080"/>
          </a:xfrm>
          <a:prstGeom prst="rect">
            <a:avLst/>
          </a:prstGeom>
          <a:noFill/>
          <a:ln w="0">
            <a:noFill/>
          </a:ln>
        </p:spPr>
        <p:style>
          <a:lnRef idx="0"/>
          <a:fillRef idx="0"/>
          <a:effectRef idx="0"/>
          <a:fontRef idx="minor"/>
        </p:style>
        <p:txBody>
          <a:bodyPr wrap="none" lIns="0" rIns="0" tIns="0" bIns="0" anchor="t">
            <a:noAutofit/>
          </a:bodyPr>
          <a:p>
            <a:pPr algn="ctr" defTabSz="914400">
              <a:lnSpc>
                <a:spcPts val="4000"/>
              </a:lnSpc>
              <a:tabLst>
                <a:tab algn="l" pos="0"/>
              </a:tabLst>
            </a:pPr>
            <a:endParaRPr b="0" lang="en-US" sz="1800" strike="noStrike" u="none">
              <a:solidFill>
                <a:srgbClr val="000000"/>
              </a:solidFill>
              <a:uFillTx/>
              <a:latin typeface="Arial"/>
            </a:endParaRPr>
          </a:p>
        </p:txBody>
      </p:sp>
      <p:sp>
        <p:nvSpPr>
          <p:cNvPr id="126" name="Text 3"/>
          <p:cNvSpPr/>
          <p:nvPr/>
        </p:nvSpPr>
        <p:spPr>
          <a:xfrm>
            <a:off x="914400" y="1600200"/>
            <a:ext cx="216540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1" lang="en-US" sz="2200" strike="noStrike" u="sng">
                <a:solidFill>
                  <a:srgbClr val="ff4000"/>
                </a:solidFill>
                <a:uFillTx/>
                <a:latin typeface="Poppins Light"/>
                <a:ea typeface="Poppins Light"/>
              </a:rPr>
              <a:t>Load Balancing :</a:t>
            </a:r>
            <a:endParaRPr b="0" lang="en-US" sz="2200" strike="noStrike" u="none">
              <a:solidFill>
                <a:srgbClr val="000000"/>
              </a:solidFill>
              <a:uFillTx/>
              <a:latin typeface="Arial"/>
            </a:endParaRPr>
          </a:p>
        </p:txBody>
      </p:sp>
      <p:sp>
        <p:nvSpPr>
          <p:cNvPr id="127" name="Text 6"/>
          <p:cNvSpPr/>
          <p:nvPr/>
        </p:nvSpPr>
        <p:spPr>
          <a:xfrm>
            <a:off x="2808000" y="3334320"/>
            <a:ext cx="317520" cy="397080"/>
          </a:xfrm>
          <a:prstGeom prst="rect">
            <a:avLst/>
          </a:prstGeom>
          <a:noFill/>
          <a:ln w="0">
            <a:noFill/>
          </a:ln>
        </p:spPr>
        <p:style>
          <a:lnRef idx="0"/>
          <a:fillRef idx="0"/>
          <a:effectRef idx="0"/>
          <a:fontRef idx="minor"/>
        </p:style>
        <p:txBody>
          <a:bodyPr wrap="none" lIns="0" rIns="0" tIns="0" bIns="0" anchor="t">
            <a:noAutofit/>
          </a:bodyPr>
          <a:p>
            <a:pPr algn="ctr" defTabSz="914400">
              <a:lnSpc>
                <a:spcPts val="4000"/>
              </a:lnSpc>
              <a:tabLst>
                <a:tab algn="l" pos="0"/>
              </a:tabLst>
            </a:pPr>
            <a:endParaRPr b="0" lang="en-US" sz="1800" strike="noStrike" u="none">
              <a:solidFill>
                <a:srgbClr val="000000"/>
              </a:solidFill>
              <a:uFillTx/>
              <a:latin typeface="Arial"/>
            </a:endParaRPr>
          </a:p>
        </p:txBody>
      </p:sp>
      <p:sp>
        <p:nvSpPr>
          <p:cNvPr id="128" name="Text 7"/>
          <p:cNvSpPr/>
          <p:nvPr/>
        </p:nvSpPr>
        <p:spPr>
          <a:xfrm>
            <a:off x="8458200" y="1474920"/>
            <a:ext cx="2257920" cy="5814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r>
              <a:rPr b="1" i="1" lang="en-US" sz="2200" strike="noStrike" u="sng">
                <a:solidFill>
                  <a:srgbClr val="ff4000"/>
                </a:solidFill>
                <a:uFillTx/>
                <a:latin typeface="Poppins Light"/>
                <a:ea typeface="Poppins Light"/>
              </a:rPr>
              <a:t>Task Scheduling :</a:t>
            </a:r>
            <a:endParaRPr b="0" lang="en-US" sz="2200" strike="noStrike" u="none">
              <a:solidFill>
                <a:srgbClr val="000000"/>
              </a:solidFill>
              <a:uFillTx/>
              <a:latin typeface="Arial"/>
            </a:endParaRPr>
          </a:p>
        </p:txBody>
      </p:sp>
      <p:sp>
        <p:nvSpPr>
          <p:cNvPr id="129" name="Text 10"/>
          <p:cNvSpPr/>
          <p:nvPr/>
        </p:nvSpPr>
        <p:spPr>
          <a:xfrm>
            <a:off x="3894840" y="4255560"/>
            <a:ext cx="317520" cy="397080"/>
          </a:xfrm>
          <a:prstGeom prst="rect">
            <a:avLst/>
          </a:prstGeom>
          <a:noFill/>
          <a:ln w="0">
            <a:noFill/>
          </a:ln>
        </p:spPr>
        <p:style>
          <a:lnRef idx="0"/>
          <a:fillRef idx="0"/>
          <a:effectRef idx="0"/>
          <a:fontRef idx="minor"/>
        </p:style>
        <p:txBody>
          <a:bodyPr wrap="none" lIns="0" rIns="0" tIns="0" bIns="0" anchor="t">
            <a:noAutofit/>
          </a:bodyPr>
          <a:p>
            <a:pPr algn="ctr" defTabSz="914400">
              <a:lnSpc>
                <a:spcPts val="4000"/>
              </a:lnSpc>
              <a:tabLst>
                <a:tab algn="l" pos="0"/>
              </a:tabLst>
            </a:pPr>
            <a:endParaRPr b="0" lang="en-US" sz="1800" strike="noStrike" u="none">
              <a:solidFill>
                <a:srgbClr val="000000"/>
              </a:solidFill>
              <a:uFillTx/>
              <a:latin typeface="Arial"/>
            </a:endParaRPr>
          </a:p>
        </p:txBody>
      </p:sp>
      <p:sp>
        <p:nvSpPr>
          <p:cNvPr id="130" name="Text 11"/>
          <p:cNvSpPr/>
          <p:nvPr/>
        </p:nvSpPr>
        <p:spPr>
          <a:xfrm>
            <a:off x="7543800" y="3923640"/>
            <a:ext cx="1689480" cy="352800"/>
          </a:xfrm>
          <a:prstGeom prst="rect">
            <a:avLst/>
          </a:prstGeom>
          <a:noFill/>
          <a:ln w="0">
            <a:noFill/>
          </a:ln>
        </p:spPr>
        <p:style>
          <a:lnRef idx="0"/>
          <a:fillRef idx="0"/>
          <a:effectRef idx="0"/>
          <a:fontRef idx="minor"/>
        </p:style>
        <p:txBody>
          <a:bodyPr wrap="none" lIns="0" rIns="0" tIns="0" bIns="0" anchor="t">
            <a:noAutofit/>
          </a:bodyPr>
          <a:p>
            <a:pPr defTabSz="914400">
              <a:lnSpc>
                <a:spcPts val="2750"/>
              </a:lnSpc>
              <a:tabLst>
                <a:tab algn="l" pos="0"/>
              </a:tabLst>
            </a:pPr>
            <a:endParaRPr b="0" lang="en-US" sz="1800" strike="noStrike" u="none">
              <a:solidFill>
                <a:srgbClr val="000000"/>
              </a:solidFill>
              <a:uFillTx/>
              <a:latin typeface="Arial"/>
            </a:endParaRPr>
          </a:p>
        </p:txBody>
      </p:sp>
      <p:sp>
        <p:nvSpPr>
          <p:cNvPr id="131" name="Text 12"/>
          <p:cNvSpPr/>
          <p:nvPr/>
        </p:nvSpPr>
        <p:spPr>
          <a:xfrm>
            <a:off x="793800" y="5113800"/>
            <a:ext cx="13041360" cy="108720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endParaRPr b="0" lang="en-US" sz="1800" strike="noStrike" u="none">
              <a:solidFill>
                <a:srgbClr val="000000"/>
              </a:solidFill>
              <a:uFillTx/>
              <a:latin typeface="Arial"/>
            </a:endParaRPr>
          </a:p>
        </p:txBody>
      </p:sp>
      <p:sp>
        <p:nvSpPr>
          <p:cNvPr id="132" name="Text 13"/>
          <p:cNvSpPr/>
          <p:nvPr/>
        </p:nvSpPr>
        <p:spPr>
          <a:xfrm>
            <a:off x="793800" y="6457680"/>
            <a:ext cx="13041360" cy="724320"/>
          </a:xfrm>
          <a:prstGeom prst="rect">
            <a:avLst/>
          </a:prstGeom>
          <a:noFill/>
          <a:ln w="0">
            <a:noFill/>
          </a:ln>
        </p:spPr>
        <p:style>
          <a:lnRef idx="0"/>
          <a:fillRef idx="0"/>
          <a:effectRef idx="0"/>
          <a:fontRef idx="minor"/>
        </p:style>
        <p:txBody>
          <a:bodyPr lIns="0" rIns="0" tIns="0" bIns="0" anchor="t">
            <a:noAutofit/>
          </a:bodyPr>
          <a:p>
            <a:pPr defTabSz="914400">
              <a:lnSpc>
                <a:spcPts val="2849"/>
              </a:lnSpc>
              <a:tabLst>
                <a:tab algn="l" pos="0"/>
              </a:tabLst>
            </a:pPr>
            <a:endParaRPr b="0" lang="en-US" sz="1800" strike="noStrike" u="none">
              <a:solidFill>
                <a:srgbClr val="000000"/>
              </a:solidFill>
              <a:uFillTx/>
              <a:latin typeface="Arial"/>
            </a:endParaRPr>
          </a:p>
        </p:txBody>
      </p:sp>
      <p:sp>
        <p:nvSpPr>
          <p:cNvPr id="133" name="Rectangle 15"/>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pic>
        <p:nvPicPr>
          <p:cNvPr id="134" name="" descr=""/>
          <p:cNvPicPr/>
          <p:nvPr/>
        </p:nvPicPr>
        <p:blipFill>
          <a:blip r:embed="rId1"/>
          <a:stretch/>
        </p:blipFill>
        <p:spPr>
          <a:xfrm>
            <a:off x="457200" y="3657600"/>
            <a:ext cx="5713920" cy="3199320"/>
          </a:xfrm>
          <a:prstGeom prst="rect">
            <a:avLst/>
          </a:prstGeom>
          <a:noFill/>
          <a:ln w="0">
            <a:noFill/>
          </a:ln>
        </p:spPr>
      </p:pic>
      <p:pic>
        <p:nvPicPr>
          <p:cNvPr id="135" name="" descr=""/>
          <p:cNvPicPr/>
          <p:nvPr/>
        </p:nvPicPr>
        <p:blipFill>
          <a:blip r:embed="rId2"/>
          <a:stretch/>
        </p:blipFill>
        <p:spPr>
          <a:xfrm>
            <a:off x="8458200" y="2057400"/>
            <a:ext cx="5713920" cy="1370520"/>
          </a:xfrm>
          <a:prstGeom prst="rect">
            <a:avLst/>
          </a:prstGeom>
          <a:noFill/>
          <a:ln w="0">
            <a:noFill/>
          </a:ln>
        </p:spPr>
      </p:pic>
      <p:pic>
        <p:nvPicPr>
          <p:cNvPr id="136" name="" descr=""/>
          <p:cNvPicPr/>
          <p:nvPr/>
        </p:nvPicPr>
        <p:blipFill>
          <a:blip r:embed="rId3"/>
          <a:stretch/>
        </p:blipFill>
        <p:spPr>
          <a:xfrm>
            <a:off x="576360" y="2057400"/>
            <a:ext cx="5137560" cy="1370520"/>
          </a:xfrm>
          <a:prstGeom prst="rect">
            <a:avLst/>
          </a:prstGeom>
          <a:noFill/>
          <a:ln w="0">
            <a:noFill/>
          </a:ln>
        </p:spPr>
      </p:pic>
      <p:pic>
        <p:nvPicPr>
          <p:cNvPr id="137" name="" descr=""/>
          <p:cNvPicPr/>
          <p:nvPr/>
        </p:nvPicPr>
        <p:blipFill>
          <a:blip r:embed="rId4"/>
          <a:stretch/>
        </p:blipFill>
        <p:spPr>
          <a:xfrm>
            <a:off x="8458200" y="3840840"/>
            <a:ext cx="5713920" cy="301608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0"/>
          <p:cNvSpPr/>
          <p:nvPr/>
        </p:nvSpPr>
        <p:spPr>
          <a:xfrm>
            <a:off x="527760" y="414720"/>
            <a:ext cx="7990560" cy="469800"/>
          </a:xfrm>
          <a:prstGeom prst="rect">
            <a:avLst/>
          </a:prstGeom>
          <a:noFill/>
          <a:ln w="0">
            <a:noFill/>
          </a:ln>
        </p:spPr>
        <p:style>
          <a:lnRef idx="0"/>
          <a:fillRef idx="0"/>
          <a:effectRef idx="0"/>
          <a:fontRef idx="minor"/>
        </p:style>
        <p:txBody>
          <a:bodyPr wrap="none" lIns="0" rIns="0" tIns="0" bIns="0" anchor="t">
            <a:noAutofit/>
          </a:bodyPr>
          <a:p>
            <a:pPr defTabSz="914400">
              <a:lnSpc>
                <a:spcPts val="3699"/>
              </a:lnSpc>
              <a:tabLst>
                <a:tab algn="l" pos="0"/>
              </a:tabLst>
            </a:pPr>
            <a:r>
              <a:rPr b="0" lang="en-US" sz="2950" strike="noStrike" u="none">
                <a:solidFill>
                  <a:srgbClr val="f2f2f3"/>
                </a:solidFill>
                <a:uFillTx/>
                <a:latin typeface="Poppins Light"/>
                <a:ea typeface="Poppins Light"/>
              </a:rPr>
              <a:t>Real-Life Example of Bijective Functions</a:t>
            </a:r>
            <a:endParaRPr b="0" lang="en-US" sz="2950" strike="noStrike" u="none">
              <a:solidFill>
                <a:srgbClr val="000000"/>
              </a:solidFill>
              <a:uFillTx/>
              <a:latin typeface="Arial"/>
            </a:endParaRPr>
          </a:p>
        </p:txBody>
      </p:sp>
      <p:sp>
        <p:nvSpPr>
          <p:cNvPr id="139" name="Text 1"/>
          <p:cNvSpPr/>
          <p:nvPr/>
        </p:nvSpPr>
        <p:spPr>
          <a:xfrm>
            <a:off x="598680" y="3873960"/>
            <a:ext cx="13573440" cy="239760"/>
          </a:xfrm>
          <a:prstGeom prst="rect">
            <a:avLst/>
          </a:prstGeom>
          <a:noFill/>
          <a:ln w="0">
            <a:noFill/>
          </a:ln>
        </p:spPr>
        <p:style>
          <a:lnRef idx="0"/>
          <a:fillRef idx="0"/>
          <a:effectRef idx="0"/>
          <a:fontRef idx="minor"/>
        </p:style>
        <p:txBody>
          <a:bodyPr wrap="none" lIns="0" rIns="0" tIns="0" bIns="0" anchor="t">
            <a:noAutofit/>
          </a:bodyPr>
          <a:p>
            <a:pPr defTabSz="914400">
              <a:lnSpc>
                <a:spcPts val="1851"/>
              </a:lnSpc>
              <a:spcBef>
                <a:spcPts val="1191"/>
              </a:spcBef>
              <a:spcAft>
                <a:spcPts val="992"/>
              </a:spcAft>
              <a:tabLst>
                <a:tab algn="l" pos="0"/>
              </a:tabLst>
            </a:pPr>
            <a:r>
              <a:rPr b="1" lang="en-US" sz="1600" strike="noStrike" u="none">
                <a:solidFill>
                  <a:srgbClr val="d4ea6b"/>
                </a:solidFill>
                <a:uFillTx/>
                <a:latin typeface="Roboto Light"/>
                <a:ea typeface="Roboto Light"/>
              </a:rPr>
              <a:t>Injective</a:t>
            </a:r>
            <a:r>
              <a:rPr b="0" lang="en-US" sz="1600" strike="noStrike" u="none">
                <a:solidFill>
                  <a:srgbClr val="e5e0df"/>
                </a:solidFill>
                <a:uFillTx/>
                <a:latin typeface="Roboto Light"/>
                <a:ea typeface="Roboto Light"/>
              </a:rPr>
              <a:t>: </a:t>
            </a:r>
            <a:r>
              <a:rPr b="0" lang="en-US" sz="1600" strike="noStrike" u="none">
                <a:solidFill>
                  <a:srgbClr val="e5e0df"/>
                </a:solidFill>
                <a:highlight>
                  <a:srgbClr val="729fcf"/>
                </a:highlight>
                <a:uFillTx/>
                <a:latin typeface="Roboto Light"/>
                <a:ea typeface="Roboto Light"/>
              </a:rPr>
              <a:t>No employee shares a desk.</a:t>
            </a:r>
            <a:endParaRPr b="0" lang="en-US" sz="1600" strike="noStrike" u="none">
              <a:solidFill>
                <a:srgbClr val="000000"/>
              </a:solidFill>
              <a:uFillTx/>
              <a:latin typeface="Arial"/>
            </a:endParaRPr>
          </a:p>
          <a:p>
            <a:pPr defTabSz="914400">
              <a:lnSpc>
                <a:spcPts val="1851"/>
              </a:lnSpc>
              <a:spcBef>
                <a:spcPts val="1191"/>
              </a:spcBef>
              <a:spcAft>
                <a:spcPts val="992"/>
              </a:spcAft>
              <a:tabLst>
                <a:tab algn="l" pos="0"/>
              </a:tabLst>
            </a:pPr>
            <a:endParaRPr b="0" lang="en-US" sz="1150" strike="noStrike" u="none">
              <a:solidFill>
                <a:srgbClr val="000000"/>
              </a:solidFill>
              <a:uFillTx/>
              <a:latin typeface="Arial"/>
            </a:endParaRPr>
          </a:p>
        </p:txBody>
      </p:sp>
      <p:sp>
        <p:nvSpPr>
          <p:cNvPr id="140" name="Text 2"/>
          <p:cNvSpPr/>
          <p:nvPr/>
        </p:nvSpPr>
        <p:spPr>
          <a:xfrm>
            <a:off x="598680" y="4343400"/>
            <a:ext cx="13573440" cy="239760"/>
          </a:xfrm>
          <a:prstGeom prst="rect">
            <a:avLst/>
          </a:prstGeom>
          <a:noFill/>
          <a:ln w="0">
            <a:noFill/>
          </a:ln>
        </p:spPr>
        <p:style>
          <a:lnRef idx="0"/>
          <a:fillRef idx="0"/>
          <a:effectRef idx="0"/>
          <a:fontRef idx="minor"/>
        </p:style>
        <p:txBody>
          <a:bodyPr wrap="none" lIns="0" rIns="0" tIns="0" bIns="0" anchor="t">
            <a:noAutofit/>
          </a:bodyPr>
          <a:p>
            <a:pPr defTabSz="914400">
              <a:lnSpc>
                <a:spcPts val="1851"/>
              </a:lnSpc>
              <a:spcBef>
                <a:spcPts val="1191"/>
              </a:spcBef>
              <a:spcAft>
                <a:spcPts val="992"/>
              </a:spcAft>
              <a:tabLst>
                <a:tab algn="l" pos="0"/>
              </a:tabLst>
            </a:pPr>
            <a:r>
              <a:rPr b="1" lang="en-US" sz="1600" strike="noStrike" u="none">
                <a:solidFill>
                  <a:srgbClr val="d4ea6b"/>
                </a:solidFill>
                <a:uFillTx/>
                <a:latin typeface="Roboto Light"/>
                <a:ea typeface="Roboto Light"/>
              </a:rPr>
              <a:t>Surjective</a:t>
            </a:r>
            <a:r>
              <a:rPr b="0" lang="en-US" sz="1600" strike="noStrike" u="none">
                <a:solidFill>
                  <a:srgbClr val="e5e0df"/>
                </a:solidFill>
                <a:uFillTx/>
                <a:latin typeface="Roboto Light"/>
                <a:ea typeface="Roboto Light"/>
              </a:rPr>
              <a:t>: </a:t>
            </a:r>
            <a:r>
              <a:rPr b="0" lang="en-US" sz="1600" strike="noStrike" u="none">
                <a:solidFill>
                  <a:srgbClr val="e5e0df"/>
                </a:solidFill>
                <a:highlight>
                  <a:srgbClr val="729fcf"/>
                </a:highlight>
                <a:uFillTx/>
                <a:latin typeface="Roboto Light"/>
                <a:ea typeface="Roboto Light"/>
              </a:rPr>
              <a:t>Every desk is occupied by one employee.</a:t>
            </a:r>
            <a:endParaRPr b="0" lang="en-US" sz="1600" strike="noStrike" u="none">
              <a:solidFill>
                <a:srgbClr val="000000"/>
              </a:solidFill>
              <a:uFillTx/>
              <a:latin typeface="Arial"/>
            </a:endParaRPr>
          </a:p>
          <a:p>
            <a:pPr defTabSz="914400">
              <a:lnSpc>
                <a:spcPts val="1851"/>
              </a:lnSpc>
              <a:spcBef>
                <a:spcPts val="1191"/>
              </a:spcBef>
              <a:spcAft>
                <a:spcPts val="992"/>
              </a:spcAft>
              <a:tabLst>
                <a:tab algn="l" pos="0"/>
              </a:tabLst>
            </a:pPr>
            <a:endParaRPr b="0" lang="en-US" sz="1000" strike="noStrike" u="none">
              <a:solidFill>
                <a:srgbClr val="000000"/>
              </a:solidFill>
              <a:uFillTx/>
              <a:latin typeface="Arial"/>
            </a:endParaRPr>
          </a:p>
          <a:p>
            <a:pPr defTabSz="914400">
              <a:lnSpc>
                <a:spcPts val="1851"/>
              </a:lnSpc>
              <a:spcBef>
                <a:spcPts val="1191"/>
              </a:spcBef>
              <a:spcAft>
                <a:spcPts val="992"/>
              </a:spcAft>
              <a:tabLst>
                <a:tab algn="l" pos="0"/>
              </a:tabLst>
            </a:pPr>
            <a:endParaRPr b="0" lang="en-US" sz="1150" strike="noStrike" u="none">
              <a:solidFill>
                <a:srgbClr val="000000"/>
              </a:solidFill>
              <a:uFillTx/>
              <a:latin typeface="Arial"/>
            </a:endParaRPr>
          </a:p>
        </p:txBody>
      </p:sp>
      <p:sp>
        <p:nvSpPr>
          <p:cNvPr id="141" name="Text 3"/>
          <p:cNvSpPr/>
          <p:nvPr/>
        </p:nvSpPr>
        <p:spPr>
          <a:xfrm>
            <a:off x="527760" y="7232400"/>
            <a:ext cx="13573440" cy="239760"/>
          </a:xfrm>
          <a:prstGeom prst="rect">
            <a:avLst/>
          </a:prstGeom>
          <a:noFill/>
          <a:ln w="0">
            <a:noFill/>
          </a:ln>
        </p:spPr>
        <p:style>
          <a:lnRef idx="0"/>
          <a:fillRef idx="0"/>
          <a:effectRef idx="0"/>
          <a:fontRef idx="minor"/>
        </p:style>
        <p:txBody>
          <a:bodyPr wrap="none" lIns="0" rIns="0" tIns="0" bIns="0" anchor="t">
            <a:noAutofit/>
          </a:bodyPr>
          <a:p>
            <a:pPr defTabSz="914400">
              <a:lnSpc>
                <a:spcPts val="1851"/>
              </a:lnSpc>
              <a:tabLst>
                <a:tab algn="l" pos="0"/>
              </a:tabLst>
            </a:pPr>
            <a:endParaRPr b="0" lang="en-US" sz="1800" strike="noStrike" u="none">
              <a:solidFill>
                <a:srgbClr val="000000"/>
              </a:solidFill>
              <a:uFillTx/>
              <a:latin typeface="Arial"/>
            </a:endParaRPr>
          </a:p>
        </p:txBody>
      </p:sp>
      <p:sp>
        <p:nvSpPr>
          <p:cNvPr id="142" name="Text 4"/>
          <p:cNvSpPr/>
          <p:nvPr/>
        </p:nvSpPr>
        <p:spPr>
          <a:xfrm>
            <a:off x="527760" y="7643160"/>
            <a:ext cx="13573440" cy="239760"/>
          </a:xfrm>
          <a:prstGeom prst="rect">
            <a:avLst/>
          </a:prstGeom>
          <a:noFill/>
          <a:ln w="0">
            <a:noFill/>
          </a:ln>
        </p:spPr>
        <p:style>
          <a:lnRef idx="0"/>
          <a:fillRef idx="0"/>
          <a:effectRef idx="0"/>
          <a:fontRef idx="minor"/>
        </p:style>
        <p:txBody>
          <a:bodyPr wrap="none" lIns="0" rIns="0" tIns="0" bIns="0" anchor="t">
            <a:noAutofit/>
          </a:bodyPr>
          <a:p>
            <a:pPr defTabSz="914400">
              <a:lnSpc>
                <a:spcPts val="1851"/>
              </a:lnSpc>
              <a:tabLst>
                <a:tab algn="l" pos="0"/>
              </a:tabLst>
            </a:pPr>
            <a:endParaRPr b="0" lang="en-US" sz="1800" strike="noStrike" u="none">
              <a:solidFill>
                <a:srgbClr val="000000"/>
              </a:solidFill>
              <a:uFillTx/>
              <a:latin typeface="Arial"/>
            </a:endParaRPr>
          </a:p>
        </p:txBody>
      </p:sp>
      <p:sp>
        <p:nvSpPr>
          <p:cNvPr id="143" name="Rectangle 7"/>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pic>
        <p:nvPicPr>
          <p:cNvPr id="144" name="" descr=""/>
          <p:cNvPicPr/>
          <p:nvPr/>
        </p:nvPicPr>
        <p:blipFill>
          <a:blip r:embed="rId1"/>
          <a:stretch/>
        </p:blipFill>
        <p:spPr>
          <a:xfrm>
            <a:off x="6373800" y="1600560"/>
            <a:ext cx="8026920" cy="4570560"/>
          </a:xfrm>
          <a:prstGeom prst="rect">
            <a:avLst/>
          </a:prstGeom>
          <a:noFill/>
          <a:ln w="0">
            <a:noFill/>
          </a:ln>
        </p:spPr>
      </p:pic>
      <p:pic>
        <p:nvPicPr>
          <p:cNvPr id="145" name="" descr=""/>
          <p:cNvPicPr/>
          <p:nvPr/>
        </p:nvPicPr>
        <p:blipFill>
          <a:blip r:embed="rId2"/>
          <a:stretch/>
        </p:blipFill>
        <p:spPr>
          <a:xfrm>
            <a:off x="685800" y="5038560"/>
            <a:ext cx="4342320" cy="2433600"/>
          </a:xfrm>
          <a:prstGeom prst="rect">
            <a:avLst/>
          </a:prstGeom>
          <a:noFill/>
          <a:ln w="0">
            <a:noFill/>
          </a:ln>
        </p:spPr>
      </p:pic>
      <p:sp>
        <p:nvSpPr>
          <p:cNvPr id="146" name=""/>
          <p:cNvSpPr/>
          <p:nvPr/>
        </p:nvSpPr>
        <p:spPr>
          <a:xfrm>
            <a:off x="685800" y="1449720"/>
            <a:ext cx="4359240" cy="83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i="1" lang="en-US" sz="2100" strike="noStrike" u="none">
                <a:solidFill>
                  <a:srgbClr val="e8f2a1"/>
                </a:solidFill>
                <a:uFillTx/>
                <a:latin typeface="Cantarell Extra Bold"/>
              </a:rPr>
              <a:t>Matching Employees to Desks:</a:t>
            </a:r>
            <a:endParaRPr b="0" lang="en-US" sz="2100" strike="noStrike" u="none">
              <a:solidFill>
                <a:srgbClr val="000000"/>
              </a:solidFill>
              <a:uFillTx/>
              <a:latin typeface="Arial"/>
            </a:endParaRPr>
          </a:p>
        </p:txBody>
      </p:sp>
      <p:sp>
        <p:nvSpPr>
          <p:cNvPr id="147" name=""/>
          <p:cNvSpPr/>
          <p:nvPr/>
        </p:nvSpPr>
        <p:spPr>
          <a:xfrm>
            <a:off x="457200" y="2286000"/>
            <a:ext cx="4582440" cy="13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trike="noStrike" u="none">
                <a:solidFill>
                  <a:srgbClr val="e5e0df"/>
                </a:solidFill>
                <a:uFillTx/>
                <a:latin typeface="Roboto Light"/>
                <a:ea typeface="Roboto Light"/>
              </a:rPr>
              <a:t>If there are 5 employees and 5 desks, and each employee is assigned to a unique desk, with no desk being assigned to more than one employee and no desk left empty, this is a bijective function:</a:t>
            </a:r>
            <a:endParaRPr b="0" lang="en-US"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1"/>
          <p:cNvSpPr/>
          <p:nvPr/>
        </p:nvSpPr>
        <p:spPr>
          <a:xfrm>
            <a:off x="12848760" y="7664040"/>
            <a:ext cx="1780200" cy="488880"/>
          </a:xfrm>
          <a:prstGeom prst="rect">
            <a:avLst/>
          </a:prstGeom>
          <a:solidFill>
            <a:schemeClr val="tx1"/>
          </a:solidFill>
          <a:ln>
            <a:solidFill>
              <a:srgbClr val="0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Calibri"/>
            </a:endParaRPr>
          </a:p>
        </p:txBody>
      </p:sp>
      <p:sp>
        <p:nvSpPr>
          <p:cNvPr id="149" name="TextBox 2"/>
          <p:cNvSpPr/>
          <p:nvPr/>
        </p:nvSpPr>
        <p:spPr>
          <a:xfrm>
            <a:off x="5844600" y="2828160"/>
            <a:ext cx="2911320" cy="1552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i="1" lang="en-US" sz="9600" strike="noStrike" u="none">
                <a:solidFill>
                  <a:schemeClr val="accent1">
                    <a:lumMod val="60000"/>
                    <a:lumOff val="40000"/>
                  </a:schemeClr>
                </a:solidFill>
                <a:uFillTx/>
                <a:latin typeface="Wide Latin"/>
              </a:rPr>
              <a:t>Q/ A</a:t>
            </a:r>
            <a:endParaRPr b="0" lang="en-US" sz="9600" strike="noStrike" u="none">
              <a:solidFill>
                <a:srgbClr val="000000"/>
              </a:solidFill>
              <a:uFillTx/>
              <a:latin typeface="Arial"/>
            </a:endParaRPr>
          </a:p>
        </p:txBody>
      </p:sp>
      <p:pic>
        <p:nvPicPr>
          <p:cNvPr id="150" name="" descr=""/>
          <p:cNvPicPr/>
          <p:nvPr/>
        </p:nvPicPr>
        <p:blipFill>
          <a:blip r:embed="rId1"/>
          <a:stretch/>
        </p:blipFill>
        <p:spPr>
          <a:xfrm>
            <a:off x="-360" y="0"/>
            <a:ext cx="14629320" cy="845712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245</TotalTime>
  <Application>LibreOffice/24.8.4.2$Linux_X86_64 LibreOffice_project/480$Build-2</Application>
  <AppVersion>15.0000</AppVersion>
  <Words>784</Words>
  <Paragraphs>75</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2025-03-11T15:26:51Z</dcterms:created>
  <dc:creator>PptxGenJS</dc:creator>
  <dc:description/>
  <dc:language>en-US</dc:language>
  <cp:lastModifiedBy/>
  <dcterms:modified xsi:type="dcterms:W3CDTF">2025-03-13T08:57:41Z</dcterms:modified>
  <cp:revision>18</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Custom</vt:lpwstr>
  </property>
  <property fmtid="{D5CDD505-2E9C-101B-9397-08002B2CF9AE}" pid="4" name="Slides">
    <vt:i4>10</vt:i4>
  </property>
</Properties>
</file>