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5"/>
  </p:notesMasterIdLst>
  <p:sldIdLst>
    <p:sldId id="256" r:id="rId3"/>
    <p:sldId id="288" r:id="rId4"/>
    <p:sldId id="297" r:id="rId5"/>
    <p:sldId id="298" r:id="rId6"/>
    <p:sldId id="305" r:id="rId7"/>
    <p:sldId id="299" r:id="rId8"/>
    <p:sldId id="300" r:id="rId9"/>
    <p:sldId id="301" r:id="rId10"/>
    <p:sldId id="302" r:id="rId11"/>
    <p:sldId id="303" r:id="rId12"/>
    <p:sldId id="304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127"/>
    <a:srgbClr val="00B05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21.05.2020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21.05.2020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21.05.2020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21.05.2020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21.05.2020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21.05.2020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21.05.2020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21.05.2020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21.05.2020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21.05.2020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21.05.2020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21.05.2020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21.05.2020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21.05.2020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21.05.2020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21.05.2020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21.05.2020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 smtClean="0"/>
              <a:t>Interactions Multimodales et Affectives - Projet</a:t>
            </a:r>
            <a:endParaRPr lang="fr-CH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Rivollat</a:t>
            </a:r>
            <a:r>
              <a:rPr lang="fr-CH" dirty="0" smtClean="0"/>
              <a:t> Quentin et Chevalley </a:t>
            </a:r>
            <a:r>
              <a:rPr lang="fr-CH" dirty="0"/>
              <a:t>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/>
              <a:t>Pour les affirmations suivantes, noter parmi "Tout à fait d'accord, Plutôt d'accord, ni l'un ni l'autre, Plutôt pas d'accord, Pas du tout d'accord" (de 1 à 5)</a:t>
            </a:r>
          </a:p>
          <a:p>
            <a:r>
              <a:rPr lang="fr-FR" sz="1600" dirty="0"/>
              <a:t>1. </a:t>
            </a:r>
            <a:r>
              <a:rPr lang="fr-FR" sz="1600" dirty="0" smtClean="0"/>
              <a:t>(Pour </a:t>
            </a:r>
            <a:r>
              <a:rPr lang="fr-FR" sz="1600" dirty="0"/>
              <a:t>chaque </a:t>
            </a:r>
            <a:r>
              <a:rPr lang="fr-FR" sz="1600" dirty="0" smtClean="0"/>
              <a:t>difficulté) La </a:t>
            </a:r>
            <a:r>
              <a:rPr lang="fr-FR" sz="1600" dirty="0"/>
              <a:t>difficulté était correctement adaptée à mon niveau</a:t>
            </a:r>
          </a:p>
          <a:p>
            <a:r>
              <a:rPr lang="fr-FR" sz="1600" dirty="0"/>
              <a:t>2. «Lorsque je n'avais presque plus de vie, je me suis sentie plus stressé que le reste du temps</a:t>
            </a:r>
            <a:r>
              <a:rPr lang="fr-FR" sz="1600" dirty="0" smtClean="0"/>
              <a:t>» </a:t>
            </a:r>
            <a:endParaRPr lang="fr-FR" sz="1600" dirty="0"/>
          </a:p>
          <a:p>
            <a:r>
              <a:rPr lang="fr-FR" sz="1600" dirty="0"/>
              <a:t>3. «J'ai préféré jouer avec les hexagones que sans»</a:t>
            </a:r>
          </a:p>
          <a:p>
            <a:r>
              <a:rPr lang="fr-FR" sz="1600" dirty="0"/>
              <a:t>4. «Il est plus facile de jouer sans hexagones qu'avec hexagones»</a:t>
            </a:r>
          </a:p>
          <a:p>
            <a:r>
              <a:rPr lang="fr-FR" sz="1600" dirty="0"/>
              <a:t>5. «J'ai apprécié le jeu»</a:t>
            </a:r>
          </a:p>
          <a:p>
            <a:r>
              <a:rPr lang="fr-FR" sz="1600" dirty="0"/>
              <a:t>6. «J'aimerais rejouer à ce jeu chez moi</a:t>
            </a:r>
            <a:r>
              <a:rPr lang="fr-FR" sz="1600" dirty="0" smtClean="0"/>
              <a:t>»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50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Questionnaire </a:t>
            </a:r>
            <a:r>
              <a:rPr lang="fr-CH" sz="2800" dirty="0"/>
              <a:t>post-expérimental</a:t>
            </a:r>
          </a:p>
        </p:txBody>
      </p:sp>
    </p:spTree>
    <p:extLst>
      <p:ext uri="{BB962C8B-B14F-4D97-AF65-F5344CB8AC3E}">
        <p14:creationId xmlns:p14="http://schemas.microsoft.com/office/powerpoint/2010/main" val="148200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/>
              <a:t>Score moyen de toutes les parties par niveau de difficulté</a:t>
            </a:r>
          </a:p>
          <a:p>
            <a:r>
              <a:rPr lang="fr-FR" sz="1600" dirty="0"/>
              <a:t>Temps moyen de jeu pour toutes les parties par niveau de difficulté</a:t>
            </a:r>
          </a:p>
          <a:p>
            <a:r>
              <a:rPr lang="fr-FR" sz="1600" dirty="0"/>
              <a:t>Choix des </a:t>
            </a:r>
            <a:r>
              <a:rPr lang="fr-FR" sz="1600" dirty="0" smtClean="0"/>
              <a:t>difficultés </a:t>
            </a:r>
            <a:r>
              <a:rPr lang="fr-FR" sz="1600" dirty="0"/>
              <a:t>lors que le choix est laissé à l'utilisateur</a:t>
            </a:r>
          </a:p>
          <a:p>
            <a:r>
              <a:rPr lang="fr-FR" sz="1600" dirty="0"/>
              <a:t>Nombre de parties avec hexagones lorsque le choix est laissé à l'utilisateur</a:t>
            </a:r>
          </a:p>
          <a:p>
            <a:r>
              <a:rPr lang="fr-FR" sz="1600" dirty="0"/>
              <a:t>Nombre de fois où le ralentissement s'est </a:t>
            </a:r>
            <a:r>
              <a:rPr lang="fr-FR" sz="1600" dirty="0" smtClean="0"/>
              <a:t>déclenché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319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Récolte des données</a:t>
            </a:r>
          </a:p>
        </p:txBody>
      </p:sp>
    </p:spTree>
    <p:extLst>
      <p:ext uri="{BB962C8B-B14F-4D97-AF65-F5344CB8AC3E}">
        <p14:creationId xmlns:p14="http://schemas.microsoft.com/office/powerpoint/2010/main" val="148824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Notre jeu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19" y="1218807"/>
            <a:ext cx="9455358" cy="53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Démo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11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14" y="2949146"/>
            <a:ext cx="773490" cy="77349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1408670" y="3847070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Graphismes et menu pause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853370"/>
            <a:ext cx="965041" cy="9650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01835" y="3847070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Indicateur de barre de vie</a:t>
            </a:r>
            <a:endParaRPr lang="fr-CH" dirty="0"/>
          </a:p>
        </p:txBody>
      </p:sp>
      <p:pic>
        <p:nvPicPr>
          <p:cNvPr id="9" name="Picture 2" descr="https://cdn2.iconfinder.com/data/icons/freecns-cumulus/16/519586-083_Music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76" y="2981958"/>
            <a:ext cx="642055" cy="6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11113" y="3846635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Ajout de musique</a:t>
            </a:r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9348143" y="298195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latin typeface="Arial Rounded MT Bold" panose="020F0704030504030204" pitchFamily="34" charset="0"/>
              </a:rPr>
              <a:t>Combo</a:t>
            </a:r>
            <a:endParaRPr lang="fr-CH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52355" y="308968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800" b="1" dirty="0">
                <a:latin typeface="Arial Rounded MT Bold" panose="020F0704030504030204" pitchFamily="34" charset="0"/>
              </a:rPr>
              <a:t>x2</a:t>
            </a:r>
            <a:endParaRPr lang="fr-CH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036433" y="3818411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Combo et meilleur score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011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Avancement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pic>
        <p:nvPicPr>
          <p:cNvPr id="5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2973860"/>
            <a:ext cx="1221533" cy="64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645364" y="3959776"/>
            <a:ext cx="174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Implémenter ralentissement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5575291" y="2715859"/>
            <a:ext cx="1226942" cy="1157305"/>
            <a:chOff x="5395672" y="4044266"/>
            <a:chExt cx="1226942" cy="1157305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/>
            <a:srcRect b="9409"/>
            <a:stretch/>
          </p:blipFill>
          <p:spPr>
            <a:xfrm>
              <a:off x="5395672" y="4044266"/>
              <a:ext cx="977126" cy="954854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738" y="4270695"/>
              <a:ext cx="930876" cy="930876"/>
            </a:xfrm>
            <a:prstGeom prst="rect">
              <a:avLst/>
            </a:prstGeom>
          </p:spPr>
        </p:pic>
      </p:grpSp>
      <p:sp>
        <p:nvSpPr>
          <p:cNvPr id="10" name="ZoneTexte 9"/>
          <p:cNvSpPr txBox="1"/>
          <p:nvPr/>
        </p:nvSpPr>
        <p:spPr>
          <a:xfrm>
            <a:off x="5192998" y="3959776"/>
            <a:ext cx="174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Lancer python depuis </a:t>
            </a:r>
            <a:r>
              <a:rPr lang="fr-CH" dirty="0" err="1" smtClean="0"/>
              <a:t>unity</a:t>
            </a:r>
            <a:endParaRPr lang="fr-CH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14" y="2579332"/>
            <a:ext cx="1227908" cy="12279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612645" y="3959776"/>
            <a:ext cx="249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Adapter la difficulté dynamiquement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40370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Déroulement de l’évaluation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CH" sz="1600" dirty="0" smtClean="0"/>
              <a:t>Avec tous les stratagèmes mis en place, on peut garder le joueur engagé dans la partie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Hypothèse: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8403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/>
              <a:t>Quel est votre </a:t>
            </a:r>
            <a:r>
              <a:rPr lang="fr-FR" sz="1600" dirty="0" smtClean="0"/>
              <a:t>âge</a:t>
            </a:r>
            <a:endParaRPr lang="fr-FR" sz="1600" dirty="0"/>
          </a:p>
          <a:p>
            <a:r>
              <a:rPr lang="fr-FR" sz="1600" dirty="0"/>
              <a:t>Quel est votre familiarité avec l'utilisation d'ordinateur</a:t>
            </a:r>
          </a:p>
          <a:p>
            <a:r>
              <a:rPr lang="fr-FR" sz="1600" dirty="0"/>
              <a:t>Avez-vous l'habitude de jouer aux jeux-vidéos</a:t>
            </a:r>
          </a:p>
          <a:p>
            <a:r>
              <a:rPr lang="fr-FR" sz="1600" dirty="0"/>
              <a:t>Êtes-vous doué aux jeux-vidéos</a:t>
            </a:r>
          </a:p>
          <a:p>
            <a:r>
              <a:rPr lang="fr-FR" sz="1600" dirty="0"/>
              <a:t>Avez-vous l'habitude de jouer à des jeux de rythme spécifiquement</a:t>
            </a:r>
          </a:p>
          <a:p>
            <a:r>
              <a:rPr lang="fr-FR" sz="1600" dirty="0"/>
              <a:t>Êtes-vous de tendance calme dans la vie en générale</a:t>
            </a:r>
          </a:p>
          <a:p>
            <a:r>
              <a:rPr lang="fr-FR" sz="1600" dirty="0"/>
              <a:t>Êtes-vous sportif</a:t>
            </a:r>
          </a:p>
          <a:p>
            <a:r>
              <a:rPr lang="fr-FR" sz="1600" dirty="0"/>
              <a:t>Êtes-vous </a:t>
            </a:r>
            <a:r>
              <a:rPr lang="fr-FR" sz="1600" dirty="0" smtClean="0"/>
              <a:t>adepte </a:t>
            </a:r>
            <a:r>
              <a:rPr lang="fr-FR" sz="1600" dirty="0"/>
              <a:t>de sensation fortes (films d'horreur, manèges, etc...)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Questionnaire initiale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40612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 err="1"/>
              <a:t>Expliquation</a:t>
            </a:r>
            <a:r>
              <a:rPr lang="fr-FR" sz="1600" dirty="0"/>
              <a:t> des règles</a:t>
            </a:r>
          </a:p>
          <a:p>
            <a:r>
              <a:rPr lang="fr-FR" sz="1600" dirty="0"/>
              <a:t>Jouer ~2 minutes pour se familiariser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321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Phase d’introduction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3432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42690"/>
            <a:ext cx="8293671" cy="8735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sz="1400" dirty="0"/>
              <a:t>Tâche:		Jouer une partie facile avec </a:t>
            </a:r>
            <a:r>
              <a:rPr lang="fr-FR" sz="1400" dirty="0" smtClean="0"/>
              <a:t>hexagones</a:t>
            </a:r>
            <a:endParaRPr lang="fr-FR" sz="1400" dirty="0"/>
          </a:p>
          <a:p>
            <a:pPr>
              <a:spcBef>
                <a:spcPts val="0"/>
              </a:spcBef>
            </a:pPr>
            <a:r>
              <a:rPr lang="fr-FR" sz="1400" dirty="0"/>
              <a:t>État initial:	Menu principal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Critère succès:	Plus de 5 cibles ont été touchées </a:t>
            </a:r>
            <a:r>
              <a:rPr lang="fr-FR" sz="1400" dirty="0" smtClean="0"/>
              <a:t>avant de mourir et </a:t>
            </a:r>
            <a:r>
              <a:rPr lang="fr-FR" sz="1400" dirty="0"/>
              <a:t>la partie est terminée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Benchmark:	Partie terminée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116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Tâches</a:t>
            </a:r>
            <a:endParaRPr lang="fr-CH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7334" y="3122325"/>
            <a:ext cx="8293671" cy="3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 smtClean="0"/>
              <a:t>Tâche:		Jouer une partie normal avec hexagones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77334" y="3559077"/>
            <a:ext cx="8293671" cy="26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 smtClean="0"/>
              <a:t>Tâche:		Jouer une partie difficile avec hexagones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77334" y="3995829"/>
            <a:ext cx="8293671" cy="32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 smtClean="0"/>
              <a:t>Tâche:	</a:t>
            </a:r>
            <a:r>
              <a:rPr lang="fr-FR" sz="1400" dirty="0"/>
              <a:t>	Jouer une partie à choix sans hexagones</a:t>
            </a:r>
            <a:endParaRPr lang="fr-FR" sz="1400" dirty="0" smtClean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77334" y="5117462"/>
            <a:ext cx="10534363" cy="873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/>
              <a:t>Tâche:		Jouer 3 parties avec niveaux de </a:t>
            </a:r>
            <a:r>
              <a:rPr lang="fr-FR" sz="1400" dirty="0" smtClean="0"/>
              <a:t>difficulté </a:t>
            </a:r>
            <a:r>
              <a:rPr lang="fr-FR" sz="1400" dirty="0"/>
              <a:t>à choix avec ou sans hexagones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État initial:	Menu principal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Critère succès:	Plus de 5 cibles ont été touchées avant de mourir dans chaque partie et les deux </a:t>
            </a:r>
            <a:r>
              <a:rPr lang="fr-FR" sz="1400" dirty="0" err="1"/>
              <a:t>partise</a:t>
            </a:r>
            <a:r>
              <a:rPr lang="fr-FR" sz="1400" dirty="0"/>
              <a:t> sont terminées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Benchmark:	Parties terminées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739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357</Words>
  <Application>Microsoft Office PowerPoint</Application>
  <PresentationFormat>Grand écran</PresentationFormat>
  <Paragraphs>75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Notre jeu</vt:lpstr>
      <vt:lpstr>Démo du projet</vt:lpstr>
      <vt:lpstr>Avancement</vt:lpstr>
      <vt:lpstr>Avancement</vt:lpstr>
      <vt:lpstr>Déroulement de l’évaluation</vt:lpstr>
      <vt:lpstr>Déroulement de l’évaluation</vt:lpstr>
      <vt:lpstr>Déroulement de l’évaluation</vt:lpstr>
      <vt:lpstr>Déroulement de l’évaluation</vt:lpstr>
      <vt:lpstr>Déroulement de l’évaluation</vt:lpstr>
      <vt:lpstr>Déroulement de l’évaluation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181</cp:revision>
  <dcterms:created xsi:type="dcterms:W3CDTF">2019-09-03T17:00:55Z</dcterms:created>
  <dcterms:modified xsi:type="dcterms:W3CDTF">2020-05-21T14:03:14Z</dcterms:modified>
</cp:coreProperties>
</file>