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7"/>
  </p:notes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3612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03.06.2020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048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03.06.2020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03.06.2020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03.06.2020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03.06.2020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03.06.2020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03.06.2020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03.06.2020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03.06.2020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03.06.2020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03.06.2020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Interactions Multimodales et Affectives -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Rivollat</a:t>
            </a:r>
            <a:r>
              <a:rPr lang="fr-CH" dirty="0"/>
              <a:t> Quentin et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50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Questionnaire post-expérimental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3612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 post-expérimental (détail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«</a:t>
            </a:r>
            <a:r>
              <a:rPr lang="fr-FR" dirty="0"/>
              <a:t>Lorsque je n'avais presque plus de vie, je me suis sentie plus stressé que le reste du temps» </a:t>
            </a:r>
          </a:p>
          <a:p>
            <a:r>
              <a:rPr lang="fr-FR" dirty="0"/>
              <a:t>«Il est plus stressant de jouer avec hexagones que sans hexagones»</a:t>
            </a:r>
          </a:p>
          <a:p>
            <a:r>
              <a:rPr lang="fr-FR" dirty="0"/>
              <a:t>«Il est plus stressant de jouer avec indicateurs que sans indicateurs»</a:t>
            </a:r>
          </a:p>
          <a:p>
            <a:r>
              <a:rPr lang="fr-FR" dirty="0"/>
              <a:t>«J'ai préféré jouer avec les hexagones que sans»</a:t>
            </a:r>
          </a:p>
          <a:p>
            <a:r>
              <a:rPr lang="fr-FR" dirty="0"/>
              <a:t>«J'ai préféré jouer avec les indicateurs que sans»</a:t>
            </a:r>
          </a:p>
          <a:p>
            <a:r>
              <a:rPr lang="fr-FR" dirty="0"/>
              <a:t>«J'ai remarqué que la musique qui change de rythme donnait une indication sur la partie»</a:t>
            </a:r>
          </a:p>
          <a:p>
            <a:r>
              <a:rPr lang="fr-FR" dirty="0"/>
              <a:t>«J'ai remarqué que le fond d'écran qui changent de couleur donnait une indication sur la partie»</a:t>
            </a:r>
          </a:p>
          <a:p>
            <a:r>
              <a:rPr lang="fr-FR" dirty="0"/>
              <a:t>Noter de 1 à 5 le niveau de stresse expérimenté durant chacune des 4 tâches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590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09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4305" r="10446" b="9936"/>
          <a:stretch/>
        </p:blipFill>
        <p:spPr>
          <a:xfrm>
            <a:off x="5385965" y="2891170"/>
            <a:ext cx="1145059" cy="135116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13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165137" y="4351309"/>
            <a:ext cx="1586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Répartition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884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pour votre attention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5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29" y="3284342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5.vectorstock.com/i/1000x1000/30/54/stressed-businessman-icon-isometric-3d-style-vector-90630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5454" r="26909" b="22028"/>
          <a:stretch/>
        </p:blipFill>
        <p:spPr bwMode="auto">
          <a:xfrm>
            <a:off x="4138167" y="2437966"/>
            <a:ext cx="1532238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6024632" y="3587244"/>
            <a:ext cx="987597" cy="23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89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7" y="1533008"/>
            <a:ext cx="9176953" cy="51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Diagramme du système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059441"/>
            <a:ext cx="4962525" cy="3914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86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Description technique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6" y="2505676"/>
            <a:ext cx="1234035" cy="93087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308442" y="3664479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Calibration</a:t>
            </a:r>
            <a:endParaRPr lang="fr-CH" dirty="0"/>
          </a:p>
        </p:txBody>
      </p:sp>
      <p:pic>
        <p:nvPicPr>
          <p:cNvPr id="9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84" y="2505676"/>
            <a:ext cx="1652893" cy="8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015407" y="3527587"/>
            <a:ext cx="17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Déclencher le ralentissement</a:t>
            </a:r>
            <a:endParaRPr lang="fr-CH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80" y="2278878"/>
            <a:ext cx="1227908" cy="122790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736212" y="3526784"/>
            <a:ext cx="249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Adapter la difficulté dynamiquement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986541" y="483304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Permet l’obtention d’un </a:t>
            </a:r>
            <a:r>
              <a:rPr lang="fr-CH" sz="1400" dirty="0" smtClean="0">
                <a:solidFill>
                  <a:srgbClr val="1CADE4"/>
                </a:solidFill>
              </a:rPr>
              <a:t>BPM moyen</a:t>
            </a:r>
            <a:endParaRPr lang="fr-CH" sz="1400" dirty="0">
              <a:solidFill>
                <a:srgbClr val="1CADE4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57662" y="4833043"/>
            <a:ext cx="2844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Seuil: 1.3 * </a:t>
            </a:r>
            <a:r>
              <a:rPr lang="fr-CH" sz="1400" dirty="0" smtClean="0">
                <a:solidFill>
                  <a:srgbClr val="1CADE4"/>
                </a:solidFill>
              </a:rPr>
              <a:t>BPM</a:t>
            </a:r>
            <a:r>
              <a:rPr lang="fr-CH" sz="1400" dirty="0" smtClean="0"/>
              <a:t> </a:t>
            </a:r>
            <a:r>
              <a:rPr lang="fr-CH" sz="1400" dirty="0" smtClean="0">
                <a:solidFill>
                  <a:srgbClr val="1CADE4"/>
                </a:solidFill>
              </a:rPr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Durée: 6 secondes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Ralentissement à 40% de vitesse originale</a:t>
            </a:r>
            <a:endParaRPr lang="fr-CH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7897462" y="4838649"/>
            <a:ext cx="3084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Seuil «Calme»: 1.05 * </a:t>
            </a:r>
            <a:r>
              <a:rPr lang="fr-CH" sz="1400" dirty="0" smtClean="0">
                <a:solidFill>
                  <a:srgbClr val="1CADE4"/>
                </a:solidFill>
              </a:rPr>
              <a:t>BPM</a:t>
            </a:r>
            <a:r>
              <a:rPr lang="fr-CH" sz="1400" dirty="0" smtClean="0"/>
              <a:t> </a:t>
            </a:r>
            <a:r>
              <a:rPr lang="fr-CH" sz="1400" dirty="0" smtClean="0">
                <a:solidFill>
                  <a:srgbClr val="1CADE4"/>
                </a:solidFill>
              </a:rPr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Seuil «Stressé»: 1.2 * </a:t>
            </a:r>
            <a:r>
              <a:rPr lang="fr-CH" sz="1400" dirty="0" smtClean="0">
                <a:solidFill>
                  <a:srgbClr val="1CADE4"/>
                </a:solidFill>
              </a:rPr>
              <a:t>BPM</a:t>
            </a:r>
            <a:r>
              <a:rPr lang="fr-CH" sz="1400" dirty="0" smtClean="0"/>
              <a:t> </a:t>
            </a:r>
            <a:r>
              <a:rPr lang="fr-CH" sz="1400" dirty="0" smtClean="0">
                <a:solidFill>
                  <a:srgbClr val="1CADE4"/>
                </a:solidFill>
              </a:rPr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Chaque seconde difficulté adaptée</a:t>
            </a:r>
          </a:p>
        </p:txBody>
      </p:sp>
    </p:spTree>
    <p:extLst>
      <p:ext uri="{BB962C8B-B14F-4D97-AF65-F5344CB8AC3E}">
        <p14:creationId xmlns:p14="http://schemas.microsoft.com/office/powerpoint/2010/main" val="20528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d’évaluation prévu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34999" y="2791416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Hypothèse: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34999" y="3665545"/>
            <a:ext cx="8596668" cy="1219494"/>
          </a:xfrm>
        </p:spPr>
        <p:txBody>
          <a:bodyPr>
            <a:normAutofit/>
          </a:bodyPr>
          <a:lstStyle/>
          <a:p>
            <a:r>
              <a:rPr lang="fr-FR" sz="1600" dirty="0" smtClean="0"/>
              <a:t>Le ralentissement aide le joueur à se calmer</a:t>
            </a:r>
          </a:p>
          <a:p>
            <a:r>
              <a:rPr lang="fr-FR" sz="1600" dirty="0" smtClean="0"/>
              <a:t>Les hexagones augmentent le niveau de stresse du joueur</a:t>
            </a:r>
          </a:p>
          <a:p>
            <a:r>
              <a:rPr lang="fr-FR" sz="1600" dirty="0" smtClean="0"/>
              <a:t>Les indicateurs visuels/auditifs augmentent le niveau de stresse du joueur</a:t>
            </a:r>
          </a:p>
        </p:txBody>
      </p:sp>
    </p:spTree>
    <p:extLst>
      <p:ext uri="{BB962C8B-B14F-4D97-AF65-F5344CB8AC3E}">
        <p14:creationId xmlns:p14="http://schemas.microsoft.com/office/powerpoint/2010/main" val="32005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Questionnaire initiale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7" y="3710223"/>
            <a:ext cx="3319370" cy="79936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Familiarité avec les jeux-vidéos</a:t>
            </a:r>
            <a:endParaRPr lang="fr-CH" sz="1200" dirty="0"/>
          </a:p>
          <a:p>
            <a:r>
              <a:rPr lang="fr-FR" sz="1600" dirty="0" smtClean="0"/>
              <a:t>Stresse au quotidien</a:t>
            </a:r>
          </a:p>
        </p:txBody>
      </p:sp>
    </p:spTree>
    <p:extLst>
      <p:ext uri="{BB962C8B-B14F-4D97-AF65-F5344CB8AC3E}">
        <p14:creationId xmlns:p14="http://schemas.microsoft.com/office/powerpoint/2010/main" val="42849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Phase d’introduction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4438363" cy="1323096"/>
          </a:xfrm>
        </p:spPr>
        <p:txBody>
          <a:bodyPr>
            <a:normAutofit/>
          </a:bodyPr>
          <a:lstStyle/>
          <a:p>
            <a:r>
              <a:rPr lang="fr-FR" sz="1600" dirty="0"/>
              <a:t>Explication des règles</a:t>
            </a:r>
          </a:p>
          <a:p>
            <a:r>
              <a:rPr lang="fr-FR" sz="1600" dirty="0"/>
              <a:t>Jouer </a:t>
            </a:r>
            <a:r>
              <a:rPr lang="fr-FR" sz="1600" dirty="0" smtClean="0"/>
              <a:t>pour </a:t>
            </a:r>
            <a:r>
              <a:rPr lang="fr-FR" sz="1600" dirty="0"/>
              <a:t>se familiariser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9946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116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Tâches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4 tâches où les deux paramètres de nos hypothèses varient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930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290</Words>
  <Application>Microsoft Office PowerPoint</Application>
  <PresentationFormat>Grand écran</PresentationFormat>
  <Paragraphs>63</Paragraphs>
  <Slides>14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Introduction</vt:lpstr>
      <vt:lpstr>Introduction</vt:lpstr>
      <vt:lpstr>Diagramme du système</vt:lpstr>
      <vt:lpstr>Description technique</vt:lpstr>
      <vt:lpstr>Mode d’évaluation prévu</vt:lpstr>
      <vt:lpstr>Mode d’évaluation prévu</vt:lpstr>
      <vt:lpstr>Mode d’évaluation prévu</vt:lpstr>
      <vt:lpstr>Mode d’évaluation prévu</vt:lpstr>
      <vt:lpstr>Mode d’évaluation prévu</vt:lpstr>
      <vt:lpstr>Questionnaire post-expérimental (détail)</vt:lpstr>
      <vt:lpstr>Conclusion</vt:lpstr>
      <vt:lpstr>Répartition des tâches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200</cp:revision>
  <dcterms:created xsi:type="dcterms:W3CDTF">2019-09-03T17:00:55Z</dcterms:created>
  <dcterms:modified xsi:type="dcterms:W3CDTF">2020-06-03T15:20:11Z</dcterms:modified>
</cp:coreProperties>
</file>