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711" r:id="rId2"/>
  </p:sldMasterIdLst>
  <p:notesMasterIdLst>
    <p:notesMasterId r:id="rId18"/>
  </p:notesMasterIdLst>
  <p:sldIdLst>
    <p:sldId id="256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301" r:id="rId14"/>
    <p:sldId id="300" r:id="rId15"/>
    <p:sldId id="299" r:id="rId16"/>
    <p:sldId id="28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F36127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07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CBB57-5019-4C34-B895-9DAC8A1F72A5}" type="datetimeFigureOut">
              <a:rPr lang="fr-CH" smtClean="0"/>
              <a:t>05.06.2020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B9E25-742F-4AB9-9769-63653C51E89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28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9E25-742F-4AB9-9769-63653C51E899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2472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B9E25-742F-4AB9-9769-63653C51E899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2048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 userDrawn="1"/>
        </p:nvSpPr>
        <p:spPr>
          <a:xfrm>
            <a:off x="0" y="3071115"/>
            <a:ext cx="416379" cy="1020538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1CADE4"/>
              </a:solidFill>
            </a:endParaRPr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1C5EC13-83CD-46FC-A749-A66713452AB8}" type="datetime1">
              <a:rPr lang="fr-CH" smtClean="0"/>
              <a:t>05.06.2020</a:t>
            </a:fld>
            <a:endParaRPr lang="fr-CH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976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6747-9D74-4D5C-A57B-216C1DCF555B}" type="datetime1">
              <a:rPr lang="fr-CH" smtClean="0"/>
              <a:t>05.06.2020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592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7460-04F9-4582-9AE7-9E23C393B231}" type="datetime1">
              <a:rPr lang="fr-CH" smtClean="0"/>
              <a:t>05.06.2020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3519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443BA57E-7B21-4F6F-82E1-FF01CD7ABA13}" type="datetime1">
              <a:rPr lang="fr-CH" smtClean="0"/>
              <a:t>05.06.2020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09E3-34CC-4F3C-A1BD-713587317DF7}" type="datetime1">
              <a:rPr lang="fr-CH" smtClean="0"/>
              <a:t>05.06.2020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C659214-C5B2-4878-BE63-6680446A108B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15999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544D-CD99-4DB3-9168-B3A8E20C09FE}" type="datetime1">
              <a:rPr lang="fr-CH" smtClean="0"/>
              <a:t>05.06.2020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7819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5AE5-1ED1-49B1-BD0C-362DD8300DA6}" type="datetime1">
              <a:rPr lang="fr-CH" smtClean="0"/>
              <a:t>05.06.2020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1900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1FB04-B1F8-410C-91A1-6F9F06ABF9AD}" type="datetime1">
              <a:rPr lang="fr-CH" smtClean="0"/>
              <a:t>05.06.2020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3776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CB868-B46E-4481-9B17-F23B1E033C87}" type="datetime1">
              <a:rPr lang="fr-CH" smtClean="0"/>
              <a:t>05.06.2020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4168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E9EF-17A4-4D73-89B5-BE4B97634EE6}" type="datetime1">
              <a:rPr lang="fr-CH" smtClean="0"/>
              <a:t>05.06.2020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0473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805BF-25D7-407C-8F23-26F91DDF1D3E}" type="datetime1">
              <a:rPr lang="fr-CH" smtClean="0"/>
              <a:t>05.06.2020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165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522514"/>
            <a:ext cx="416379" cy="840922"/>
          </a:xfrm>
          <a:prstGeom prst="rect">
            <a:avLst/>
          </a:prstGeom>
          <a:solidFill>
            <a:srgbClr val="1CADE4"/>
          </a:solidFill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77334" y="356507"/>
            <a:ext cx="8596668" cy="132080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1CADE4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677334" y="1861457"/>
            <a:ext cx="8596668" cy="4179905"/>
          </a:xfrm>
        </p:spPr>
        <p:txBody>
          <a:bodyPr/>
          <a:lstStyle>
            <a:lvl1pPr>
              <a:defRPr sz="2400">
                <a:latin typeface="Trebuchet MS" panose="020B0603020202020204" pitchFamily="34" charset="0"/>
              </a:defRPr>
            </a:lvl1pPr>
            <a:lvl2pPr>
              <a:defRPr sz="2000">
                <a:latin typeface="Trebuchet MS" panose="020B0603020202020204" pitchFamily="34" charset="0"/>
              </a:defRPr>
            </a:lvl2pPr>
            <a:lvl3pPr>
              <a:defRPr sz="1800">
                <a:latin typeface="Trebuchet MS" panose="020B0603020202020204" pitchFamily="34" charset="0"/>
              </a:defRPr>
            </a:lvl3pPr>
            <a:lvl4pPr>
              <a:defRPr sz="1600">
                <a:latin typeface="Trebuchet MS" panose="020B0603020202020204" pitchFamily="34" charset="0"/>
              </a:defRPr>
            </a:lvl4pPr>
            <a:lvl5pPr>
              <a:defRPr sz="16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59142C7-4527-4223-B0C3-EFB260406640}" type="datetime1">
              <a:rPr lang="fr-CH" smtClean="0"/>
              <a:t>05.06.2020</a:t>
            </a:fld>
            <a:endParaRPr lang="fr-CH"/>
          </a:p>
        </p:txBody>
      </p:sp>
      <p:sp>
        <p:nvSpPr>
          <p:cNvPr id="11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fr-CH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344128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6D0E-3881-4B3D-96CD-ECBF10879B6D}" type="datetime1">
              <a:rPr lang="fr-CH" smtClean="0"/>
              <a:t>05.06.2020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3894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783F-3525-484F-BB92-A97332512ECC}" type="datetime1">
              <a:rPr lang="fr-CH" smtClean="0"/>
              <a:t>05.06.2020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9377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7AEC-70AF-45C1-A4D8-B9682E9F5690}" type="datetime1">
              <a:rPr lang="fr-CH" smtClean="0"/>
              <a:t>05.06.2020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426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8F42-9E37-44B5-9404-FFDB7BFA3C58}" type="datetime1">
              <a:rPr lang="fr-CH" smtClean="0"/>
              <a:t>05.06.2020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1184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43B4-503F-48B3-9D69-A1E033EB31DC}" type="datetime1">
              <a:rPr lang="fr-CH" smtClean="0"/>
              <a:t>05.06.2020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96639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70D4-DC05-4346-960C-EE641E3F13E6}" type="datetime1">
              <a:rPr lang="fr-CH" smtClean="0"/>
              <a:t>05.06.2020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2961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D8BB9-B4F7-4387-B4ED-AABAD1F880A7}" type="datetime1">
              <a:rPr lang="fr-CH" smtClean="0"/>
              <a:t>05.06.2020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65244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CC42-73C7-497A-91BC-5B46DEBB8AEF}" type="datetime1">
              <a:rPr lang="fr-CH" smtClean="0"/>
              <a:t>05.06.2020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18228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8B8C1-AC7C-4439-ABE1-977A3F495DB0}" type="datetime1">
              <a:rPr lang="fr-CH" smtClean="0"/>
              <a:t>05.06.2020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4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9873-EBA8-4E74-A188-36791492334D}" type="datetime1">
              <a:rPr lang="fr-CH" smtClean="0"/>
              <a:t>05.06.2020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423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B30A-CC25-498D-A978-F9C8FA3447EC}" type="datetime1">
              <a:rPr lang="fr-CH" smtClean="0"/>
              <a:t>05.06.2020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650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612F-4B27-4C50-9FEF-D899F02BE98F}" type="datetime1">
              <a:rPr lang="fr-CH" smtClean="0"/>
              <a:t>05.06.2020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5029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D3EA-FE5E-4B40-AAF2-7BDC6B236448}" type="datetime1">
              <a:rPr lang="fr-CH" smtClean="0"/>
              <a:t>05.06.2020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537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601C-520E-4D95-87EA-C15A6C947E77}" type="datetime1">
              <a:rPr lang="fr-CH" smtClean="0"/>
              <a:t>05.06.2020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302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90FB-8902-44F1-AFF3-670F9F6ABDF8}" type="datetime1">
              <a:rPr lang="fr-CH" smtClean="0"/>
              <a:t>05.06.2020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834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B839-6A40-4321-AA7D-D18AFAC76C0E}" type="datetime1">
              <a:rPr lang="fr-CH" smtClean="0"/>
              <a:t>05.06.2020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716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5D13F-9125-4315-B7A7-EB82236C947E}" type="datetime1">
              <a:rPr lang="fr-CH" smtClean="0"/>
              <a:t>05.06.2020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2530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6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A6938-53D0-4653-82AB-3885BCA89A92}" type="datetime1">
              <a:rPr lang="fr-CH" smtClean="0"/>
              <a:t>05.06.2020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F60449C3-8BCD-4455-8E2A-A866209B9601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4839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90575" y="2404534"/>
            <a:ext cx="8483428" cy="1646302"/>
          </a:xfrm>
        </p:spPr>
        <p:txBody>
          <a:bodyPr/>
          <a:lstStyle/>
          <a:p>
            <a:r>
              <a:rPr lang="fr-CH" sz="4000" dirty="0"/>
              <a:t>Interactions Multimodales et Affectives - Projet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err="1"/>
              <a:t>Rivollat</a:t>
            </a:r>
            <a:r>
              <a:rPr lang="fr-CH" dirty="0"/>
              <a:t> Quentin et Chevalley Gibran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pPr/>
              <a:t>1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9447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Mode d’évaluation prévu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10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743237" y="2799654"/>
            <a:ext cx="5001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/>
              <a:t>Questionnaire post-expérimental</a:t>
            </a:r>
            <a:endParaRPr lang="fr-CH" sz="2800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743236" y="3710223"/>
            <a:ext cx="6852050" cy="1323096"/>
          </a:xfrm>
        </p:spPr>
        <p:txBody>
          <a:bodyPr>
            <a:normAutofit/>
          </a:bodyPr>
          <a:lstStyle/>
          <a:p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136126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Questionnaire post-expérimental (détail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smtClean="0"/>
              <a:t>«</a:t>
            </a:r>
            <a:r>
              <a:rPr lang="fr-FR" dirty="0"/>
              <a:t>Lorsque je n'avais presque plus de vie, je me suis sentie plus stressé que le reste du temps» </a:t>
            </a:r>
          </a:p>
          <a:p>
            <a:r>
              <a:rPr lang="fr-FR" dirty="0"/>
              <a:t>«Il est plus stressant de jouer avec hexagones que sans hexagones»</a:t>
            </a:r>
          </a:p>
          <a:p>
            <a:r>
              <a:rPr lang="fr-FR" dirty="0"/>
              <a:t>«Il est plus stressant de jouer avec indicateurs que sans indicateurs»</a:t>
            </a:r>
          </a:p>
          <a:p>
            <a:r>
              <a:rPr lang="fr-FR" dirty="0"/>
              <a:t>«J'ai préféré jouer avec les hexagones que sans»</a:t>
            </a:r>
          </a:p>
          <a:p>
            <a:r>
              <a:rPr lang="fr-FR" dirty="0"/>
              <a:t>«J'ai préféré jouer avec les indicateurs que sans»</a:t>
            </a:r>
          </a:p>
          <a:p>
            <a:r>
              <a:rPr lang="fr-FR" dirty="0"/>
              <a:t>«J'ai remarqué que la musique qui change de rythme donnait une indication sur la partie»</a:t>
            </a:r>
          </a:p>
          <a:p>
            <a:r>
              <a:rPr lang="fr-FR" dirty="0"/>
              <a:t>«J'ai remarqué que le fond d'écran qui changent de couleur donnait une indication sur la partie»</a:t>
            </a:r>
          </a:p>
          <a:p>
            <a:r>
              <a:rPr lang="fr-FR" dirty="0"/>
              <a:t>Noter de 1 à 5 le niveau de stresse expérimenté durant chacune des 4 tâches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2590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Répartition des tâches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2355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8893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Répartition des tâches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2" t="4305" r="10446" b="9936"/>
          <a:stretch/>
        </p:blipFill>
        <p:spPr>
          <a:xfrm>
            <a:off x="5385965" y="2891170"/>
            <a:ext cx="1145059" cy="1351169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14</a:t>
            </a:fld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5165137" y="4351309"/>
            <a:ext cx="1586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 smtClean="0"/>
              <a:t>Répartition</a:t>
            </a: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18846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Merci pour votre attention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9214-C5B2-4878-BE63-6680446A108B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0325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2</a:t>
            </a:fld>
            <a:endParaRPr lang="fr-CH"/>
          </a:p>
        </p:txBody>
      </p:sp>
      <p:pic>
        <p:nvPicPr>
          <p:cNvPr id="5" name="Picture 2" descr="https://imageog.flaticon.com/icons/png/512/66/66163.png?size=1200x630f&amp;pad=10,10,10,10&amp;ext=png&amp;bg=FFFFFF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29" y="3284342"/>
            <a:ext cx="1598371" cy="83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cdn5.vectorstock.com/i/1000x1000/30/54/stressed-businessman-icon-isometric-3d-style-vector-9063054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1" t="15454" r="26909" b="22028"/>
          <a:stretch/>
        </p:blipFill>
        <p:spPr bwMode="auto">
          <a:xfrm>
            <a:off x="4138167" y="2437966"/>
            <a:ext cx="1532238" cy="220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èche droite 6"/>
          <p:cNvSpPr/>
          <p:nvPr/>
        </p:nvSpPr>
        <p:spPr>
          <a:xfrm>
            <a:off x="6024632" y="3587244"/>
            <a:ext cx="987597" cy="233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7895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3</a:t>
            </a:fld>
            <a:endParaRPr lang="fr-CH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907" y="1533008"/>
            <a:ext cx="9176953" cy="516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7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Diagramme du système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75" y="2059441"/>
            <a:ext cx="4962525" cy="3914775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7868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Description technique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5</a:t>
            </a:fld>
            <a:endParaRPr lang="fr-CH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296" y="2505676"/>
            <a:ext cx="1234035" cy="93087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308442" y="3664479"/>
            <a:ext cx="120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smtClean="0"/>
              <a:t>Calibration</a:t>
            </a:r>
            <a:endParaRPr lang="fr-CH" dirty="0"/>
          </a:p>
        </p:txBody>
      </p:sp>
      <p:pic>
        <p:nvPicPr>
          <p:cNvPr id="9" name="Picture 2" descr="https://imageog.flaticon.com/icons/png/512/66/66163.png?size=1200x630f&amp;pad=10,10,10,10&amp;ext=png&amp;bg=FFFFFF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284" y="2505676"/>
            <a:ext cx="1652893" cy="8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5015407" y="3527587"/>
            <a:ext cx="175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Déclencher le ralentissement</a:t>
            </a:r>
            <a:endParaRPr lang="fr-CH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780" y="2278878"/>
            <a:ext cx="1227908" cy="1227908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7736212" y="3526784"/>
            <a:ext cx="249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Adapter la difficulté dynamiquement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986541" y="4833043"/>
            <a:ext cx="207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Permet l’obtention d’un </a:t>
            </a:r>
            <a:r>
              <a:rPr lang="fr-CH" sz="1400" dirty="0" smtClean="0">
                <a:solidFill>
                  <a:srgbClr val="1CADE4"/>
                </a:solidFill>
              </a:rPr>
              <a:t>BPM moyen</a:t>
            </a:r>
            <a:endParaRPr lang="fr-CH" sz="1400" dirty="0">
              <a:solidFill>
                <a:srgbClr val="1CADE4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557662" y="4833043"/>
            <a:ext cx="28442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Seuil: 1.3 * </a:t>
            </a:r>
            <a:r>
              <a:rPr lang="fr-CH" sz="1400" dirty="0" smtClean="0">
                <a:solidFill>
                  <a:srgbClr val="1CADE4"/>
                </a:solidFill>
              </a:rPr>
              <a:t>BPM</a:t>
            </a:r>
            <a:r>
              <a:rPr lang="fr-CH" sz="1400" dirty="0" smtClean="0"/>
              <a:t> </a:t>
            </a:r>
            <a:r>
              <a:rPr lang="fr-CH" sz="1400" dirty="0" smtClean="0">
                <a:solidFill>
                  <a:srgbClr val="1CADE4"/>
                </a:solidFill>
              </a:rPr>
              <a:t>moyen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Durée: 6 secondes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Ralentissement à 40% de vitesse originale</a:t>
            </a:r>
            <a:endParaRPr lang="fr-CH" sz="1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7897462" y="4838649"/>
            <a:ext cx="30840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Seuil «Calme»: 1.05 * </a:t>
            </a:r>
            <a:r>
              <a:rPr lang="fr-CH" sz="1400" dirty="0" smtClean="0">
                <a:solidFill>
                  <a:srgbClr val="1CADE4"/>
                </a:solidFill>
              </a:rPr>
              <a:t>BPM</a:t>
            </a:r>
            <a:r>
              <a:rPr lang="fr-CH" sz="1400" dirty="0" smtClean="0"/>
              <a:t> </a:t>
            </a:r>
            <a:r>
              <a:rPr lang="fr-CH" sz="1400" dirty="0" smtClean="0">
                <a:solidFill>
                  <a:srgbClr val="1CADE4"/>
                </a:solidFill>
              </a:rPr>
              <a:t>moyen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Seuil «Stressé»: 1.2 * </a:t>
            </a:r>
            <a:r>
              <a:rPr lang="fr-CH" sz="1400" dirty="0" smtClean="0">
                <a:solidFill>
                  <a:srgbClr val="1CADE4"/>
                </a:solidFill>
              </a:rPr>
              <a:t>BPM</a:t>
            </a:r>
            <a:r>
              <a:rPr lang="fr-CH" sz="1400" dirty="0" smtClean="0"/>
              <a:t> </a:t>
            </a:r>
            <a:r>
              <a:rPr lang="fr-CH" sz="1400" dirty="0" smtClean="0">
                <a:solidFill>
                  <a:srgbClr val="1CADE4"/>
                </a:solidFill>
              </a:rPr>
              <a:t>moyen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dirty="0" smtClean="0"/>
              <a:t>Chaque seconde difficulté adaptée</a:t>
            </a:r>
          </a:p>
        </p:txBody>
      </p:sp>
    </p:spTree>
    <p:extLst>
      <p:ext uri="{BB962C8B-B14F-4D97-AF65-F5344CB8AC3E}">
        <p14:creationId xmlns:p14="http://schemas.microsoft.com/office/powerpoint/2010/main" val="205283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Mode d’évaluation prévu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6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734999" y="2791416"/>
            <a:ext cx="1851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/>
              <a:t>Hypothèse: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734999" y="3665545"/>
            <a:ext cx="8596668" cy="1219494"/>
          </a:xfrm>
        </p:spPr>
        <p:txBody>
          <a:bodyPr>
            <a:normAutofit/>
          </a:bodyPr>
          <a:lstStyle/>
          <a:p>
            <a:r>
              <a:rPr lang="fr-FR" sz="1600" dirty="0" smtClean="0"/>
              <a:t>Le ralentissement aide le joueur à se calmer</a:t>
            </a:r>
          </a:p>
          <a:p>
            <a:r>
              <a:rPr lang="fr-FR" sz="1600" dirty="0" smtClean="0"/>
              <a:t>Les hexagones augmentent le niveau de stresse du joueur</a:t>
            </a:r>
          </a:p>
          <a:p>
            <a:r>
              <a:rPr lang="fr-FR" sz="1600" dirty="0" smtClean="0"/>
              <a:t>Les indicateurs visuels/auditifs augmentent le niveau de stresse du joueur</a:t>
            </a:r>
          </a:p>
        </p:txBody>
      </p:sp>
    </p:spTree>
    <p:extLst>
      <p:ext uri="{BB962C8B-B14F-4D97-AF65-F5344CB8AC3E}">
        <p14:creationId xmlns:p14="http://schemas.microsoft.com/office/powerpoint/2010/main" val="320053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Mode d’évaluation prévu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7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743237" y="2799654"/>
            <a:ext cx="3319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/>
              <a:t>Questionnaire initiale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743237" y="3710223"/>
            <a:ext cx="3319370" cy="799363"/>
          </a:xfrm>
        </p:spPr>
        <p:txBody>
          <a:bodyPr>
            <a:normAutofit/>
          </a:bodyPr>
          <a:lstStyle/>
          <a:p>
            <a:r>
              <a:rPr lang="fr-FR" sz="1600" dirty="0" smtClean="0"/>
              <a:t>Familiarité avec les jeux-vidéos</a:t>
            </a:r>
            <a:endParaRPr lang="fr-CH" sz="1200" dirty="0"/>
          </a:p>
          <a:p>
            <a:r>
              <a:rPr lang="fr-FR" sz="1600" dirty="0" smtClean="0"/>
              <a:t>Stresse au quotidien</a:t>
            </a:r>
          </a:p>
        </p:txBody>
      </p:sp>
    </p:spTree>
    <p:extLst>
      <p:ext uri="{BB962C8B-B14F-4D97-AF65-F5344CB8AC3E}">
        <p14:creationId xmlns:p14="http://schemas.microsoft.com/office/powerpoint/2010/main" val="428495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Mode d’évaluation prévu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8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743237" y="2799654"/>
            <a:ext cx="3319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/>
              <a:t>Phase d’introduction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743236" y="3710223"/>
            <a:ext cx="4438363" cy="1323096"/>
          </a:xfrm>
        </p:spPr>
        <p:txBody>
          <a:bodyPr>
            <a:normAutofit/>
          </a:bodyPr>
          <a:lstStyle/>
          <a:p>
            <a:r>
              <a:rPr lang="fr-FR" sz="1600" dirty="0"/>
              <a:t>Explication des règles</a:t>
            </a:r>
          </a:p>
          <a:p>
            <a:r>
              <a:rPr lang="fr-FR" sz="1600" dirty="0"/>
              <a:t>Jouer </a:t>
            </a:r>
            <a:r>
              <a:rPr lang="fr-FR" sz="1600" dirty="0" smtClean="0"/>
              <a:t>pour </a:t>
            </a:r>
            <a:r>
              <a:rPr lang="fr-FR" sz="1600" dirty="0"/>
              <a:t>se familiariser</a:t>
            </a:r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299469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Mode d’évaluation prévu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49C3-8BCD-4455-8E2A-A866209B9601}" type="slidenum">
              <a:rPr lang="fr-CH" smtClean="0"/>
              <a:t>9</a:t>
            </a:fld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743237" y="2799654"/>
            <a:ext cx="1163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800" dirty="0" smtClean="0"/>
              <a:t>Tâches</a:t>
            </a:r>
            <a:endParaRPr lang="fr-CH" sz="2800" dirty="0"/>
          </a:p>
        </p:txBody>
      </p:sp>
      <p:sp>
        <p:nvSpPr>
          <p:cNvPr id="6" name="Espace réservé du contenu 2"/>
          <p:cNvSpPr>
            <a:spLocks noGrp="1"/>
          </p:cNvSpPr>
          <p:nvPr>
            <p:ph idx="1"/>
          </p:nvPr>
        </p:nvSpPr>
        <p:spPr>
          <a:xfrm>
            <a:off x="743236" y="3710223"/>
            <a:ext cx="6852050" cy="1323096"/>
          </a:xfrm>
        </p:spPr>
        <p:txBody>
          <a:bodyPr>
            <a:normAutofit/>
          </a:bodyPr>
          <a:lstStyle/>
          <a:p>
            <a:r>
              <a:rPr lang="fr-FR" sz="1600" dirty="0" smtClean="0"/>
              <a:t>4 tâches où les deux paramètres de nos hypothèses varient</a:t>
            </a:r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9300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ception personnalisé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2298</TotalTime>
  <Words>294</Words>
  <Application>Microsoft Office PowerPoint</Application>
  <PresentationFormat>Grand écran</PresentationFormat>
  <Paragraphs>65</Paragraphs>
  <Slides>15</Slides>
  <Notes>2</Notes>
  <HiddenSlides>2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Trebuchet MS</vt:lpstr>
      <vt:lpstr>Wingdings 3</vt:lpstr>
      <vt:lpstr>Conception personnalisée</vt:lpstr>
      <vt:lpstr>Facette</vt:lpstr>
      <vt:lpstr>Interactions Multimodales et Affectives - Projet</vt:lpstr>
      <vt:lpstr>Introduction</vt:lpstr>
      <vt:lpstr>Introduction</vt:lpstr>
      <vt:lpstr>Diagramme du système</vt:lpstr>
      <vt:lpstr>Description technique</vt:lpstr>
      <vt:lpstr>Mode d’évaluation prévu</vt:lpstr>
      <vt:lpstr>Mode d’évaluation prévu</vt:lpstr>
      <vt:lpstr>Mode d’évaluation prévu</vt:lpstr>
      <vt:lpstr>Mode d’évaluation prévu</vt:lpstr>
      <vt:lpstr>Mode d’évaluation prévu</vt:lpstr>
      <vt:lpstr>Questionnaire post-expérimental (détail)</vt:lpstr>
      <vt:lpstr>Répartition des tâches</vt:lpstr>
      <vt:lpstr>Conclusion</vt:lpstr>
      <vt:lpstr>Répartition des tâches</vt:lpstr>
      <vt:lpstr>Merci pour votre attention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Gibran</dc:creator>
  <cp:lastModifiedBy>Gibran</cp:lastModifiedBy>
  <cp:revision>202</cp:revision>
  <dcterms:created xsi:type="dcterms:W3CDTF">2019-09-03T17:00:55Z</dcterms:created>
  <dcterms:modified xsi:type="dcterms:W3CDTF">2020-06-05T13:49:07Z</dcterms:modified>
</cp:coreProperties>
</file>