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9"/>
  </p:notesMasterIdLst>
  <p:sldIdLst>
    <p:sldId id="256" r:id="rId3"/>
    <p:sldId id="289" r:id="rId4"/>
    <p:sldId id="292" r:id="rId5"/>
    <p:sldId id="299" r:id="rId6"/>
    <p:sldId id="303" r:id="rId7"/>
    <p:sldId id="301" r:id="rId8"/>
    <p:sldId id="298" r:id="rId9"/>
    <p:sldId id="300" r:id="rId10"/>
    <p:sldId id="302" r:id="rId11"/>
    <p:sldId id="293" r:id="rId12"/>
    <p:sldId id="294" r:id="rId13"/>
    <p:sldId id="295" r:id="rId14"/>
    <p:sldId id="296" r:id="rId15"/>
    <p:sldId id="297" r:id="rId16"/>
    <p:sldId id="304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3612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19.06.2020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19.06.2020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19.06.2020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19.06.2020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19.06.2020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19.06.2020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19.06.2020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19.06.2020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19.06.2020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19.06.2020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19.06.2020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Interactions Multimodales et Affectives -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Rivollat</a:t>
            </a:r>
            <a:r>
              <a:rPr lang="fr-CH" dirty="0"/>
              <a:t> Quentin et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Questionnaire initiale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7" y="3710223"/>
            <a:ext cx="3319370" cy="79936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Familiarité avec les jeux-vidéos</a:t>
            </a:r>
            <a:endParaRPr lang="fr-CH" sz="1200" dirty="0"/>
          </a:p>
          <a:p>
            <a:r>
              <a:rPr lang="fr-FR" sz="1600" dirty="0" smtClean="0"/>
              <a:t>Stresse au quotidien</a:t>
            </a:r>
          </a:p>
        </p:txBody>
      </p:sp>
    </p:spTree>
    <p:extLst>
      <p:ext uri="{BB962C8B-B14F-4D97-AF65-F5344CB8AC3E}">
        <p14:creationId xmlns:p14="http://schemas.microsoft.com/office/powerpoint/2010/main" val="42849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Phase d’introduction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4438363" cy="1323096"/>
          </a:xfrm>
        </p:spPr>
        <p:txBody>
          <a:bodyPr>
            <a:normAutofit/>
          </a:bodyPr>
          <a:lstStyle/>
          <a:p>
            <a:r>
              <a:rPr lang="fr-FR" sz="1600" dirty="0"/>
              <a:t>Explication des règles</a:t>
            </a:r>
          </a:p>
          <a:p>
            <a:r>
              <a:rPr lang="fr-FR" sz="1600" dirty="0"/>
              <a:t>Jouer </a:t>
            </a:r>
            <a:r>
              <a:rPr lang="fr-FR" sz="1600" dirty="0" smtClean="0"/>
              <a:t>pour </a:t>
            </a:r>
            <a:r>
              <a:rPr lang="fr-FR" sz="1600" dirty="0"/>
              <a:t>se familiariser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9946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12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116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Tâches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4 tâches où les deux paramètres de nos hypothèses varient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9300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13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50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Questionnaire post-expérimental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36126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 post-expérimental (détail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«</a:t>
            </a:r>
            <a:r>
              <a:rPr lang="fr-FR" dirty="0"/>
              <a:t>Lorsque je n'avais presque plus de vie, je me suis sentie plus stressé que le reste du temps» </a:t>
            </a:r>
          </a:p>
          <a:p>
            <a:r>
              <a:rPr lang="fr-FR" dirty="0"/>
              <a:t>«Il est plus stressant de jouer avec hexagones que sans hexagones»</a:t>
            </a:r>
          </a:p>
          <a:p>
            <a:r>
              <a:rPr lang="fr-FR" dirty="0"/>
              <a:t>«Il est plus stressant de jouer avec indicateurs que sans indicateurs»</a:t>
            </a:r>
          </a:p>
          <a:p>
            <a:r>
              <a:rPr lang="fr-FR" dirty="0"/>
              <a:t>«J'ai préféré jouer avec les hexagones que sans»</a:t>
            </a:r>
          </a:p>
          <a:p>
            <a:r>
              <a:rPr lang="fr-FR" dirty="0"/>
              <a:t>«J'ai préféré jouer avec les indicateurs que sans»</a:t>
            </a:r>
          </a:p>
          <a:p>
            <a:r>
              <a:rPr lang="fr-FR" dirty="0"/>
              <a:t>«J'ai remarqué que la musique qui change de rythme donnait une indication sur la partie»</a:t>
            </a:r>
          </a:p>
          <a:p>
            <a:r>
              <a:rPr lang="fr-FR" dirty="0"/>
              <a:t>«J'ai remarqué que le fond d'écran qui changent de couleur donnait une indication sur la partie»</a:t>
            </a:r>
          </a:p>
          <a:p>
            <a:r>
              <a:rPr lang="fr-FR" dirty="0"/>
              <a:t>Noter de 1 à 5 le niveau de stresse expérimenté durant chacune des 4 tâches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59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Lien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https://github.com/LunarX/ProjectTime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599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pour votre attention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7" y="1533008"/>
            <a:ext cx="9176953" cy="51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Hypothèse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2187587"/>
            <a:ext cx="8596668" cy="1219494"/>
          </a:xfrm>
        </p:spPr>
        <p:txBody>
          <a:bodyPr>
            <a:normAutofit/>
          </a:bodyPr>
          <a:lstStyle/>
          <a:p>
            <a:r>
              <a:rPr lang="fr-FR" sz="1600" dirty="0" smtClean="0"/>
              <a:t>Le ralentissement aide le joueur à se calmer</a:t>
            </a:r>
          </a:p>
          <a:p>
            <a:r>
              <a:rPr lang="fr-FR" sz="1600" dirty="0" smtClean="0"/>
              <a:t>Les hexagones augmentent le niveau de stresse du joueur</a:t>
            </a:r>
          </a:p>
          <a:p>
            <a:r>
              <a:rPr lang="fr-FR" sz="1600" dirty="0" smtClean="0"/>
              <a:t>Les indicateurs visuels/auditifs augmentent le niveau de stresse du joueur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4271968"/>
            <a:ext cx="8596668" cy="121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4 tâches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2005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2743200" y="4171405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Mesure de BPM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6457405" y="4171405"/>
            <a:ext cx="32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Questionnaire post-expérimental</a:t>
            </a:r>
            <a:endParaRPr lang="fr-CH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70" y="3091542"/>
            <a:ext cx="959729" cy="95972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21" y="2825540"/>
            <a:ext cx="1225731" cy="12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22" y="2926081"/>
            <a:ext cx="984812" cy="98012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88232" y="4103522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9 Utilisateurs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3500846" y="32314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/>
              <a:t>21 ~ 27 ans</a:t>
            </a:r>
            <a:endParaRPr lang="fr-CH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86" y="2850938"/>
            <a:ext cx="1507753" cy="9863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046921" y="4103523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Familier avec ordinateurs</a:t>
            </a:r>
            <a:endParaRPr lang="fr-CH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471" y="2850938"/>
            <a:ext cx="938817" cy="93881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274002" y="3965023"/>
            <a:ext cx="199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Pas familier avec jeu de rythme</a:t>
            </a:r>
            <a:endParaRPr lang="fr-CH" dirty="0"/>
          </a:p>
        </p:txBody>
      </p:sp>
      <p:sp>
        <p:nvSpPr>
          <p:cNvPr id="14" name="ZoneTexte 13"/>
          <p:cNvSpPr txBox="1"/>
          <p:nvPr/>
        </p:nvSpPr>
        <p:spPr>
          <a:xfrm>
            <a:off x="3841316" y="407918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Âge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78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 du BPM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grpSp>
        <p:nvGrpSpPr>
          <p:cNvPr id="60" name="Groupe 59"/>
          <p:cNvGrpSpPr/>
          <p:nvPr/>
        </p:nvGrpSpPr>
        <p:grpSpPr>
          <a:xfrm>
            <a:off x="1820089" y="2743748"/>
            <a:ext cx="4451561" cy="2403480"/>
            <a:chOff x="3422466" y="2746858"/>
            <a:chExt cx="4451561" cy="24034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3422469" y="4432663"/>
              <a:ext cx="4066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5408023" y="4267200"/>
              <a:ext cx="0" cy="348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4784903" y="4781006"/>
              <a:ext cx="1246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Bullet Time</a:t>
              </a:r>
              <a:endParaRPr lang="fr-CH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104714" y="4502332"/>
              <a:ext cx="769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temps</a:t>
              </a:r>
              <a:endParaRPr lang="fr-CH" dirty="0"/>
            </a:p>
          </p:txBody>
        </p:sp>
        <p:sp>
          <p:nvSpPr>
            <p:cNvPr id="13" name="Accolade fermante 12"/>
            <p:cNvSpPr/>
            <p:nvPr/>
          </p:nvSpPr>
          <p:spPr>
            <a:xfrm rot="16200000">
              <a:off x="4285704" y="2764970"/>
              <a:ext cx="259080" cy="19855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802095" y="3095200"/>
              <a:ext cx="122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8 secondes</a:t>
              </a:r>
              <a:endParaRPr lang="fr-CH" dirty="0"/>
            </a:p>
          </p:txBody>
        </p:sp>
        <p:sp>
          <p:nvSpPr>
            <p:cNvPr id="15" name="Accolade fermante 14"/>
            <p:cNvSpPr/>
            <p:nvPr/>
          </p:nvSpPr>
          <p:spPr>
            <a:xfrm rot="16200000">
              <a:off x="6300459" y="2764970"/>
              <a:ext cx="259080" cy="19855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816850" y="3095200"/>
              <a:ext cx="122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8 secondes</a:t>
              </a:r>
              <a:endParaRPr lang="fr-CH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125741" y="274685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=&gt; a</a:t>
              </a:r>
              <a:endParaRPr lang="fr-CH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140496" y="2752057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=&gt; b</a:t>
              </a:r>
              <a:endParaRPr lang="fr-CH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492137" y="4120787"/>
              <a:ext cx="78377" cy="78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Ellipse 19"/>
            <p:cNvSpPr/>
            <p:nvPr/>
          </p:nvSpPr>
          <p:spPr>
            <a:xfrm flipH="1">
              <a:off x="3722914" y="4273187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Ellipse 20"/>
            <p:cNvSpPr/>
            <p:nvPr/>
          </p:nvSpPr>
          <p:spPr>
            <a:xfrm flipH="1">
              <a:off x="4125741" y="4078876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 flipH="1">
              <a:off x="4375656" y="4273187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 flipH="1">
              <a:off x="4625565" y="4149906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Ellipse 23"/>
            <p:cNvSpPr/>
            <p:nvPr/>
          </p:nvSpPr>
          <p:spPr>
            <a:xfrm flipH="1">
              <a:off x="4988802" y="4275910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 flipH="1">
              <a:off x="5680616" y="4145822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1" name="Connecteur droit 30"/>
            <p:cNvCxnSpPr>
              <a:stCxn id="19" idx="2"/>
              <a:endCxn id="20" idx="6"/>
            </p:cNvCxnSpPr>
            <p:nvPr/>
          </p:nvCxnSpPr>
          <p:spPr>
            <a:xfrm>
              <a:off x="3492137" y="4159976"/>
              <a:ext cx="230777" cy="158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>
              <a:stCxn id="20" idx="3"/>
              <a:endCxn id="21" idx="0"/>
            </p:cNvCxnSpPr>
            <p:nvPr/>
          </p:nvCxnSpPr>
          <p:spPr>
            <a:xfrm flipV="1">
              <a:off x="3790499" y="4078876"/>
              <a:ext cx="374832" cy="2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>
              <a:stCxn id="22" idx="3"/>
              <a:endCxn id="21" idx="5"/>
            </p:cNvCxnSpPr>
            <p:nvPr/>
          </p:nvCxnSpPr>
          <p:spPr>
            <a:xfrm flipH="1" flipV="1">
              <a:off x="4137337" y="4155532"/>
              <a:ext cx="305904" cy="19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>
              <a:stCxn id="22" idx="1"/>
              <a:endCxn id="23" idx="1"/>
            </p:cNvCxnSpPr>
            <p:nvPr/>
          </p:nvCxnSpPr>
          <p:spPr>
            <a:xfrm flipV="1">
              <a:off x="4443241" y="4163058"/>
              <a:ext cx="249909" cy="123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endCxn id="23" idx="2"/>
            </p:cNvCxnSpPr>
            <p:nvPr/>
          </p:nvCxnSpPr>
          <p:spPr>
            <a:xfrm flipH="1" flipV="1">
              <a:off x="4704746" y="4194810"/>
              <a:ext cx="290805" cy="13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stCxn id="25" idx="5"/>
              <a:endCxn id="24" idx="2"/>
            </p:cNvCxnSpPr>
            <p:nvPr/>
          </p:nvCxnSpPr>
          <p:spPr>
            <a:xfrm flipH="1">
              <a:off x="5067983" y="4222478"/>
              <a:ext cx="624229" cy="98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/>
            <p:cNvSpPr/>
            <p:nvPr/>
          </p:nvSpPr>
          <p:spPr>
            <a:xfrm>
              <a:off x="5682098" y="4144101"/>
              <a:ext cx="78377" cy="78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Ellipse 48"/>
            <p:cNvSpPr/>
            <p:nvPr/>
          </p:nvSpPr>
          <p:spPr>
            <a:xfrm flipH="1">
              <a:off x="5912875" y="4296501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Ellipse 49"/>
            <p:cNvSpPr/>
            <p:nvPr/>
          </p:nvSpPr>
          <p:spPr>
            <a:xfrm flipH="1">
              <a:off x="6315702" y="4102190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Ellipse 50"/>
            <p:cNvSpPr/>
            <p:nvPr/>
          </p:nvSpPr>
          <p:spPr>
            <a:xfrm flipH="1">
              <a:off x="6565617" y="4296501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Ellipse 51"/>
            <p:cNvSpPr/>
            <p:nvPr/>
          </p:nvSpPr>
          <p:spPr>
            <a:xfrm flipH="1">
              <a:off x="6815526" y="4173220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Ellipse 52"/>
            <p:cNvSpPr/>
            <p:nvPr/>
          </p:nvSpPr>
          <p:spPr>
            <a:xfrm flipH="1">
              <a:off x="7178763" y="4299224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" name="Connecteur droit 53"/>
            <p:cNvCxnSpPr>
              <a:stCxn id="48" idx="2"/>
              <a:endCxn id="49" idx="6"/>
            </p:cNvCxnSpPr>
            <p:nvPr/>
          </p:nvCxnSpPr>
          <p:spPr>
            <a:xfrm>
              <a:off x="5682098" y="4183290"/>
              <a:ext cx="230777" cy="158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9" idx="3"/>
              <a:endCxn id="50" idx="0"/>
            </p:cNvCxnSpPr>
            <p:nvPr/>
          </p:nvCxnSpPr>
          <p:spPr>
            <a:xfrm flipV="1">
              <a:off x="5980460" y="4102190"/>
              <a:ext cx="374832" cy="2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>
              <a:stCxn id="51" idx="3"/>
              <a:endCxn id="50" idx="5"/>
            </p:cNvCxnSpPr>
            <p:nvPr/>
          </p:nvCxnSpPr>
          <p:spPr>
            <a:xfrm flipH="1" flipV="1">
              <a:off x="6327298" y="4178846"/>
              <a:ext cx="305904" cy="19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stCxn id="51" idx="1"/>
              <a:endCxn id="52" idx="1"/>
            </p:cNvCxnSpPr>
            <p:nvPr/>
          </p:nvCxnSpPr>
          <p:spPr>
            <a:xfrm flipV="1">
              <a:off x="6633202" y="4186372"/>
              <a:ext cx="249909" cy="123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52" idx="2"/>
            </p:cNvCxnSpPr>
            <p:nvPr/>
          </p:nvCxnSpPr>
          <p:spPr>
            <a:xfrm flipH="1" flipV="1">
              <a:off x="6894707" y="4218124"/>
              <a:ext cx="290805" cy="13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ZoneTexte 58"/>
          <p:cNvSpPr txBox="1"/>
          <p:nvPr/>
        </p:nvSpPr>
        <p:spPr>
          <a:xfrm>
            <a:off x="7409790" y="3622323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mean</a:t>
            </a:r>
            <a:r>
              <a:rPr lang="fr-CH" dirty="0" smtClean="0"/>
              <a:t>(a-b) = </a:t>
            </a:r>
            <a:r>
              <a:rPr lang="fr-CH" dirty="0"/>
              <a:t>17.14 BPM</a:t>
            </a:r>
            <a:endParaRPr lang="fr-CH" dirty="0" smtClean="0"/>
          </a:p>
          <a:p>
            <a:r>
              <a:rPr lang="fr-CH" dirty="0" err="1" smtClean="0"/>
              <a:t>std</a:t>
            </a:r>
            <a:r>
              <a:rPr lang="fr-CH" dirty="0" smtClean="0"/>
              <a:t>(a-b) = 26.39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20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Mesure du BPM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pic>
        <p:nvPicPr>
          <p:cNvPr id="1026" name="Picture 2" descr="https://lh6.googleusercontent.com/jeWyfLvCbSoewlo3io01Fj6yHLYsV8OhC7tA9wxBy5yzOUyGBT34JPBWgkPXUTozZDw0GTaJnSposKFyVgwidRn7M688HAIWRmwLnBvi4QzA_PIdk4Wza-eh-muegqT-2mYw7N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14" y="2454728"/>
            <a:ext cx="41656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0de2oSiFtpZenw39IWnenYHubWXKP7ld8upcFygK5Bd87-sdgLQf9kxu4BcgoNQ4gO0t66RXVaHvaZzkPqmjYFQ3KDA5Fe3VnnKeR2QcvQ6_4iudsxOoqhtSeZcu3E17-xS7YQ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41" y="2454728"/>
            <a:ext cx="41529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Questionnaire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pic>
        <p:nvPicPr>
          <p:cNvPr id="3074" name="Picture 2" descr="https://lh4.googleusercontent.com/rAl4S7UMojY4RHlAq1rMi3gZgmdeRa7t47y1DxrooaEjJw3M30rf3jx73vIzDX0p4Kd_q97Zdpwa_1VSPiXJwJ9VQP3V9GN3_3JsTY9wJwom-LXDE0DrzlBVNCrBox3_LT5Jtk7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46" y="2185285"/>
            <a:ext cx="41243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aV0KqOz_szXDzcwBPVCcyFshwYroDvKxytHJ5HUawRXC9tLuP-gdI78PaDg_1zbCCAj_bxNY_rfv_M_0SvTCMSs__b6wrtm2yuyOWJq7O20dsnyrKP9VDdIKcJLdwbbUqHIKhl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85" y="1207044"/>
            <a:ext cx="4694374" cy="19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b-jR-qrX8GMDQGkzd9KCEAf1lsfT1AEd-UI-avslgAGGmArPfB-KCo3C1-sjjmc4cdeOSy6jeLeiyP2HXqmE1xMS3rxXoM8SjgZO9WF9xfP-k3CWJyj6x90G6469MISQ2WEwmZ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84" y="3728336"/>
            <a:ext cx="50577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69220" y="2196295"/>
            <a:ext cx="8596668" cy="161771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sz="1600" dirty="0" smtClean="0"/>
              <a:t>Le ralentissement aide le joueur à se calmer</a:t>
            </a:r>
          </a:p>
          <a:p>
            <a:pPr>
              <a:lnSpc>
                <a:spcPct val="170000"/>
              </a:lnSpc>
            </a:pPr>
            <a:r>
              <a:rPr lang="fr-FR" sz="1600" dirty="0" smtClean="0"/>
              <a:t>Les hexagones augmentent le niveau de stress du joueur</a:t>
            </a:r>
          </a:p>
          <a:p>
            <a:pPr>
              <a:lnSpc>
                <a:spcPct val="170000"/>
              </a:lnSpc>
            </a:pPr>
            <a:r>
              <a:rPr lang="fr-FR" sz="1600" dirty="0" smtClean="0"/>
              <a:t>Les indicateurs visuels/auditifs augmentent le niveau de stress du joueur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31" y="3276545"/>
            <a:ext cx="537467" cy="5374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1" y="2826874"/>
            <a:ext cx="480309" cy="3937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73846" y="2196295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b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?</a:t>
            </a:r>
            <a:endParaRPr lang="fr-CH" sz="36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313</Words>
  <Application>Microsoft Office PowerPoint</Application>
  <PresentationFormat>Grand écran</PresentationFormat>
  <Paragraphs>75</Paragraphs>
  <Slides>16</Slides>
  <Notes>1</Notes>
  <HiddenSlides>5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Introduction</vt:lpstr>
      <vt:lpstr>Hypothèse</vt:lpstr>
      <vt:lpstr>Résultats</vt:lpstr>
      <vt:lpstr>Résultats</vt:lpstr>
      <vt:lpstr>Mesure du BPM</vt:lpstr>
      <vt:lpstr>Mesure du BPM</vt:lpstr>
      <vt:lpstr>Questionnaire</vt:lpstr>
      <vt:lpstr>Conclusion</vt:lpstr>
      <vt:lpstr>Mode d’évaluation prévu</vt:lpstr>
      <vt:lpstr>Mode d’évaluation prévu</vt:lpstr>
      <vt:lpstr>Mode d’évaluation prévu</vt:lpstr>
      <vt:lpstr>Mode d’évaluation prévu</vt:lpstr>
      <vt:lpstr>Questionnaire post-expérimental (détail)</vt:lpstr>
      <vt:lpstr>Lien du projet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212</cp:revision>
  <dcterms:created xsi:type="dcterms:W3CDTF">2019-09-03T17:00:55Z</dcterms:created>
  <dcterms:modified xsi:type="dcterms:W3CDTF">2020-06-19T14:28:31Z</dcterms:modified>
</cp:coreProperties>
</file>