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Average"/>
      <p:regular r:id="rId37"/>
    </p:embeddedFont>
    <p:embeddedFont>
      <p:font typeface="Oswald"/>
      <p:regular r:id="rId38"/>
      <p:bold r:id="rId39"/>
    </p:embeddedFont>
    <p:embeddedFont>
      <p:font typeface="PT Mono"/>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Mon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Average-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swald-bold.fntdata"/><Relationship Id="rId16" Type="http://schemas.openxmlformats.org/officeDocument/2006/relationships/slide" Target="slides/slide11.xml"/><Relationship Id="rId38" Type="http://schemas.openxmlformats.org/officeDocument/2006/relationships/font" Target="fonts/Oswa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Lunatic-Labs/LL-Ops-Testing"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Lunatic-Labs/LL-Ops-Test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you need to install git for </a:t>
            </a:r>
            <a:r>
              <a:rPr lang="en"/>
              <a:t>command</a:t>
            </a:r>
            <a:r>
              <a:rPr lang="en"/>
              <a:t> line | Get volunteers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830347022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830347022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do git commit -m “commit message”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830347022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830347022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830347022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830347022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-clone repo “git clone </a:t>
            </a:r>
            <a:r>
              <a:rPr lang="en" u="sng">
                <a:solidFill>
                  <a:schemeClr val="hlink"/>
                </a:solidFill>
                <a:hlinkClick r:id="rId2"/>
              </a:rPr>
              <a:t>https://github.com/Lunatic-Labs/LL-Ops-Testing</a:t>
            </a:r>
            <a:r>
              <a:rPr lang="en"/>
              <a:t> testing”</a:t>
            </a:r>
            <a:endParaRPr/>
          </a:p>
          <a:p>
            <a:pPr indent="0" lvl="0" marL="0" rtl="0" algn="l">
              <a:spcBef>
                <a:spcPts val="0"/>
              </a:spcBef>
              <a:spcAft>
                <a:spcPts val="0"/>
              </a:spcAft>
              <a:buNone/>
            </a:pPr>
            <a:r>
              <a:rPr lang="en"/>
              <a:t>-create 2 test text files “test1.txt” “test2.txt”</a:t>
            </a:r>
            <a:endParaRPr/>
          </a:p>
          <a:p>
            <a:pPr indent="0" lvl="0" marL="0" rtl="0" algn="l">
              <a:spcBef>
                <a:spcPts val="0"/>
              </a:spcBef>
              <a:spcAft>
                <a:spcPts val="0"/>
              </a:spcAft>
              <a:buNone/>
            </a:pPr>
            <a:r>
              <a:rPr lang="en"/>
              <a:t>-add file “test1.txt”</a:t>
            </a:r>
            <a:endParaRPr/>
          </a:p>
          <a:p>
            <a:pPr indent="0" lvl="0" marL="0" rtl="0" algn="l">
              <a:spcBef>
                <a:spcPts val="0"/>
              </a:spcBef>
              <a:spcAft>
                <a:spcPts val="0"/>
              </a:spcAft>
              <a:buNone/>
            </a:pPr>
            <a:r>
              <a:rPr lang="en"/>
              <a:t>-keep one untracked “test2.txt”</a:t>
            </a:r>
            <a:endParaRPr/>
          </a:p>
          <a:p>
            <a:pPr indent="0" lvl="0" marL="0" rtl="0" algn="l">
              <a:spcBef>
                <a:spcPts val="0"/>
              </a:spcBef>
              <a:spcAft>
                <a:spcPts val="0"/>
              </a:spcAft>
              <a:buNone/>
            </a:pPr>
            <a:r>
              <a:rPr lang="en"/>
              <a:t>-change README.md</a:t>
            </a:r>
            <a:endParaRPr/>
          </a:p>
          <a:p>
            <a:pPr indent="0" lvl="0" marL="0" rtl="0" algn="l">
              <a:spcBef>
                <a:spcPts val="0"/>
              </a:spcBef>
              <a:spcAft>
                <a:spcPts val="0"/>
              </a:spcAft>
              <a:buNone/>
            </a:pPr>
            <a:r>
              <a:rPr lang="en"/>
              <a:t>-check status - Untracked: test2.txt, Unmodified: LICENSE, Modified: README.md, Staged: test1.txt</a:t>
            </a:r>
            <a:endParaRPr/>
          </a:p>
          <a:p>
            <a:pPr indent="0" lvl="0" marL="0" rtl="0" algn="l">
              <a:spcBef>
                <a:spcPts val="0"/>
              </a:spcBef>
              <a:spcAft>
                <a:spcPts val="0"/>
              </a:spcAft>
              <a:buNone/>
            </a:pPr>
            <a:r>
              <a:rPr lang="en"/>
              <a:t>-echo &gt; test.obj</a:t>
            </a:r>
            <a:endParaRPr/>
          </a:p>
          <a:p>
            <a:pPr indent="0" lvl="0" marL="0" rtl="0" algn="l">
              <a:spcBef>
                <a:spcPts val="0"/>
              </a:spcBef>
              <a:spcAft>
                <a:spcPts val="0"/>
              </a:spcAft>
              <a:buNone/>
            </a:pPr>
            <a:r>
              <a:rPr lang="en"/>
              <a:t>-create an .obj to the folder</a:t>
            </a:r>
            <a:endParaRPr/>
          </a:p>
          <a:p>
            <a:pPr indent="0" lvl="0" marL="0" rtl="0" algn="l">
              <a:spcBef>
                <a:spcPts val="0"/>
              </a:spcBef>
              <a:spcAft>
                <a:spcPts val="0"/>
              </a:spcAft>
              <a:buNone/>
            </a:pPr>
            <a:r>
              <a:rPr lang="en"/>
              <a:t>-check status, note .gitignore does not see it as untracked</a:t>
            </a:r>
            <a:endParaRPr/>
          </a:p>
          <a:p>
            <a:pPr indent="0" lvl="0" marL="0" rtl="0" algn="l">
              <a:spcBef>
                <a:spcPts val="0"/>
              </a:spcBef>
              <a:spcAft>
                <a:spcPts val="0"/>
              </a:spcAft>
              <a:buNone/>
            </a:pPr>
            <a:r>
              <a:rPr lang="en"/>
              <a:t>-remove a file</a:t>
            </a:r>
            <a:endParaRPr/>
          </a:p>
          <a:p>
            <a:pPr indent="0" lvl="0" marL="0" rtl="0" algn="l">
              <a:spcBef>
                <a:spcPts val="0"/>
              </a:spcBef>
              <a:spcAft>
                <a:spcPts val="0"/>
              </a:spcAft>
              <a:buNone/>
            </a:pPr>
            <a:r>
              <a:rPr lang="en"/>
              <a:t>-check status</a:t>
            </a:r>
            <a:endParaRPr/>
          </a:p>
          <a:p>
            <a:pPr indent="0" lvl="0" marL="0" rtl="0" algn="l">
              <a:spcBef>
                <a:spcPts val="0"/>
              </a:spcBef>
              <a:spcAft>
                <a:spcPts val="0"/>
              </a:spcAft>
              <a:buNone/>
            </a:pPr>
            <a:r>
              <a:rPr lang="en"/>
              <a:t>-use git rm filename</a:t>
            </a:r>
            <a:endParaRPr/>
          </a:p>
          <a:p>
            <a:pPr indent="0" lvl="0" marL="0" rtl="0" algn="l">
              <a:spcBef>
                <a:spcPts val="0"/>
              </a:spcBef>
              <a:spcAft>
                <a:spcPts val="0"/>
              </a:spcAft>
              <a:buNone/>
            </a:pPr>
            <a:r>
              <a:rPr lang="en"/>
              <a:t>-commit</a:t>
            </a:r>
            <a:endParaRPr/>
          </a:p>
          <a:p>
            <a:pPr indent="0" lvl="0" marL="0" rtl="0" algn="l">
              <a:spcBef>
                <a:spcPts val="0"/>
              </a:spcBef>
              <a:spcAft>
                <a:spcPts val="0"/>
              </a:spcAft>
              <a:buNone/>
            </a:pPr>
            <a:r>
              <a:rPr lang="en"/>
              <a:t>-view commit history</a:t>
            </a:r>
            <a:endParaRPr/>
          </a:p>
          <a:p>
            <a:pPr indent="0" lvl="0" marL="0" rtl="0" algn="l">
              <a:spcBef>
                <a:spcPts val="0"/>
              </a:spcBef>
              <a:spcAft>
                <a:spcPts val="0"/>
              </a:spcAft>
              <a:buNone/>
            </a:pPr>
            <a:r>
              <a:rPr lang="en"/>
              <a:t>-change README again</a:t>
            </a:r>
            <a:endParaRPr/>
          </a:p>
          <a:p>
            <a:pPr indent="0" lvl="0" marL="0" rtl="0" algn="l">
              <a:spcBef>
                <a:spcPts val="0"/>
              </a:spcBef>
              <a:spcAft>
                <a:spcPts val="0"/>
              </a:spcAft>
              <a:buNone/>
            </a:pPr>
            <a:r>
              <a:rPr lang="en"/>
              <a:t>-git status</a:t>
            </a:r>
            <a:endParaRPr/>
          </a:p>
          <a:p>
            <a:pPr indent="0" lvl="0" marL="0" rtl="0" algn="l">
              <a:spcBef>
                <a:spcPts val="0"/>
              </a:spcBef>
              <a:spcAft>
                <a:spcPts val="0"/>
              </a:spcAft>
              <a:buNone/>
            </a:pPr>
            <a:r>
              <a:rPr lang="en"/>
              <a:t>-git checkout --README.md</a:t>
            </a:r>
            <a:endParaRPr/>
          </a:p>
          <a:p>
            <a:pPr indent="0" lvl="0" marL="0" rtl="0" algn="l">
              <a:spcBef>
                <a:spcPts val="0"/>
              </a:spcBef>
              <a:spcAft>
                <a:spcPts val="0"/>
              </a:spcAft>
              <a:buNone/>
            </a:pPr>
            <a:r>
              <a:rPr lang="en"/>
              <a:t>-git status to see changed have been removed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67aa67fe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67aa67fe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67aa67fe9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67aa67fe9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9154c4f0c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9154c4f0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9154c4f0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9154c4f0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9154c4f0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9154c4f0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-Clone testing repository into a folder called testing</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latin typeface="PT Mono"/>
                <a:ea typeface="PT Mono"/>
                <a:cs typeface="PT Mono"/>
                <a:sym typeface="PT Mono"/>
              </a:rPr>
              <a:t>git clone </a:t>
            </a:r>
            <a:r>
              <a:rPr b="1" lang="en" u="sng">
                <a:solidFill>
                  <a:srgbClr val="FFD966"/>
                </a:solidFill>
                <a:latin typeface="PT Mono"/>
                <a:ea typeface="PT Mono"/>
                <a:cs typeface="PT Mono"/>
                <a:sym typeface="PT Mono"/>
                <a:hlinkClick r:id="rId2">
                  <a:extLst>
                    <a:ext uri="{A12FA001-AC4F-418D-AE19-62706E023703}">
                      <ahyp:hlinkClr val="tx"/>
                    </a:ext>
                  </a:extLst>
                </a:hlinkClick>
              </a:rPr>
              <a:t>https://github.com/Lunatic-Labs/LL-Ops-Testing</a:t>
            </a:r>
            <a:r>
              <a:rPr b="1" lang="en">
                <a:solidFill>
                  <a:schemeClr val="dk1"/>
                </a:solidFill>
                <a:latin typeface="PT Mono"/>
                <a:ea typeface="PT Mono"/>
                <a:cs typeface="PT Mono"/>
                <a:sym typeface="PT Mono"/>
              </a:rPr>
              <a:t> testing</a:t>
            </a:r>
            <a:endParaRPr b="1">
              <a:solidFill>
                <a:schemeClr val="dk1"/>
              </a:solidFill>
              <a:latin typeface="PT Mono"/>
              <a:ea typeface="PT Mono"/>
              <a:cs typeface="PT Mono"/>
              <a:sym typeface="PT Mono"/>
            </a:endParaRPr>
          </a:p>
          <a:p>
            <a:pPr indent="0" lvl="0" marL="0" rtl="0" algn="l">
              <a:spcBef>
                <a:spcPts val="0"/>
              </a:spcBef>
              <a:spcAft>
                <a:spcPts val="0"/>
              </a:spcAft>
              <a:buNone/>
            </a:pPr>
            <a:r>
              <a:rPr lang="en">
                <a:solidFill>
                  <a:schemeClr val="dk1"/>
                </a:solidFill>
              </a:rPr>
              <a:t>-We want to see all types of files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-Create 2 text files - test1.txt, test2.txt</a:t>
            </a:r>
            <a:endParaRPr>
              <a:solidFill>
                <a:schemeClr val="dk1"/>
              </a:solidFill>
            </a:endParaRPr>
          </a:p>
          <a:p>
            <a:pPr indent="0" lvl="0" marL="0" rtl="0" algn="l">
              <a:spcBef>
                <a:spcPts val="0"/>
              </a:spcBef>
              <a:spcAft>
                <a:spcPts val="0"/>
              </a:spcAft>
              <a:buNone/>
            </a:pPr>
            <a:r>
              <a:rPr lang="en">
                <a:solidFill>
                  <a:schemeClr val="dk1"/>
                </a:solidFill>
              </a:rPr>
              <a:t>-Make one staged for commit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latin typeface="PT Mono"/>
                <a:ea typeface="PT Mono"/>
                <a:cs typeface="PT Mono"/>
                <a:sym typeface="PT Mono"/>
              </a:rPr>
              <a:t>git add test1.txt</a:t>
            </a:r>
            <a:endParaRPr b="1">
              <a:solidFill>
                <a:schemeClr val="dk1"/>
              </a:solidFill>
              <a:latin typeface="PT Mono"/>
              <a:ea typeface="PT Mono"/>
              <a:cs typeface="PT Mono"/>
              <a:sym typeface="PT Mono"/>
            </a:endParaRPr>
          </a:p>
          <a:p>
            <a:pPr indent="0" lvl="0" marL="0" rtl="0" algn="l">
              <a:spcBef>
                <a:spcPts val="0"/>
              </a:spcBef>
              <a:spcAft>
                <a:spcPts val="0"/>
              </a:spcAft>
              <a:buClr>
                <a:schemeClr val="dk1"/>
              </a:buClr>
              <a:buSzPts val="1100"/>
              <a:buFont typeface="Arial"/>
              <a:buNone/>
            </a:pPr>
            <a:r>
              <a:rPr lang="en">
                <a:solidFill>
                  <a:schemeClr val="dk1"/>
                </a:solidFill>
              </a:rPr>
              <a:t>-Keep test2.txt untracked</a:t>
            </a:r>
            <a:endParaRPr>
              <a:solidFill>
                <a:schemeClr val="dk1"/>
              </a:solidFill>
            </a:endParaRPr>
          </a:p>
          <a:p>
            <a:pPr indent="0" lvl="0" marL="0" rtl="0" algn="l">
              <a:spcBef>
                <a:spcPts val="0"/>
              </a:spcBef>
              <a:spcAft>
                <a:spcPts val="0"/>
              </a:spcAft>
              <a:buNone/>
            </a:pPr>
            <a:r>
              <a:rPr lang="en">
                <a:solidFill>
                  <a:schemeClr val="dk1"/>
                </a:solidFill>
              </a:rPr>
              <a:t>-Change README.md to create a modified file</a:t>
            </a:r>
            <a:endParaRPr>
              <a:solidFill>
                <a:schemeClr val="dk1"/>
              </a:solidFill>
            </a:endParaRPr>
          </a:p>
          <a:p>
            <a:pPr indent="0" lvl="0" marL="0" rtl="0" algn="l">
              <a:spcBef>
                <a:spcPts val="0"/>
              </a:spcBef>
              <a:spcAft>
                <a:spcPts val="0"/>
              </a:spcAft>
              <a:buNone/>
            </a:pPr>
            <a:r>
              <a:rPr b="1" lang="en">
                <a:solidFill>
                  <a:schemeClr val="dk1"/>
                </a:solidFill>
                <a:latin typeface="PT Mono"/>
                <a:ea typeface="PT Mono"/>
                <a:cs typeface="PT Mono"/>
                <a:sym typeface="PT Mono"/>
              </a:rPr>
              <a:t>git status</a:t>
            </a:r>
            <a:endParaRPr b="1">
              <a:solidFill>
                <a:schemeClr val="dk1"/>
              </a:solidFill>
              <a:latin typeface="PT Mono"/>
              <a:ea typeface="PT Mono"/>
              <a:cs typeface="PT Mono"/>
              <a:sym typeface="PT Mono"/>
            </a:endParaRPr>
          </a:p>
          <a:p>
            <a:pPr indent="0" lvl="0" marL="0" rtl="0" algn="l">
              <a:spcBef>
                <a:spcPts val="0"/>
              </a:spcBef>
              <a:spcAft>
                <a:spcPts val="0"/>
              </a:spcAft>
              <a:buClr>
                <a:schemeClr val="dk1"/>
              </a:buClr>
              <a:buSzPts val="1100"/>
              <a:buFont typeface="Arial"/>
              <a:buNone/>
            </a:pPr>
            <a:r>
              <a:rPr lang="en">
                <a:solidFill>
                  <a:schemeClr val="dk1"/>
                </a:solidFill>
              </a:rPr>
              <a:t>-Untracked: test2.txt, Modified: README.md, Staged: test1.txt, Unmodified: the rest of the files in the folder.</a:t>
            </a:r>
            <a:r>
              <a:rPr lang="en">
                <a:solidFill>
                  <a:schemeClr val="lt1"/>
                </a:solidFill>
              </a:rPr>
              <a:t>E</a:t>
            </a:r>
            <a:endParaRPr>
              <a:solidFill>
                <a:schemeClr val="dk1"/>
              </a:solidFill>
            </a:endParaRPr>
          </a:p>
          <a:p>
            <a:pPr indent="0" lvl="0" marL="0" rtl="0" algn="l">
              <a:spcBef>
                <a:spcPts val="0"/>
              </a:spcBef>
              <a:spcAft>
                <a:spcPts val="0"/>
              </a:spcAft>
              <a:buNone/>
            </a:pPr>
            <a:r>
              <a:rPr lang="en">
                <a:solidFill>
                  <a:schemeClr val="dk1"/>
                </a:solidFill>
              </a:rPr>
              <a:t>-Create an .obj file</a:t>
            </a:r>
            <a:r>
              <a:rPr b="1" lang="en">
                <a:solidFill>
                  <a:schemeClr val="dk1"/>
                </a:solidFill>
                <a:latin typeface="PT Mono"/>
                <a:ea typeface="PT Mono"/>
                <a:cs typeface="PT Mono"/>
                <a:sym typeface="PT Mono"/>
              </a:rPr>
              <a:t> </a:t>
            </a:r>
            <a:endParaRPr b="1">
              <a:solidFill>
                <a:schemeClr val="dk1"/>
              </a:solidFill>
              <a:latin typeface="PT Mono"/>
              <a:ea typeface="PT Mono"/>
              <a:cs typeface="PT Mono"/>
              <a:sym typeface="PT Mono"/>
            </a:endParaRPr>
          </a:p>
          <a:p>
            <a:pPr indent="0" lvl="0" marL="0" rtl="0" algn="l">
              <a:spcBef>
                <a:spcPts val="0"/>
              </a:spcBef>
              <a:spcAft>
                <a:spcPts val="0"/>
              </a:spcAft>
              <a:buClr>
                <a:schemeClr val="dk1"/>
              </a:buClr>
              <a:buSzPts val="1100"/>
              <a:buFont typeface="Arial"/>
              <a:buNone/>
            </a:pPr>
            <a:r>
              <a:rPr b="1" lang="en">
                <a:solidFill>
                  <a:schemeClr val="dk1"/>
                </a:solidFill>
                <a:latin typeface="PT Mono"/>
                <a:ea typeface="PT Mono"/>
                <a:cs typeface="PT Mono"/>
                <a:sym typeface="PT Mono"/>
              </a:rPr>
              <a:t>echo &gt; test.obj</a:t>
            </a:r>
            <a:endParaRPr b="1">
              <a:solidFill>
                <a:schemeClr val="dk1"/>
              </a:solidFill>
              <a:latin typeface="PT Mono"/>
              <a:ea typeface="PT Mono"/>
              <a:cs typeface="PT Mono"/>
              <a:sym typeface="PT Mono"/>
            </a:endParaRPr>
          </a:p>
          <a:p>
            <a:pPr indent="0" lvl="0" marL="0" rtl="0" algn="l">
              <a:spcBef>
                <a:spcPts val="0"/>
              </a:spcBef>
              <a:spcAft>
                <a:spcPts val="0"/>
              </a:spcAft>
              <a:buNone/>
            </a:pPr>
            <a:r>
              <a:rPr lang="en">
                <a:solidFill>
                  <a:schemeClr val="dk1"/>
                </a:solidFill>
              </a:rPr>
              <a:t>-We assume it will show up as untracked, however it does not. This is because the .gitignore file has ignored .obj files</a:t>
            </a:r>
            <a:endParaRPr>
              <a:solidFill>
                <a:schemeClr val="dk1"/>
              </a:solidFill>
            </a:endParaRPr>
          </a:p>
          <a:p>
            <a:pPr indent="0" lvl="0" marL="0" rtl="0" algn="l">
              <a:spcBef>
                <a:spcPts val="0"/>
              </a:spcBef>
              <a:spcAft>
                <a:spcPts val="0"/>
              </a:spcAft>
              <a:buNone/>
            </a:pPr>
            <a:r>
              <a:rPr lang="en">
                <a:solidFill>
                  <a:schemeClr val="dk1"/>
                </a:solidFill>
              </a:rPr>
              <a:t>-We will commit the change we have</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latin typeface="PT Mono"/>
                <a:ea typeface="PT Mono"/>
                <a:cs typeface="PT Mono"/>
                <a:sym typeface="PT Mono"/>
              </a:rPr>
              <a:t>git commit -m “Created test1.txt”</a:t>
            </a:r>
            <a:endParaRPr b="1">
              <a:solidFill>
                <a:schemeClr val="dk1"/>
              </a:solidFill>
              <a:latin typeface="PT Mono"/>
              <a:ea typeface="PT Mono"/>
              <a:cs typeface="PT Mono"/>
              <a:sym typeface="PT Mono"/>
            </a:endParaRPr>
          </a:p>
          <a:p>
            <a:pPr indent="0" lvl="0" marL="0" rtl="0" algn="l">
              <a:spcBef>
                <a:spcPts val="0"/>
              </a:spcBef>
              <a:spcAft>
                <a:spcPts val="0"/>
              </a:spcAft>
              <a:buClr>
                <a:schemeClr val="dk1"/>
              </a:buClr>
              <a:buSzPts val="1100"/>
              <a:buFont typeface="Arial"/>
              <a:buNone/>
            </a:pPr>
            <a:r>
              <a:rPr lang="en">
                <a:solidFill>
                  <a:schemeClr val="dk1"/>
                </a:solidFill>
              </a:rPr>
              <a:t>-We will now remove the test1 file</a:t>
            </a:r>
            <a:endParaRPr>
              <a:solidFill>
                <a:schemeClr val="dk1"/>
              </a:solidFill>
            </a:endParaRPr>
          </a:p>
          <a:p>
            <a:pPr indent="0" lvl="0" marL="0" rtl="0" algn="l">
              <a:spcBef>
                <a:spcPts val="0"/>
              </a:spcBef>
              <a:spcAft>
                <a:spcPts val="0"/>
              </a:spcAft>
              <a:buNone/>
            </a:pPr>
            <a:r>
              <a:rPr lang="en">
                <a:solidFill>
                  <a:schemeClr val="dk1"/>
                </a:solidFill>
              </a:rPr>
              <a:t>-Check status, test1 is deleted but not staged for committing</a:t>
            </a:r>
            <a:endParaRPr>
              <a:solidFill>
                <a:schemeClr val="dk1"/>
              </a:solidFill>
            </a:endParaRPr>
          </a:p>
          <a:p>
            <a:pPr indent="0" lvl="0" marL="0" rtl="0" algn="l">
              <a:spcBef>
                <a:spcPts val="0"/>
              </a:spcBef>
              <a:spcAft>
                <a:spcPts val="0"/>
              </a:spcAft>
              <a:buNone/>
            </a:pPr>
            <a:r>
              <a:rPr lang="en">
                <a:solidFill>
                  <a:schemeClr val="dk1"/>
                </a:solidFill>
              </a:rPr>
              <a:t>-Stage removal for commit</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latin typeface="PT Mono"/>
                <a:ea typeface="PT Mono"/>
                <a:cs typeface="PT Mono"/>
                <a:sym typeface="PT Mono"/>
              </a:rPr>
              <a:t>git rm test1.txt</a:t>
            </a:r>
            <a:endParaRPr b="1">
              <a:solidFill>
                <a:schemeClr val="dk1"/>
              </a:solidFill>
              <a:latin typeface="PT Mono"/>
              <a:ea typeface="PT Mono"/>
              <a:cs typeface="PT Mono"/>
              <a:sym typeface="PT Mono"/>
            </a:endParaRPr>
          </a:p>
          <a:p>
            <a:pPr indent="0" lvl="0" marL="0" rtl="0" algn="l">
              <a:spcBef>
                <a:spcPts val="0"/>
              </a:spcBef>
              <a:spcAft>
                <a:spcPts val="0"/>
              </a:spcAft>
              <a:buNone/>
            </a:pPr>
            <a:r>
              <a:rPr lang="en">
                <a:solidFill>
                  <a:schemeClr val="dk1"/>
                </a:solidFill>
              </a:rPr>
              <a:t>-Commit the change</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latin typeface="PT Mono"/>
                <a:ea typeface="PT Mono"/>
                <a:cs typeface="PT Mono"/>
                <a:sym typeface="PT Mono"/>
              </a:rPr>
              <a:t>git commit -m “Removed test1.txt”</a:t>
            </a:r>
            <a:endParaRPr b="1">
              <a:solidFill>
                <a:schemeClr val="dk1"/>
              </a:solidFill>
              <a:latin typeface="PT Mono"/>
              <a:ea typeface="PT Mono"/>
              <a:cs typeface="PT Mono"/>
              <a:sym typeface="PT Mono"/>
            </a:endParaRPr>
          </a:p>
          <a:p>
            <a:pPr indent="0" lvl="0" marL="0" rtl="0" algn="l">
              <a:spcBef>
                <a:spcPts val="0"/>
              </a:spcBef>
              <a:spcAft>
                <a:spcPts val="0"/>
              </a:spcAft>
              <a:buNone/>
            </a:pPr>
            <a:r>
              <a:rPr lang="en">
                <a:solidFill>
                  <a:schemeClr val="dk1"/>
                </a:solidFill>
              </a:rPr>
              <a:t>-Check status, notice README.md is still modified</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latin typeface="PT Mono"/>
                <a:ea typeface="PT Mono"/>
                <a:cs typeface="PT Mono"/>
                <a:sym typeface="PT Mono"/>
              </a:rPr>
              <a:t>git status</a:t>
            </a:r>
            <a:endParaRPr b="1">
              <a:solidFill>
                <a:schemeClr val="dk1"/>
              </a:solidFill>
              <a:latin typeface="PT Mono"/>
              <a:ea typeface="PT Mono"/>
              <a:cs typeface="PT Mono"/>
              <a:sym typeface="PT Mono"/>
            </a:endParaRPr>
          </a:p>
          <a:p>
            <a:pPr indent="0" lvl="0" marL="0" rtl="0" algn="l">
              <a:spcBef>
                <a:spcPts val="0"/>
              </a:spcBef>
              <a:spcAft>
                <a:spcPts val="0"/>
              </a:spcAft>
              <a:buNone/>
            </a:pPr>
            <a:r>
              <a:rPr lang="en">
                <a:solidFill>
                  <a:schemeClr val="dk1"/>
                </a:solidFill>
              </a:rPr>
              <a:t>-Remove changes from README.md</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latin typeface="PT Mono"/>
                <a:ea typeface="PT Mono"/>
                <a:cs typeface="PT Mono"/>
                <a:sym typeface="PT Mono"/>
              </a:rPr>
              <a:t>git checkout -- README.md</a:t>
            </a:r>
            <a:endParaRPr b="1">
              <a:solidFill>
                <a:schemeClr val="dk1"/>
              </a:solidFill>
              <a:latin typeface="PT Mono"/>
              <a:ea typeface="PT Mono"/>
              <a:cs typeface="PT Mono"/>
              <a:sym typeface="PT Mono"/>
            </a:endParaRPr>
          </a:p>
          <a:p>
            <a:pPr indent="0" lvl="0" marL="0" rtl="0" algn="l">
              <a:spcBef>
                <a:spcPts val="0"/>
              </a:spcBef>
              <a:spcAft>
                <a:spcPts val="0"/>
              </a:spcAft>
              <a:buNone/>
            </a:pPr>
            <a:r>
              <a:rPr lang="en">
                <a:solidFill>
                  <a:schemeClr val="dk1"/>
                </a:solidFill>
              </a:rPr>
              <a:t>-Check status again to see that the changes have been removed</a:t>
            </a:r>
            <a:endParaRPr>
              <a:solidFill>
                <a:schemeClr val="dk1"/>
              </a:solidFill>
            </a:endParaRPr>
          </a:p>
          <a:p>
            <a:pPr indent="0" lvl="0" marL="0" rtl="0" algn="l">
              <a:spcBef>
                <a:spcPts val="0"/>
              </a:spcBef>
              <a:spcAft>
                <a:spcPts val="0"/>
              </a:spcAft>
              <a:buNone/>
            </a:pPr>
            <a:r>
              <a:rPr b="1" lang="en">
                <a:solidFill>
                  <a:schemeClr val="dk1"/>
                </a:solidFill>
                <a:latin typeface="PT Mono"/>
                <a:ea typeface="PT Mono"/>
                <a:cs typeface="PT Mono"/>
                <a:sym typeface="PT Mono"/>
              </a:rPr>
              <a:t>git status</a:t>
            </a:r>
            <a:endParaRPr b="1">
              <a:solidFill>
                <a:schemeClr val="dk1"/>
              </a:solidFill>
              <a:latin typeface="PT Mono"/>
              <a:ea typeface="PT Mono"/>
              <a:cs typeface="PT Mono"/>
              <a:sym typeface="PT Mono"/>
            </a:endParaRPr>
          </a:p>
          <a:p>
            <a:pPr indent="0" lvl="0" marL="0" rtl="0" algn="l">
              <a:spcBef>
                <a:spcPts val="0"/>
              </a:spcBef>
              <a:spcAft>
                <a:spcPts val="0"/>
              </a:spcAft>
              <a:buNone/>
            </a:pPr>
            <a:r>
              <a:rPr lang="en">
                <a:solidFill>
                  <a:schemeClr val="dk1"/>
                </a:solidFill>
              </a:rPr>
              <a:t>-View commit history</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latin typeface="PT Mono"/>
                <a:ea typeface="PT Mono"/>
                <a:cs typeface="PT Mono"/>
                <a:sym typeface="PT Mono"/>
              </a:rPr>
              <a:t>git log</a:t>
            </a:r>
            <a:endParaRPr b="1">
              <a:solidFill>
                <a:schemeClr val="dk1"/>
              </a:solidFill>
              <a:latin typeface="PT Mono"/>
              <a:ea typeface="PT Mono"/>
              <a:cs typeface="PT Mono"/>
              <a:sym typeface="PT Mon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83034702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8303470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83034702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83034702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830347022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83034702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c67aa67fe9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c67aa67f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how git uses commits and how branches point to commits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c83034702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c83034702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how to move between branches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830347022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8303470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how merging works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67aa67fe9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c67aa67fe9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830347022_1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83034702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c830347022_1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c83034702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67aa67fe9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67aa67fe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67aa67fe9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67aa67f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830347022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830347022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c67aa67fe9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c67aa67fe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c680ebaa0_5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c680ebaa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830347022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830347022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830347022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830347022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830347022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830347022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files in repo</a:t>
            </a:r>
            <a:endParaRPr/>
          </a:p>
          <a:p>
            <a:pPr indent="0" lvl="0" marL="0" rtl="0" algn="l">
              <a:spcBef>
                <a:spcPts val="0"/>
              </a:spcBef>
              <a:spcAft>
                <a:spcPts val="0"/>
              </a:spcAft>
              <a:buNone/>
            </a:pPr>
            <a:r>
              <a:rPr lang="en"/>
              <a:t>-one staged (add, don’t commit)</a:t>
            </a:r>
            <a:endParaRPr/>
          </a:p>
          <a:p>
            <a:pPr indent="0" lvl="0" marL="0" rtl="0" algn="l">
              <a:spcBef>
                <a:spcPts val="0"/>
              </a:spcBef>
              <a:spcAft>
                <a:spcPts val="0"/>
              </a:spcAft>
              <a:buNone/>
            </a:pPr>
            <a:r>
              <a:rPr lang="en"/>
              <a:t>-one untracked (don’t add)</a:t>
            </a:r>
            <a:endParaRPr/>
          </a:p>
          <a:p>
            <a:pPr indent="0" lvl="0" marL="0" rtl="0" algn="l">
              <a:spcBef>
                <a:spcPts val="0"/>
              </a:spcBef>
              <a:spcAft>
                <a:spcPts val="0"/>
              </a:spcAft>
              <a:buNone/>
            </a:pPr>
            <a:r>
              <a:rPr lang="en"/>
              <a:t>-one unmodified (add and commit)</a:t>
            </a:r>
            <a:endParaRPr/>
          </a:p>
          <a:p>
            <a:pPr indent="0" lvl="0" marL="0" rtl="0" algn="l">
              <a:spcBef>
                <a:spcPts val="0"/>
              </a:spcBef>
              <a:spcAft>
                <a:spcPts val="0"/>
              </a:spcAft>
              <a:buNone/>
            </a:pPr>
            <a:r>
              <a:rPr lang="en"/>
              <a:t>-one modified (add, commit, change)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830347022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830347022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830347022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830347022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830347022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830347022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0.png"/><Relationship Id="rId4" Type="http://schemas.openxmlformats.org/officeDocument/2006/relationships/image" Target="../media/image24.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42.png"/><Relationship Id="rId11" Type="http://schemas.openxmlformats.org/officeDocument/2006/relationships/image" Target="../media/image41.png"/><Relationship Id="rId10" Type="http://schemas.openxmlformats.org/officeDocument/2006/relationships/image" Target="../media/image37.png"/><Relationship Id="rId9" Type="http://schemas.openxmlformats.org/officeDocument/2006/relationships/image" Target="../media/image21.png"/><Relationship Id="rId5" Type="http://schemas.openxmlformats.org/officeDocument/2006/relationships/image" Target="../media/image34.png"/><Relationship Id="rId6" Type="http://schemas.openxmlformats.org/officeDocument/2006/relationships/image" Target="../media/image19.png"/><Relationship Id="rId7" Type="http://schemas.openxmlformats.org/officeDocument/2006/relationships/image" Target="../media/image22.png"/><Relationship Id="rId8"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45.png"/><Relationship Id="rId4" Type="http://schemas.openxmlformats.org/officeDocument/2006/relationships/image" Target="../media/image23.png"/><Relationship Id="rId5"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44.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48.png"/><Relationship Id="rId5" Type="http://schemas.openxmlformats.org/officeDocument/2006/relationships/image" Target="../media/image5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4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40.png"/><Relationship Id="rId4" Type="http://schemas.openxmlformats.org/officeDocument/2006/relationships/image" Target="../media/image39.png"/><Relationship Id="rId5"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50.png"/><Relationship Id="rId4" Type="http://schemas.openxmlformats.org/officeDocument/2006/relationships/image" Target="../media/image43.png"/><Relationship Id="rId5"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4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157300"/>
            <a:ext cx="7801500" cy="96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Git Source Control</a:t>
            </a:r>
            <a:endParaRPr/>
          </a:p>
        </p:txBody>
      </p:sp>
      <p:sp>
        <p:nvSpPr>
          <p:cNvPr id="60" name="Google Shape;60;p13"/>
          <p:cNvSpPr txBox="1"/>
          <p:nvPr>
            <p:ph idx="1" type="subTitle"/>
          </p:nvPr>
        </p:nvSpPr>
        <p:spPr>
          <a:xfrm>
            <a:off x="671250" y="4317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March, 2021</a:t>
            </a:r>
            <a:endParaRPr/>
          </a:p>
        </p:txBody>
      </p:sp>
      <p:pic>
        <p:nvPicPr>
          <p:cNvPr id="61" name="Google Shape;61;p13"/>
          <p:cNvPicPr preferRelativeResize="0"/>
          <p:nvPr/>
        </p:nvPicPr>
        <p:blipFill>
          <a:blip r:embed="rId3">
            <a:alphaModFix/>
          </a:blip>
          <a:stretch>
            <a:fillRect/>
          </a:stretch>
        </p:blipFill>
        <p:spPr>
          <a:xfrm>
            <a:off x="3475188" y="983038"/>
            <a:ext cx="2193625" cy="3177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Ignoring Files</a:t>
            </a:r>
            <a:endParaRPr/>
          </a:p>
        </p:txBody>
      </p:sp>
      <p:sp>
        <p:nvSpPr>
          <p:cNvPr id="129" name="Google Shape;129;p22"/>
          <p:cNvSpPr txBox="1"/>
          <p:nvPr>
            <p:ph idx="1" type="body"/>
          </p:nvPr>
        </p:nvSpPr>
        <p:spPr>
          <a:xfrm>
            <a:off x="311700" y="1152475"/>
            <a:ext cx="8520600" cy="8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.gitignore contains information about files you don’t want git to </a:t>
            </a:r>
            <a:r>
              <a:rPr lang="en"/>
              <a:t>automatically</a:t>
            </a:r>
            <a:r>
              <a:rPr lang="en"/>
              <a:t> add or show you as being untracked.</a:t>
            </a:r>
            <a:endParaRPr/>
          </a:p>
          <a:p>
            <a:pPr indent="0" lvl="0" marL="0" rtl="0" algn="l">
              <a:spcBef>
                <a:spcPts val="1600"/>
              </a:spcBef>
              <a:spcAft>
                <a:spcPts val="1600"/>
              </a:spcAft>
              <a:buNone/>
            </a:pPr>
            <a:r>
              <a:t/>
            </a:r>
            <a:endParaRPr/>
          </a:p>
        </p:txBody>
      </p:sp>
      <p:sp>
        <p:nvSpPr>
          <p:cNvPr id="130" name="Google Shape;130;p22"/>
          <p:cNvSpPr txBox="1"/>
          <p:nvPr>
            <p:ph idx="1" type="body"/>
          </p:nvPr>
        </p:nvSpPr>
        <p:spPr>
          <a:xfrm>
            <a:off x="311700" y="3670200"/>
            <a:ext cx="8520600" cy="8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file tells git to ignore files ending in .o or .a, and also files ending in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1" name="Google Shape;131;p22"/>
          <p:cNvPicPr preferRelativeResize="0"/>
          <p:nvPr/>
        </p:nvPicPr>
        <p:blipFill>
          <a:blip r:embed="rId3">
            <a:alphaModFix/>
          </a:blip>
          <a:stretch>
            <a:fillRect/>
          </a:stretch>
        </p:blipFill>
        <p:spPr>
          <a:xfrm>
            <a:off x="311700" y="1975975"/>
            <a:ext cx="3016000" cy="1563850"/>
          </a:xfrm>
          <a:prstGeom prst="rect">
            <a:avLst/>
          </a:prstGeom>
          <a:noFill/>
          <a:ln>
            <a:noFill/>
          </a:ln>
        </p:spPr>
      </p:pic>
      <p:sp>
        <p:nvSpPr>
          <p:cNvPr id="132" name="Google Shape;132;p22"/>
          <p:cNvSpPr txBox="1"/>
          <p:nvPr>
            <p:ph idx="1" type="body"/>
          </p:nvPr>
        </p:nvSpPr>
        <p:spPr>
          <a:xfrm>
            <a:off x="3447050" y="2346150"/>
            <a:ext cx="1831800" cy="8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7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Committing Your Changes</a:t>
            </a:r>
            <a:endParaRPr/>
          </a:p>
        </p:txBody>
      </p:sp>
      <p:sp>
        <p:nvSpPr>
          <p:cNvPr id="138" name="Google Shape;138;p23"/>
          <p:cNvSpPr txBox="1"/>
          <p:nvPr>
            <p:ph idx="1" type="body"/>
          </p:nvPr>
        </p:nvSpPr>
        <p:spPr>
          <a:xfrm>
            <a:off x="311700" y="1152475"/>
            <a:ext cx="2010300" cy="90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Simply type ‘git commit’ with no other arguments, and your default editor will launch and display the following text:</a:t>
            </a:r>
            <a:endParaRPr/>
          </a:p>
        </p:txBody>
      </p:sp>
      <p:pic>
        <p:nvPicPr>
          <p:cNvPr id="139" name="Google Shape;139;p23"/>
          <p:cNvPicPr preferRelativeResize="0"/>
          <p:nvPr/>
        </p:nvPicPr>
        <p:blipFill>
          <a:blip r:embed="rId3">
            <a:alphaModFix/>
          </a:blip>
          <a:stretch>
            <a:fillRect/>
          </a:stretch>
        </p:blipFill>
        <p:spPr>
          <a:xfrm>
            <a:off x="2423025" y="982275"/>
            <a:ext cx="5917576" cy="3076125"/>
          </a:xfrm>
          <a:prstGeom prst="rect">
            <a:avLst/>
          </a:prstGeom>
          <a:noFill/>
          <a:ln>
            <a:noFill/>
          </a:ln>
        </p:spPr>
      </p:pic>
      <p:sp>
        <p:nvSpPr>
          <p:cNvPr id="140" name="Google Shape;140;p23"/>
          <p:cNvSpPr txBox="1"/>
          <p:nvPr>
            <p:ph idx="1" type="body"/>
          </p:nvPr>
        </p:nvSpPr>
        <p:spPr>
          <a:xfrm>
            <a:off x="2423025" y="4058400"/>
            <a:ext cx="6065700" cy="90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Type in the summary of your commits, and enter to close. Your changes have now been committed!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Removing Files</a:t>
            </a:r>
            <a:endParaRPr/>
          </a:p>
        </p:txBody>
      </p:sp>
      <p:sp>
        <p:nvSpPr>
          <p:cNvPr id="146" name="Google Shape;146;p24"/>
          <p:cNvSpPr txBox="1"/>
          <p:nvPr>
            <p:ph idx="1" type="body"/>
          </p:nvPr>
        </p:nvSpPr>
        <p:spPr>
          <a:xfrm>
            <a:off x="311700" y="1152475"/>
            <a:ext cx="3669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Simply removing the file from the directory is a change that is not staged.</a:t>
            </a:r>
            <a:endParaRPr/>
          </a:p>
          <a:p>
            <a:pPr indent="0" lvl="0" marL="0" rtl="0" algn="l">
              <a:spcBef>
                <a:spcPts val="1600"/>
              </a:spcBef>
              <a:spcAft>
                <a:spcPts val="0"/>
              </a:spcAft>
              <a:buNone/>
            </a:pPr>
            <a:r>
              <a:rPr lang="en"/>
              <a:t>Running ‘git rm FILENAME.md’ stages the file’s removal.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47" name="Google Shape;147;p24"/>
          <p:cNvSpPr txBox="1"/>
          <p:nvPr>
            <p:ph type="title"/>
          </p:nvPr>
        </p:nvSpPr>
        <p:spPr>
          <a:xfrm>
            <a:off x="4430350" y="445025"/>
            <a:ext cx="4260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Viewing Commit History</a:t>
            </a:r>
            <a:endParaRPr/>
          </a:p>
        </p:txBody>
      </p:sp>
      <p:sp>
        <p:nvSpPr>
          <p:cNvPr id="148" name="Google Shape;148;p24"/>
          <p:cNvSpPr txBox="1"/>
          <p:nvPr>
            <p:ph idx="1" type="body"/>
          </p:nvPr>
        </p:nvSpPr>
        <p:spPr>
          <a:xfrm>
            <a:off x="5307550" y="1152475"/>
            <a:ext cx="338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g</a:t>
            </a:r>
            <a:r>
              <a:rPr lang="en"/>
              <a:t>it log’ lists the commits made in that </a:t>
            </a:r>
            <a:r>
              <a:rPr lang="en"/>
              <a:t>repository</a:t>
            </a:r>
            <a:r>
              <a:rPr lang="en"/>
              <a:t> in reverse chronological order.</a:t>
            </a:r>
            <a:endParaRPr/>
          </a:p>
          <a:p>
            <a:pPr indent="0" lvl="0" marL="0" rtl="0" algn="l">
              <a:spcBef>
                <a:spcPts val="1600"/>
              </a:spcBef>
              <a:spcAft>
                <a:spcPts val="0"/>
              </a:spcAft>
              <a:buNone/>
            </a:pPr>
            <a:r>
              <a:rPr lang="en"/>
              <a:t>There are a huge number of options to the git log command, too many to cover here.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Un-modifying a Modified File</a:t>
            </a:r>
            <a:endParaRPr/>
          </a:p>
        </p:txBody>
      </p:sp>
      <p:sp>
        <p:nvSpPr>
          <p:cNvPr id="154" name="Google Shape;154;p25"/>
          <p:cNvSpPr txBox="1"/>
          <p:nvPr>
            <p:ph idx="1" type="body"/>
          </p:nvPr>
        </p:nvSpPr>
        <p:spPr>
          <a:xfrm>
            <a:off x="311700" y="1152475"/>
            <a:ext cx="3999900" cy="101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Using ‘git status’ shows the modified files. It also details how to unmodify it.</a:t>
            </a:r>
            <a:endParaRPr sz="1800"/>
          </a:p>
        </p:txBody>
      </p:sp>
      <p:sp>
        <p:nvSpPr>
          <p:cNvPr id="155" name="Google Shape;155;p25"/>
          <p:cNvSpPr txBox="1"/>
          <p:nvPr>
            <p:ph idx="2" type="body"/>
          </p:nvPr>
        </p:nvSpPr>
        <p:spPr>
          <a:xfrm>
            <a:off x="311700" y="3749900"/>
            <a:ext cx="8442900" cy="92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git checkout -- CONTRIBUTING.md</a:t>
            </a:r>
            <a:endParaRPr sz="1800"/>
          </a:p>
        </p:txBody>
      </p:sp>
      <p:pic>
        <p:nvPicPr>
          <p:cNvPr id="156" name="Google Shape;156;p25"/>
          <p:cNvPicPr preferRelativeResize="0"/>
          <p:nvPr/>
        </p:nvPicPr>
        <p:blipFill>
          <a:blip r:embed="rId3">
            <a:alphaModFix/>
          </a:blip>
          <a:stretch>
            <a:fillRect/>
          </a:stretch>
        </p:blipFill>
        <p:spPr>
          <a:xfrm>
            <a:off x="311700" y="1951150"/>
            <a:ext cx="8162976" cy="1455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Stashing</a:t>
            </a:r>
            <a:endParaRPr/>
          </a:p>
        </p:txBody>
      </p:sp>
      <p:sp>
        <p:nvSpPr>
          <p:cNvPr id="162" name="Google Shape;162;p26"/>
          <p:cNvSpPr txBox="1"/>
          <p:nvPr>
            <p:ph idx="2" type="body"/>
          </p:nvPr>
        </p:nvSpPr>
        <p:spPr>
          <a:xfrm>
            <a:off x="4939500" y="724200"/>
            <a:ext cx="3837000" cy="28380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A way to save current work that you don’t want to fully commit</a:t>
            </a:r>
            <a:endParaRPr/>
          </a:p>
          <a:p>
            <a:pPr indent="-342900" lvl="0" marL="457200" rtl="0" algn="l">
              <a:spcBef>
                <a:spcPts val="0"/>
              </a:spcBef>
              <a:spcAft>
                <a:spcPts val="0"/>
              </a:spcAft>
              <a:buSzPts val="1800"/>
              <a:buChar char="●"/>
            </a:pPr>
            <a:r>
              <a:rPr lang="en"/>
              <a:t>Think of it as a “storage bin” (i.e. a “stash”) of various files</a:t>
            </a:r>
            <a:endParaRPr/>
          </a:p>
          <a:p>
            <a:pPr indent="-342900" lvl="0" marL="457200" rtl="0" algn="l">
              <a:spcBef>
                <a:spcPts val="0"/>
              </a:spcBef>
              <a:spcAft>
                <a:spcPts val="0"/>
              </a:spcAft>
              <a:buSzPts val="1800"/>
              <a:buChar char="●"/>
            </a:pPr>
            <a:r>
              <a:rPr lang="en"/>
              <a:t>Files may or may not be useful</a:t>
            </a:r>
            <a:endParaRPr/>
          </a:p>
          <a:p>
            <a:pPr indent="-317500" lvl="1" marL="914400" rtl="0" algn="l">
              <a:spcBef>
                <a:spcPts val="0"/>
              </a:spcBef>
              <a:spcAft>
                <a:spcPts val="0"/>
              </a:spcAft>
              <a:buSzPts val="1400"/>
              <a:buChar char="○"/>
            </a:pPr>
            <a:r>
              <a:rPr lang="en"/>
              <a:t>Unlike committing, you don’t have to decide what is useful</a:t>
            </a:r>
            <a:endParaRPr/>
          </a:p>
        </p:txBody>
      </p:sp>
      <p:sp>
        <p:nvSpPr>
          <p:cNvPr id="163" name="Google Shape;163;p26"/>
          <p:cNvSpPr txBox="1"/>
          <p:nvPr>
            <p:ph idx="2" type="body"/>
          </p:nvPr>
        </p:nvSpPr>
        <p:spPr>
          <a:xfrm>
            <a:off x="4651500" y="3183400"/>
            <a:ext cx="4413000" cy="939000"/>
          </a:xfrm>
          <a:prstGeom prst="rect">
            <a:avLst/>
          </a:prstGeom>
        </p:spPr>
        <p:txBody>
          <a:bodyPr anchorCtr="0" anchor="ctr" bIns="91425" lIns="91425" spcFirstLastPara="1" rIns="91425" wrap="square" tIns="91425">
            <a:spAutoFit/>
          </a:bodyPr>
          <a:lstStyle/>
          <a:p>
            <a:pPr indent="0" lvl="0" marL="0" rtl="0" algn="l">
              <a:lnSpc>
                <a:spcPct val="150000"/>
              </a:lnSpc>
              <a:spcBef>
                <a:spcPts val="0"/>
              </a:spcBef>
              <a:spcAft>
                <a:spcPts val="0"/>
              </a:spcAft>
              <a:buSzPts val="688"/>
              <a:buNone/>
            </a:pPr>
            <a:r>
              <a:rPr lang="en" sz="1225">
                <a:latin typeface="Courier New"/>
                <a:ea typeface="Courier New"/>
                <a:cs typeface="Courier New"/>
                <a:sym typeface="Courier New"/>
              </a:rPr>
              <a:t>g</a:t>
            </a:r>
            <a:r>
              <a:rPr lang="en" sz="1225">
                <a:latin typeface="Courier New"/>
                <a:ea typeface="Courier New"/>
                <a:cs typeface="Courier New"/>
                <a:sym typeface="Courier New"/>
              </a:rPr>
              <a:t>it stash save</a:t>
            </a:r>
            <a:r>
              <a:rPr lang="en" sz="1225">
                <a:latin typeface="Droid Sans"/>
                <a:ea typeface="Droid Sans"/>
                <a:cs typeface="Droid Sans"/>
                <a:sym typeface="Droid Sans"/>
              </a:rPr>
              <a:t>  &amp;  </a:t>
            </a:r>
            <a:r>
              <a:rPr lang="en" sz="1225">
                <a:latin typeface="Courier New"/>
                <a:ea typeface="Courier New"/>
                <a:cs typeface="Courier New"/>
                <a:sym typeface="Courier New"/>
              </a:rPr>
              <a:t>git stash push</a:t>
            </a:r>
            <a:r>
              <a:rPr lang="en" sz="1225">
                <a:latin typeface="Droid Sans"/>
                <a:ea typeface="Droid Sans"/>
                <a:cs typeface="Droid Sans"/>
                <a:sym typeface="Droid Sans"/>
              </a:rPr>
              <a:t> -- two alternatives</a:t>
            </a:r>
            <a:endParaRPr sz="1225">
              <a:latin typeface="Droid Sans"/>
              <a:ea typeface="Droid Sans"/>
              <a:cs typeface="Droid Sans"/>
              <a:sym typeface="Droid Sans"/>
            </a:endParaRPr>
          </a:p>
          <a:p>
            <a:pPr indent="0" lvl="0" marL="0" rtl="0" algn="l">
              <a:lnSpc>
                <a:spcPct val="150000"/>
              </a:lnSpc>
              <a:spcBef>
                <a:spcPts val="0"/>
              </a:spcBef>
              <a:spcAft>
                <a:spcPts val="0"/>
              </a:spcAft>
              <a:buSzPts val="688"/>
              <a:buNone/>
            </a:pPr>
            <a:r>
              <a:rPr lang="en" sz="1225">
                <a:latin typeface="Droid Sans"/>
                <a:ea typeface="Droid Sans"/>
                <a:cs typeface="Droid Sans"/>
                <a:sym typeface="Droid Sans"/>
              </a:rPr>
              <a:t>Or just </a:t>
            </a:r>
            <a:r>
              <a:rPr lang="en" sz="1225">
                <a:latin typeface="Courier New"/>
                <a:ea typeface="Courier New"/>
                <a:cs typeface="Courier New"/>
                <a:sym typeface="Courier New"/>
              </a:rPr>
              <a:t>git stash</a:t>
            </a:r>
            <a:r>
              <a:rPr lang="en" sz="1225">
                <a:latin typeface="Droid Sans"/>
                <a:ea typeface="Droid Sans"/>
                <a:cs typeface="Droid Sans"/>
                <a:sym typeface="Droid Sans"/>
              </a:rPr>
              <a:t>  (will do “save” by default)</a:t>
            </a:r>
            <a:endParaRPr sz="1225">
              <a:latin typeface="Droid Sans"/>
              <a:ea typeface="Droid Sans"/>
              <a:cs typeface="Droid Sans"/>
              <a:sym typeface="Droid Sans"/>
            </a:endParaRPr>
          </a:p>
          <a:p>
            <a:pPr indent="0" lvl="0" marL="0" rtl="0" algn="l">
              <a:lnSpc>
                <a:spcPct val="150000"/>
              </a:lnSpc>
              <a:spcBef>
                <a:spcPts val="0"/>
              </a:spcBef>
              <a:spcAft>
                <a:spcPts val="0"/>
              </a:spcAft>
              <a:buSzPts val="688"/>
              <a:buNone/>
            </a:pPr>
            <a:r>
              <a:rPr lang="en" sz="1225">
                <a:latin typeface="Droid Sans"/>
                <a:ea typeface="Droid Sans"/>
                <a:cs typeface="Droid Sans"/>
                <a:sym typeface="Droid Sans"/>
              </a:rPr>
              <a:t>“</a:t>
            </a:r>
            <a:r>
              <a:rPr lang="en" sz="1225">
                <a:latin typeface="Droid Sans"/>
                <a:ea typeface="Droid Sans"/>
                <a:cs typeface="Droid Sans"/>
                <a:sym typeface="Droid Sans"/>
              </a:rPr>
              <a:t>p</a:t>
            </a:r>
            <a:r>
              <a:rPr lang="en" sz="1225">
                <a:latin typeface="Droid Sans"/>
                <a:ea typeface="Droid Sans"/>
                <a:cs typeface="Droid Sans"/>
                <a:sym typeface="Droid Sans"/>
              </a:rPr>
              <a:t>ush” will stash arbitrary paths/directory trees</a:t>
            </a:r>
            <a:endParaRPr sz="1225">
              <a:latin typeface="Droid Sans"/>
              <a:ea typeface="Droid Sans"/>
              <a:cs typeface="Droid Sans"/>
              <a:sym typeface="Droid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Stashing - cont.</a:t>
            </a:r>
            <a:endParaRPr/>
          </a:p>
        </p:txBody>
      </p:sp>
      <p:sp>
        <p:nvSpPr>
          <p:cNvPr id="169" name="Google Shape;169;p27"/>
          <p:cNvSpPr txBox="1"/>
          <p:nvPr>
            <p:ph idx="1" type="body"/>
          </p:nvPr>
        </p:nvSpPr>
        <p:spPr>
          <a:xfrm>
            <a:off x="311700" y="1152475"/>
            <a:ext cx="3999900" cy="11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Basic stashing example w/ dirty directory tree</a:t>
            </a:r>
            <a:endParaRPr sz="1500"/>
          </a:p>
          <a:p>
            <a:pPr indent="-317500" lvl="0" marL="457200" rtl="0" algn="l">
              <a:spcBef>
                <a:spcPts val="1600"/>
              </a:spcBef>
              <a:spcAft>
                <a:spcPts val="0"/>
              </a:spcAft>
              <a:buSzPts val="1400"/>
              <a:buChar char="●"/>
            </a:pPr>
            <a:r>
              <a:rPr lang="en"/>
              <a:t>Note that it will stash both staged and unstaged work</a:t>
            </a:r>
            <a:endParaRPr/>
          </a:p>
        </p:txBody>
      </p:sp>
      <p:sp>
        <p:nvSpPr>
          <p:cNvPr id="170" name="Google Shape;170;p27"/>
          <p:cNvSpPr txBox="1"/>
          <p:nvPr>
            <p:ph idx="2" type="body"/>
          </p:nvPr>
        </p:nvSpPr>
        <p:spPr>
          <a:xfrm>
            <a:off x="4832400" y="2684388"/>
            <a:ext cx="39999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Use “list” to see your stashes</a:t>
            </a:r>
            <a:endParaRPr/>
          </a:p>
        </p:txBody>
      </p:sp>
      <p:pic>
        <p:nvPicPr>
          <p:cNvPr id="171" name="Google Shape;171;p27"/>
          <p:cNvPicPr preferRelativeResize="0"/>
          <p:nvPr/>
        </p:nvPicPr>
        <p:blipFill>
          <a:blip r:embed="rId3">
            <a:alphaModFix/>
          </a:blip>
          <a:stretch>
            <a:fillRect/>
          </a:stretch>
        </p:blipFill>
        <p:spPr>
          <a:xfrm>
            <a:off x="311400" y="2434075"/>
            <a:ext cx="2257425" cy="704850"/>
          </a:xfrm>
          <a:prstGeom prst="rect">
            <a:avLst/>
          </a:prstGeom>
          <a:noFill/>
          <a:ln>
            <a:noFill/>
          </a:ln>
        </p:spPr>
      </p:pic>
      <p:pic>
        <p:nvPicPr>
          <p:cNvPr id="172" name="Google Shape;172;p27"/>
          <p:cNvPicPr preferRelativeResize="0"/>
          <p:nvPr/>
        </p:nvPicPr>
        <p:blipFill>
          <a:blip r:embed="rId4">
            <a:alphaModFix/>
          </a:blip>
          <a:stretch>
            <a:fillRect/>
          </a:stretch>
        </p:blipFill>
        <p:spPr>
          <a:xfrm>
            <a:off x="311388" y="3138925"/>
            <a:ext cx="4000500" cy="857250"/>
          </a:xfrm>
          <a:prstGeom prst="rect">
            <a:avLst/>
          </a:prstGeom>
          <a:noFill/>
          <a:ln>
            <a:noFill/>
          </a:ln>
        </p:spPr>
      </p:pic>
      <p:pic>
        <p:nvPicPr>
          <p:cNvPr id="173" name="Google Shape;173;p27"/>
          <p:cNvPicPr preferRelativeResize="0"/>
          <p:nvPr/>
        </p:nvPicPr>
        <p:blipFill>
          <a:blip r:embed="rId5">
            <a:alphaModFix/>
          </a:blip>
          <a:stretch>
            <a:fillRect/>
          </a:stretch>
        </p:blipFill>
        <p:spPr>
          <a:xfrm>
            <a:off x="311700" y="3996175"/>
            <a:ext cx="3638550" cy="723900"/>
          </a:xfrm>
          <a:prstGeom prst="rect">
            <a:avLst/>
          </a:prstGeom>
          <a:noFill/>
          <a:ln>
            <a:noFill/>
          </a:ln>
        </p:spPr>
      </p:pic>
      <p:pic>
        <p:nvPicPr>
          <p:cNvPr id="174" name="Google Shape;174;p27"/>
          <p:cNvPicPr preferRelativeResize="0"/>
          <p:nvPr/>
        </p:nvPicPr>
        <p:blipFill>
          <a:blip r:embed="rId6">
            <a:alphaModFix/>
          </a:blip>
          <a:stretch>
            <a:fillRect/>
          </a:stretch>
        </p:blipFill>
        <p:spPr>
          <a:xfrm>
            <a:off x="4832100" y="3093806"/>
            <a:ext cx="4000500" cy="763513"/>
          </a:xfrm>
          <a:prstGeom prst="rect">
            <a:avLst/>
          </a:prstGeom>
          <a:noFill/>
          <a:ln>
            <a:noFill/>
          </a:ln>
        </p:spPr>
      </p:pic>
      <p:sp>
        <p:nvSpPr>
          <p:cNvPr id="175" name="Google Shape;175;p27"/>
          <p:cNvSpPr txBox="1"/>
          <p:nvPr>
            <p:ph idx="2" type="body"/>
          </p:nvPr>
        </p:nvSpPr>
        <p:spPr>
          <a:xfrm>
            <a:off x="4832400" y="445025"/>
            <a:ext cx="3999900" cy="8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t>
            </a:r>
            <a:r>
              <a:rPr lang="en"/>
              <a:t>then switch branches and test features</a:t>
            </a:r>
            <a:endParaRPr/>
          </a:p>
          <a:p>
            <a:pPr indent="0" lvl="0" marL="0" rtl="0" algn="l">
              <a:spcBef>
                <a:spcPts val="1600"/>
              </a:spcBef>
              <a:spcAft>
                <a:spcPts val="1600"/>
              </a:spcAft>
              <a:buNone/>
            </a:pPr>
            <a:r>
              <a:rPr lang="en"/>
              <a:t>Use “apply” to re-add your stashed work</a:t>
            </a:r>
            <a:endParaRPr/>
          </a:p>
        </p:txBody>
      </p:sp>
      <p:pic>
        <p:nvPicPr>
          <p:cNvPr id="176" name="Google Shape;176;p27"/>
          <p:cNvPicPr preferRelativeResize="0"/>
          <p:nvPr/>
        </p:nvPicPr>
        <p:blipFill>
          <a:blip r:embed="rId7">
            <a:alphaModFix/>
          </a:blip>
          <a:stretch>
            <a:fillRect/>
          </a:stretch>
        </p:blipFill>
        <p:spPr>
          <a:xfrm>
            <a:off x="4832400" y="1314413"/>
            <a:ext cx="3999900" cy="1369998"/>
          </a:xfrm>
          <a:prstGeom prst="rect">
            <a:avLst/>
          </a:prstGeom>
          <a:noFill/>
          <a:ln>
            <a:noFill/>
          </a:ln>
        </p:spPr>
      </p:pic>
      <p:sp>
        <p:nvSpPr>
          <p:cNvPr id="177" name="Google Shape;177;p27"/>
          <p:cNvSpPr txBox="1"/>
          <p:nvPr>
            <p:ph idx="2" type="body"/>
          </p:nvPr>
        </p:nvSpPr>
        <p:spPr>
          <a:xfrm>
            <a:off x="4832400" y="3857313"/>
            <a:ext cx="3999900" cy="85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You can apply different stashes</a:t>
            </a:r>
            <a:endParaRPr/>
          </a:p>
          <a:p>
            <a:pPr indent="0" lvl="0" marL="0" rtl="0" algn="l">
              <a:spcBef>
                <a:spcPts val="1600"/>
              </a:spcBef>
              <a:spcAft>
                <a:spcPts val="1600"/>
              </a:spcAft>
              <a:buNone/>
            </a:pPr>
            <a:r>
              <a:rPr lang="en">
                <a:latin typeface="Courier New"/>
                <a:ea typeface="Courier New"/>
                <a:cs typeface="Courier New"/>
                <a:sym typeface="Courier New"/>
              </a:rPr>
              <a:t>g</a:t>
            </a:r>
            <a:r>
              <a:rPr lang="en">
                <a:latin typeface="Courier New"/>
                <a:ea typeface="Courier New"/>
                <a:cs typeface="Courier New"/>
                <a:sym typeface="Courier New"/>
              </a:rPr>
              <a:t>it stash apply stash@{2}</a:t>
            </a:r>
            <a:endParaRPr>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Stashing </a:t>
            </a:r>
            <a:r>
              <a:rPr lang="en"/>
              <a:t>- cont.</a:t>
            </a:r>
            <a:endParaRPr/>
          </a:p>
        </p:txBody>
      </p:sp>
      <p:grpSp>
        <p:nvGrpSpPr>
          <p:cNvPr id="183" name="Google Shape;183;p28"/>
          <p:cNvGrpSpPr/>
          <p:nvPr/>
        </p:nvGrpSpPr>
        <p:grpSpPr>
          <a:xfrm>
            <a:off x="431925" y="1304875"/>
            <a:ext cx="2628925" cy="3416400"/>
            <a:chOff x="431925" y="1304875"/>
            <a:chExt cx="2628925" cy="3416400"/>
          </a:xfrm>
        </p:grpSpPr>
        <p:sp>
          <p:nvSpPr>
            <p:cNvPr id="184" name="Google Shape;184;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28"/>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Drop</a:t>
            </a:r>
            <a:endParaRPr>
              <a:solidFill>
                <a:schemeClr val="lt1"/>
              </a:solidFill>
            </a:endParaRPr>
          </a:p>
        </p:txBody>
      </p:sp>
      <p:sp>
        <p:nvSpPr>
          <p:cNvPr id="187" name="Google Shape;187;p28"/>
          <p:cNvSpPr txBox="1"/>
          <p:nvPr>
            <p:ph idx="4294967295" type="body"/>
          </p:nvPr>
        </p:nvSpPr>
        <p:spPr>
          <a:xfrm>
            <a:off x="431375" y="1771825"/>
            <a:ext cx="2632500" cy="112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t>Applying doesn’t remove it from the stash list.</a:t>
            </a:r>
            <a:endParaRPr sz="1600"/>
          </a:p>
          <a:p>
            <a:pPr indent="0" lvl="0" marL="0" rtl="0" algn="l">
              <a:spcBef>
                <a:spcPts val="1000"/>
              </a:spcBef>
              <a:spcAft>
                <a:spcPts val="1000"/>
              </a:spcAft>
              <a:buNone/>
            </a:pPr>
            <a:r>
              <a:rPr lang="en" sz="1600"/>
              <a:t>Use drop to do that.</a:t>
            </a:r>
            <a:endParaRPr sz="1600"/>
          </a:p>
        </p:txBody>
      </p:sp>
      <p:grpSp>
        <p:nvGrpSpPr>
          <p:cNvPr id="188" name="Google Shape;188;p28"/>
          <p:cNvGrpSpPr/>
          <p:nvPr/>
        </p:nvGrpSpPr>
        <p:grpSpPr>
          <a:xfrm>
            <a:off x="3320450" y="1304875"/>
            <a:ext cx="2632500" cy="3416400"/>
            <a:chOff x="3320450" y="1304875"/>
            <a:chExt cx="2632500" cy="3416400"/>
          </a:xfrm>
        </p:grpSpPr>
        <p:sp>
          <p:nvSpPr>
            <p:cNvPr id="189" name="Google Shape;189;p2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28"/>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a:t>
            </a:r>
            <a:r>
              <a:rPr lang="en">
                <a:solidFill>
                  <a:schemeClr val="lt1"/>
                </a:solidFill>
              </a:rPr>
              <a:t>tash -u / -a</a:t>
            </a:r>
            <a:endParaRPr>
              <a:solidFill>
                <a:schemeClr val="lt1"/>
              </a:solidFill>
            </a:endParaRPr>
          </a:p>
        </p:txBody>
      </p:sp>
      <p:sp>
        <p:nvSpPr>
          <p:cNvPr id="192" name="Google Shape;192;p28"/>
          <p:cNvSpPr txBox="1"/>
          <p:nvPr>
            <p:ph idx="4294967295" type="body"/>
          </p:nvPr>
        </p:nvSpPr>
        <p:spPr>
          <a:xfrm>
            <a:off x="3397400" y="1766275"/>
            <a:ext cx="2478600" cy="643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urier New"/>
                <a:ea typeface="Courier New"/>
                <a:cs typeface="Courier New"/>
                <a:sym typeface="Courier New"/>
              </a:rPr>
              <a:t>--include-untracked | -u</a:t>
            </a:r>
            <a:endParaRPr sz="1200">
              <a:latin typeface="Courier New"/>
              <a:ea typeface="Courier New"/>
              <a:cs typeface="Courier New"/>
              <a:sym typeface="Courier New"/>
            </a:endParaRPr>
          </a:p>
          <a:p>
            <a:pPr indent="0" lvl="0" marL="0" rtl="0" algn="l">
              <a:spcBef>
                <a:spcPts val="0"/>
              </a:spcBef>
              <a:spcAft>
                <a:spcPts val="0"/>
              </a:spcAft>
              <a:buNone/>
            </a:pPr>
            <a:r>
              <a:rPr lang="en" sz="1600"/>
              <a:t>Will also stash untracked</a:t>
            </a:r>
            <a:endParaRPr sz="1600"/>
          </a:p>
        </p:txBody>
      </p:sp>
      <p:grpSp>
        <p:nvGrpSpPr>
          <p:cNvPr id="193" name="Google Shape;193;p28"/>
          <p:cNvGrpSpPr/>
          <p:nvPr/>
        </p:nvGrpSpPr>
        <p:grpSpPr>
          <a:xfrm>
            <a:off x="6212550" y="1304875"/>
            <a:ext cx="2632500" cy="3416400"/>
            <a:chOff x="6212550" y="1304875"/>
            <a:chExt cx="2632500" cy="3416400"/>
          </a:xfrm>
        </p:grpSpPr>
        <p:sp>
          <p:nvSpPr>
            <p:cNvPr id="194" name="Google Shape;194;p28"/>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8"/>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28"/>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Push / Pop</a:t>
            </a:r>
            <a:endParaRPr>
              <a:solidFill>
                <a:schemeClr val="lt1"/>
              </a:solidFill>
            </a:endParaRPr>
          </a:p>
        </p:txBody>
      </p:sp>
      <p:sp>
        <p:nvSpPr>
          <p:cNvPr id="197" name="Google Shape;197;p28"/>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urier New"/>
                <a:ea typeface="Courier New"/>
                <a:cs typeface="Courier New"/>
                <a:sym typeface="Courier New"/>
              </a:rPr>
              <a:t>g</a:t>
            </a:r>
            <a:r>
              <a:rPr lang="en" sz="1600">
                <a:latin typeface="Courier New"/>
                <a:ea typeface="Courier New"/>
                <a:cs typeface="Courier New"/>
                <a:sym typeface="Courier New"/>
              </a:rPr>
              <a:t>it stash push</a:t>
            </a:r>
            <a:endParaRPr sz="1600">
              <a:latin typeface="Courier New"/>
              <a:ea typeface="Courier New"/>
              <a:cs typeface="Courier New"/>
              <a:sym typeface="Courier New"/>
            </a:endParaRPr>
          </a:p>
          <a:p>
            <a:pPr indent="0" lvl="0" marL="0" rtl="0" algn="l">
              <a:spcBef>
                <a:spcPts val="1600"/>
              </a:spcBef>
              <a:spcAft>
                <a:spcPts val="0"/>
              </a:spcAft>
              <a:buNone/>
            </a:pPr>
            <a:r>
              <a:rPr lang="en" sz="1600"/>
              <a:t>Like “save” but with a </a:t>
            </a:r>
            <a:r>
              <a:rPr lang="en" sz="1600">
                <a:latin typeface="Courier New"/>
                <a:ea typeface="Courier New"/>
                <a:cs typeface="Courier New"/>
                <a:sym typeface="Courier New"/>
              </a:rPr>
              <a:t>pathspec</a:t>
            </a:r>
            <a:endParaRPr sz="1600">
              <a:latin typeface="Courier New"/>
              <a:ea typeface="Courier New"/>
              <a:cs typeface="Courier New"/>
              <a:sym typeface="Courier New"/>
            </a:endParaRPr>
          </a:p>
          <a:p>
            <a:pPr indent="0" lvl="0" marL="0" rtl="0" algn="l">
              <a:spcBef>
                <a:spcPts val="1600"/>
              </a:spcBef>
              <a:spcAft>
                <a:spcPts val="0"/>
              </a:spcAft>
              <a:buNone/>
            </a:pPr>
            <a:r>
              <a:rPr lang="en" sz="1600">
                <a:latin typeface="Courier New"/>
                <a:ea typeface="Courier New"/>
                <a:cs typeface="Courier New"/>
                <a:sym typeface="Courier New"/>
              </a:rPr>
              <a:t>g</a:t>
            </a:r>
            <a:r>
              <a:rPr lang="en" sz="1600">
                <a:latin typeface="Courier New"/>
                <a:ea typeface="Courier New"/>
                <a:cs typeface="Courier New"/>
                <a:sym typeface="Courier New"/>
              </a:rPr>
              <a:t>it stash pop</a:t>
            </a:r>
            <a:endParaRPr sz="1600">
              <a:latin typeface="Courier New"/>
              <a:ea typeface="Courier New"/>
              <a:cs typeface="Courier New"/>
              <a:sym typeface="Courier New"/>
            </a:endParaRPr>
          </a:p>
          <a:p>
            <a:pPr indent="0" lvl="0" marL="0" rtl="0" algn="l">
              <a:spcBef>
                <a:spcPts val="1600"/>
              </a:spcBef>
              <a:spcAft>
                <a:spcPts val="0"/>
              </a:spcAft>
              <a:buNone/>
            </a:pPr>
            <a:r>
              <a:rPr lang="en" sz="1600"/>
              <a:t>Applies and drops in one step</a:t>
            </a:r>
            <a:endParaRPr sz="1600"/>
          </a:p>
          <a:p>
            <a:pPr indent="0" lvl="0" marL="0" rtl="0" algn="l">
              <a:spcBef>
                <a:spcPts val="1600"/>
              </a:spcBef>
              <a:spcAft>
                <a:spcPts val="1600"/>
              </a:spcAft>
              <a:buNone/>
            </a:pPr>
            <a:r>
              <a:t/>
            </a:r>
            <a:endParaRPr sz="1600"/>
          </a:p>
        </p:txBody>
      </p:sp>
      <p:pic>
        <p:nvPicPr>
          <p:cNvPr id="198" name="Google Shape;198;p28"/>
          <p:cNvPicPr preferRelativeResize="0"/>
          <p:nvPr/>
        </p:nvPicPr>
        <p:blipFill>
          <a:blip r:embed="rId3">
            <a:alphaModFix/>
          </a:blip>
          <a:stretch>
            <a:fillRect/>
          </a:stretch>
        </p:blipFill>
        <p:spPr>
          <a:xfrm>
            <a:off x="438735" y="3146850"/>
            <a:ext cx="2622106" cy="461400"/>
          </a:xfrm>
          <a:prstGeom prst="rect">
            <a:avLst/>
          </a:prstGeom>
          <a:noFill/>
          <a:ln>
            <a:noFill/>
          </a:ln>
        </p:spPr>
      </p:pic>
      <p:pic>
        <p:nvPicPr>
          <p:cNvPr id="199" name="Google Shape;199;p28"/>
          <p:cNvPicPr preferRelativeResize="0"/>
          <p:nvPr/>
        </p:nvPicPr>
        <p:blipFill>
          <a:blip r:embed="rId4">
            <a:alphaModFix/>
          </a:blip>
          <a:stretch>
            <a:fillRect/>
          </a:stretch>
        </p:blipFill>
        <p:spPr>
          <a:xfrm>
            <a:off x="3321950" y="2400291"/>
            <a:ext cx="2632525" cy="1694819"/>
          </a:xfrm>
          <a:prstGeom prst="rect">
            <a:avLst/>
          </a:prstGeom>
          <a:noFill/>
          <a:ln>
            <a:noFill/>
          </a:ln>
        </p:spPr>
      </p:pic>
      <p:sp>
        <p:nvSpPr>
          <p:cNvPr id="200" name="Google Shape;200;p28"/>
          <p:cNvSpPr txBox="1"/>
          <p:nvPr>
            <p:ph idx="4294967295" type="body"/>
          </p:nvPr>
        </p:nvSpPr>
        <p:spPr>
          <a:xfrm>
            <a:off x="3397400" y="4095100"/>
            <a:ext cx="2478600" cy="643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urier New"/>
                <a:ea typeface="Courier New"/>
                <a:cs typeface="Courier New"/>
                <a:sym typeface="Courier New"/>
              </a:rPr>
              <a:t>--all </a:t>
            </a:r>
            <a:r>
              <a:rPr lang="en" sz="1200">
                <a:latin typeface="Courier New"/>
                <a:ea typeface="Courier New"/>
                <a:cs typeface="Courier New"/>
                <a:sym typeface="Courier New"/>
              </a:rPr>
              <a:t>| -a</a:t>
            </a:r>
            <a:endParaRPr sz="1200">
              <a:latin typeface="Courier New"/>
              <a:ea typeface="Courier New"/>
              <a:cs typeface="Courier New"/>
              <a:sym typeface="Courier New"/>
            </a:endParaRPr>
          </a:p>
          <a:p>
            <a:pPr indent="0" lvl="0" marL="0" rtl="0" algn="l">
              <a:spcBef>
                <a:spcPts val="0"/>
              </a:spcBef>
              <a:spcAft>
                <a:spcPts val="0"/>
              </a:spcAft>
              <a:buNone/>
            </a:pPr>
            <a:r>
              <a:rPr lang="en" sz="1600"/>
              <a:t>stash untracked &amp; ignored</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Cleaning</a:t>
            </a:r>
            <a:endParaRPr/>
          </a:p>
        </p:txBody>
      </p:sp>
      <p:sp>
        <p:nvSpPr>
          <p:cNvPr id="206" name="Google Shape;206;p29"/>
          <p:cNvSpPr txBox="1"/>
          <p:nvPr>
            <p:ph idx="2" type="body"/>
          </p:nvPr>
        </p:nvSpPr>
        <p:spPr>
          <a:xfrm>
            <a:off x="4939500" y="724200"/>
            <a:ext cx="3837000" cy="1356000"/>
          </a:xfrm>
          <a:prstGeom prst="rect">
            <a:avLst/>
          </a:prstGeom>
        </p:spPr>
        <p:txBody>
          <a:bodyPr anchorCtr="0" anchor="ctr" bIns="91425" lIns="91425" spcFirstLastPara="1" rIns="91425" wrap="square" tIns="91425">
            <a:spAutoFit/>
          </a:bodyPr>
          <a:lstStyle/>
          <a:p>
            <a:pPr indent="-342900" lvl="0" marL="457200" rtl="0" algn="l">
              <a:spcBef>
                <a:spcPts val="0"/>
              </a:spcBef>
              <a:spcAft>
                <a:spcPts val="0"/>
              </a:spcAft>
              <a:buSzPts val="1800"/>
              <a:buChar char="●"/>
            </a:pPr>
            <a:r>
              <a:rPr lang="en"/>
              <a:t>Removes cruft, build artifacts, backup files, etc</a:t>
            </a:r>
            <a:endParaRPr/>
          </a:p>
          <a:p>
            <a:pPr indent="-342900" lvl="0" marL="457200" rtl="0" algn="l">
              <a:spcBef>
                <a:spcPts val="0"/>
              </a:spcBef>
              <a:spcAft>
                <a:spcPts val="0"/>
              </a:spcAft>
              <a:buSzPts val="1800"/>
              <a:buChar char="●"/>
            </a:pPr>
            <a:r>
              <a:rPr lang="en"/>
              <a:t>Permanently deletes files</a:t>
            </a:r>
            <a:endParaRPr/>
          </a:p>
          <a:p>
            <a:pPr indent="-317500" lvl="1" marL="914400" rtl="0" algn="l">
              <a:spcBef>
                <a:spcPts val="0"/>
              </a:spcBef>
              <a:spcAft>
                <a:spcPts val="0"/>
              </a:spcAft>
              <a:buSzPts val="1400"/>
              <a:buChar char="○"/>
            </a:pPr>
            <a:r>
              <a:rPr lang="en"/>
              <a:t>Be absolutely sure before you do this</a:t>
            </a:r>
            <a:endParaRPr/>
          </a:p>
        </p:txBody>
      </p:sp>
      <p:pic>
        <p:nvPicPr>
          <p:cNvPr id="207" name="Google Shape;207;p29"/>
          <p:cNvPicPr preferRelativeResize="0"/>
          <p:nvPr/>
        </p:nvPicPr>
        <p:blipFill>
          <a:blip r:embed="rId3">
            <a:alphaModFix/>
          </a:blip>
          <a:stretch>
            <a:fillRect/>
          </a:stretch>
        </p:blipFill>
        <p:spPr>
          <a:xfrm>
            <a:off x="5978325" y="2096650"/>
            <a:ext cx="1759350" cy="2391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 cont:  Flags</a:t>
            </a:r>
            <a:endParaRPr/>
          </a:p>
        </p:txBody>
      </p:sp>
      <p:sp>
        <p:nvSpPr>
          <p:cNvPr id="213" name="Google Shape;213;p3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-d -&gt; removes directories</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-n -&gt; dry-run</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-i -&gt; interactive</a:t>
            </a:r>
            <a:endParaRPr sz="1800">
              <a:solidFill>
                <a:srgbClr val="FFFFFF"/>
              </a:solidFill>
            </a:endParaRPr>
          </a:p>
          <a:p>
            <a:pPr indent="0" lvl="0" marL="0" rtl="0" algn="l">
              <a:spcBef>
                <a:spcPts val="1600"/>
              </a:spcBef>
              <a:spcAft>
                <a:spcPts val="1600"/>
              </a:spcAft>
              <a:buNone/>
            </a:pPr>
            <a:r>
              <a:t/>
            </a:r>
            <a:endParaRPr>
              <a:solidFill>
                <a:srgbClr val="FFFFFF"/>
              </a:solidFill>
            </a:endParaRPr>
          </a:p>
        </p:txBody>
      </p:sp>
      <p:sp>
        <p:nvSpPr>
          <p:cNvPr id="214" name="Google Shape;214;p3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sz="1800">
                <a:solidFill>
                  <a:schemeClr val="dk1"/>
                </a:solidFill>
              </a:rPr>
              <a:t>-f -&gt; force/actually do this</a:t>
            </a:r>
            <a:endParaRPr sz="1800">
              <a:solidFill>
                <a:schemeClr val="dk1"/>
              </a:solidFill>
            </a:endParaRPr>
          </a:p>
          <a:p>
            <a:pPr indent="-317500" lvl="1" marL="914400" rtl="0" algn="l">
              <a:lnSpc>
                <a:spcPct val="100000"/>
              </a:lnSpc>
              <a:spcBef>
                <a:spcPts val="0"/>
              </a:spcBef>
              <a:spcAft>
                <a:spcPts val="0"/>
              </a:spcAft>
              <a:buClr>
                <a:schemeClr val="dk1"/>
              </a:buClr>
              <a:buSzPts val="1400"/>
              <a:buChar char="○"/>
            </a:pPr>
            <a:r>
              <a:rPr lang="en" sz="1400">
                <a:solidFill>
                  <a:schemeClr val="dk1"/>
                </a:solidFill>
              </a:rPr>
              <a:t>needed unless </a:t>
            </a:r>
            <a:r>
              <a:rPr lang="en" sz="1050">
                <a:solidFill>
                  <a:srgbClr val="333333"/>
                </a:solidFill>
                <a:highlight>
                  <a:srgbClr val="EEEEEE"/>
                </a:highlight>
                <a:latin typeface="Courier New"/>
                <a:ea typeface="Courier New"/>
                <a:cs typeface="Courier New"/>
                <a:sym typeface="Courier New"/>
              </a:rPr>
              <a:t>clean.requireForce</a:t>
            </a:r>
            <a:r>
              <a:rPr lang="en" sz="1400">
                <a:solidFill>
                  <a:schemeClr val="dk1"/>
                </a:solidFill>
              </a:rPr>
              <a:t> is set to false</a:t>
            </a:r>
            <a:endParaRPr sz="14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-x -&gt; remove ignored files</a:t>
            </a:r>
            <a:endParaRPr sz="1800">
              <a:solidFill>
                <a:schemeClr val="dk1"/>
              </a:solidFill>
            </a:endParaRPr>
          </a:p>
          <a:p>
            <a:pPr indent="0" lvl="0" marL="0" rtl="0" algn="l">
              <a:spcBef>
                <a:spcPts val="1600"/>
              </a:spcBef>
              <a:spcAft>
                <a:spcPts val="1600"/>
              </a:spcAft>
              <a:buNone/>
            </a:pPr>
            <a:r>
              <a:t/>
            </a:r>
            <a:endParaRPr/>
          </a:p>
        </p:txBody>
      </p:sp>
      <p:pic>
        <p:nvPicPr>
          <p:cNvPr id="215" name="Google Shape;215;p30"/>
          <p:cNvPicPr preferRelativeResize="0"/>
          <p:nvPr/>
        </p:nvPicPr>
        <p:blipFill>
          <a:blip r:embed="rId3">
            <a:alphaModFix/>
          </a:blip>
          <a:stretch>
            <a:fillRect/>
          </a:stretch>
        </p:blipFill>
        <p:spPr>
          <a:xfrm>
            <a:off x="571500" y="2344462"/>
            <a:ext cx="8000999" cy="1862027"/>
          </a:xfrm>
          <a:prstGeom prst="rect">
            <a:avLst/>
          </a:prstGeom>
          <a:noFill/>
          <a:ln>
            <a:noFill/>
          </a:ln>
        </p:spPr>
      </p:pic>
      <p:sp>
        <p:nvSpPr>
          <p:cNvPr id="216" name="Google Shape;216;p30"/>
          <p:cNvSpPr txBox="1"/>
          <p:nvPr>
            <p:ph idx="1" type="body"/>
          </p:nvPr>
        </p:nvSpPr>
        <p:spPr>
          <a:xfrm>
            <a:off x="571500" y="4206475"/>
            <a:ext cx="8001000" cy="790200"/>
          </a:xfrm>
          <a:prstGeom prst="rect">
            <a:avLst/>
          </a:prstGeom>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600">
                <a:solidFill>
                  <a:srgbClr val="FFFFFF"/>
                </a:solidFill>
              </a:rPr>
              <a:t>For a pristine, cruft-free directory tree, with no untracked or ignored files use:</a:t>
            </a:r>
            <a:endParaRPr sz="1600">
              <a:solidFill>
                <a:srgbClr val="FFFFFF"/>
              </a:solidFill>
            </a:endParaRPr>
          </a:p>
          <a:p>
            <a:pPr indent="0" lvl="0" marL="0" rtl="0" algn="ctr">
              <a:spcBef>
                <a:spcPts val="1000"/>
              </a:spcBef>
              <a:spcAft>
                <a:spcPts val="0"/>
              </a:spcAft>
              <a:buNone/>
            </a:pPr>
            <a:r>
              <a:rPr lang="en" sz="1500">
                <a:solidFill>
                  <a:srgbClr val="FFFFFF"/>
                </a:solidFill>
                <a:latin typeface="Courier New"/>
                <a:ea typeface="Courier New"/>
                <a:cs typeface="Courier New"/>
                <a:sym typeface="Courier New"/>
              </a:rPr>
              <a:t>g</a:t>
            </a:r>
            <a:r>
              <a:rPr lang="en" sz="1500">
                <a:solidFill>
                  <a:srgbClr val="FFFFFF"/>
                </a:solidFill>
                <a:latin typeface="Courier New"/>
                <a:ea typeface="Courier New"/>
                <a:cs typeface="Courier New"/>
                <a:sym typeface="Courier New"/>
              </a:rPr>
              <a:t>it clean -dfx</a:t>
            </a:r>
            <a:endParaRPr sz="1500">
              <a:solidFill>
                <a:srgbClr val="FFFFFF"/>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Tagging</a:t>
            </a:r>
            <a:endParaRPr/>
          </a:p>
        </p:txBody>
      </p:sp>
      <p:sp>
        <p:nvSpPr>
          <p:cNvPr id="222" name="Google Shape;222;p3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Git has the ability to tag specific points in a repository’s history as being important. Typically, people use this functionality to mark release points</a:t>
            </a:r>
            <a:endParaRPr/>
          </a:p>
          <a:p>
            <a:pPr indent="-342900" lvl="0" marL="457200" rtl="0" algn="l">
              <a:spcBef>
                <a:spcPts val="1600"/>
              </a:spcBef>
              <a:spcAft>
                <a:spcPts val="0"/>
              </a:spcAft>
              <a:buSzPts val="1800"/>
              <a:buChar char="●"/>
            </a:pPr>
            <a:r>
              <a:rPr lang="en"/>
              <a:t>g</a:t>
            </a:r>
            <a:r>
              <a:rPr lang="en"/>
              <a:t>it tag: lists all tags in the repo</a:t>
            </a:r>
            <a:endParaRPr/>
          </a:p>
        </p:txBody>
      </p:sp>
      <p:pic>
        <p:nvPicPr>
          <p:cNvPr id="223" name="Google Shape;223;p31"/>
          <p:cNvPicPr preferRelativeResize="0"/>
          <p:nvPr/>
        </p:nvPicPr>
        <p:blipFill>
          <a:blip r:embed="rId3">
            <a:alphaModFix/>
          </a:blip>
          <a:stretch>
            <a:fillRect/>
          </a:stretch>
        </p:blipFill>
        <p:spPr>
          <a:xfrm>
            <a:off x="4939500" y="3626250"/>
            <a:ext cx="3981400" cy="429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a Git Repository</a:t>
            </a:r>
            <a:endParaRPr/>
          </a:p>
        </p:txBody>
      </p:sp>
      <p:sp>
        <p:nvSpPr>
          <p:cNvPr id="67" name="Google Shape;67;p14"/>
          <p:cNvSpPr txBox="1"/>
          <p:nvPr>
            <p:ph idx="1" type="body"/>
          </p:nvPr>
        </p:nvSpPr>
        <p:spPr>
          <a:xfrm>
            <a:off x="311700" y="1152475"/>
            <a:ext cx="5226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take a local directory that is currently not under version control, and turn it into a Git repository, or you can clone an existing Git repository from elsewhere.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This image details initializing a repository in an existing directory.</a:t>
            </a:r>
            <a:endParaRPr/>
          </a:p>
        </p:txBody>
      </p:sp>
      <p:pic>
        <p:nvPicPr>
          <p:cNvPr id="68" name="Google Shape;68;p14"/>
          <p:cNvPicPr preferRelativeResize="0"/>
          <p:nvPr/>
        </p:nvPicPr>
        <p:blipFill>
          <a:blip r:embed="rId3">
            <a:alphaModFix/>
          </a:blip>
          <a:stretch>
            <a:fillRect/>
          </a:stretch>
        </p:blipFill>
        <p:spPr>
          <a:xfrm>
            <a:off x="5669931" y="911381"/>
            <a:ext cx="3162381" cy="3729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Tagging - cont.</a:t>
            </a:r>
            <a:endParaRPr/>
          </a:p>
        </p:txBody>
      </p:sp>
      <p:grpSp>
        <p:nvGrpSpPr>
          <p:cNvPr id="229" name="Google Shape;229;p32"/>
          <p:cNvGrpSpPr/>
          <p:nvPr/>
        </p:nvGrpSpPr>
        <p:grpSpPr>
          <a:xfrm>
            <a:off x="431925" y="1304875"/>
            <a:ext cx="2628925" cy="3416400"/>
            <a:chOff x="431925" y="1304875"/>
            <a:chExt cx="2628925" cy="3416400"/>
          </a:xfrm>
        </p:grpSpPr>
        <p:sp>
          <p:nvSpPr>
            <p:cNvPr id="230" name="Google Shape;230;p3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2"/>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32"/>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Create</a:t>
            </a:r>
            <a:endParaRPr>
              <a:solidFill>
                <a:schemeClr val="lt1"/>
              </a:solidFill>
            </a:endParaRPr>
          </a:p>
        </p:txBody>
      </p:sp>
      <p:sp>
        <p:nvSpPr>
          <p:cNvPr id="233" name="Google Shape;233;p32"/>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Annotated or Lightweight</a:t>
            </a:r>
            <a:r>
              <a:rPr lang="en" sz="1600"/>
              <a:t> </a:t>
            </a:r>
            <a:endParaRPr sz="1600"/>
          </a:p>
          <a:p>
            <a:pPr indent="0" lvl="0" marL="0" rtl="0" algn="l">
              <a:spcBef>
                <a:spcPts val="1600"/>
              </a:spcBef>
              <a:spcAft>
                <a:spcPts val="1600"/>
              </a:spcAft>
              <a:buNone/>
            </a:pPr>
            <a:r>
              <a:t/>
            </a:r>
            <a:endParaRPr sz="1600"/>
          </a:p>
        </p:txBody>
      </p:sp>
      <p:grpSp>
        <p:nvGrpSpPr>
          <p:cNvPr id="234" name="Google Shape;234;p32"/>
          <p:cNvGrpSpPr/>
          <p:nvPr/>
        </p:nvGrpSpPr>
        <p:grpSpPr>
          <a:xfrm>
            <a:off x="3320450" y="1304875"/>
            <a:ext cx="2632500" cy="3416400"/>
            <a:chOff x="3320450" y="1304875"/>
            <a:chExt cx="2632500" cy="3416400"/>
          </a:xfrm>
        </p:grpSpPr>
        <p:sp>
          <p:nvSpPr>
            <p:cNvPr id="235" name="Google Shape;235;p32"/>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2"/>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32"/>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Share / Remove</a:t>
            </a:r>
            <a:endParaRPr>
              <a:solidFill>
                <a:schemeClr val="lt1"/>
              </a:solidFill>
            </a:endParaRPr>
          </a:p>
        </p:txBody>
      </p:sp>
      <p:sp>
        <p:nvSpPr>
          <p:cNvPr id="238" name="Google Shape;238;p32"/>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Share:</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rPr lang="en" sz="1600"/>
              <a:t>Remove:</a:t>
            </a:r>
            <a:endParaRPr sz="1600"/>
          </a:p>
        </p:txBody>
      </p:sp>
      <p:grpSp>
        <p:nvGrpSpPr>
          <p:cNvPr id="239" name="Google Shape;239;p32"/>
          <p:cNvGrpSpPr/>
          <p:nvPr/>
        </p:nvGrpSpPr>
        <p:grpSpPr>
          <a:xfrm>
            <a:off x="6212550" y="1304875"/>
            <a:ext cx="2632500" cy="3416400"/>
            <a:chOff x="6212550" y="1304875"/>
            <a:chExt cx="2632500" cy="3416400"/>
          </a:xfrm>
        </p:grpSpPr>
        <p:sp>
          <p:nvSpPr>
            <p:cNvPr id="240" name="Google Shape;240;p32"/>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2"/>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 name="Google Shape;242;p32"/>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Checkout</a:t>
            </a:r>
            <a:endParaRPr>
              <a:solidFill>
                <a:schemeClr val="lt1"/>
              </a:solidFill>
            </a:endParaRPr>
          </a:p>
        </p:txBody>
      </p:sp>
      <p:sp>
        <p:nvSpPr>
          <p:cNvPr id="243" name="Google Shape;243;p32"/>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600"/>
              </a:spcBef>
              <a:spcAft>
                <a:spcPts val="0"/>
              </a:spcAft>
              <a:buNone/>
            </a:pPr>
            <a:r>
              <a:rPr lang="en" sz="1600"/>
              <a:t>Detached Head (commits </a:t>
            </a:r>
            <a:r>
              <a:rPr lang="en" sz="1600"/>
              <a:t>don't</a:t>
            </a:r>
            <a:r>
              <a:rPr lang="en" sz="1600"/>
              <a:t> take </a:t>
            </a:r>
            <a:r>
              <a:rPr lang="en" sz="1600"/>
              <a:t>effect</a:t>
            </a:r>
            <a:r>
              <a:rPr lang="en" sz="1600"/>
              <a:t> unless you switch to a new branch)</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pic>
        <p:nvPicPr>
          <p:cNvPr id="244" name="Google Shape;244;p32"/>
          <p:cNvPicPr preferRelativeResize="0"/>
          <p:nvPr/>
        </p:nvPicPr>
        <p:blipFill>
          <a:blip r:embed="rId3">
            <a:alphaModFix/>
          </a:blip>
          <a:stretch>
            <a:fillRect/>
          </a:stretch>
        </p:blipFill>
        <p:spPr>
          <a:xfrm>
            <a:off x="494825" y="2240825"/>
            <a:ext cx="2492180" cy="140225"/>
          </a:xfrm>
          <a:prstGeom prst="rect">
            <a:avLst/>
          </a:prstGeom>
          <a:noFill/>
          <a:ln>
            <a:noFill/>
          </a:ln>
        </p:spPr>
      </p:pic>
      <p:pic>
        <p:nvPicPr>
          <p:cNvPr id="245" name="Google Shape;245;p32"/>
          <p:cNvPicPr preferRelativeResize="0"/>
          <p:nvPr/>
        </p:nvPicPr>
        <p:blipFill>
          <a:blip r:embed="rId4">
            <a:alphaModFix/>
          </a:blip>
          <a:stretch>
            <a:fillRect/>
          </a:stretch>
        </p:blipFill>
        <p:spPr>
          <a:xfrm>
            <a:off x="508325" y="2447050"/>
            <a:ext cx="2478600" cy="1317449"/>
          </a:xfrm>
          <a:prstGeom prst="rect">
            <a:avLst/>
          </a:prstGeom>
          <a:noFill/>
          <a:ln>
            <a:noFill/>
          </a:ln>
        </p:spPr>
      </p:pic>
      <p:pic>
        <p:nvPicPr>
          <p:cNvPr id="246" name="Google Shape;246;p32"/>
          <p:cNvPicPr preferRelativeResize="0"/>
          <p:nvPr/>
        </p:nvPicPr>
        <p:blipFill>
          <a:blip r:embed="rId5">
            <a:alphaModFix/>
          </a:blip>
          <a:stretch>
            <a:fillRect/>
          </a:stretch>
        </p:blipFill>
        <p:spPr>
          <a:xfrm>
            <a:off x="494825" y="4109150"/>
            <a:ext cx="2029138" cy="140225"/>
          </a:xfrm>
          <a:prstGeom prst="rect">
            <a:avLst/>
          </a:prstGeom>
          <a:noFill/>
          <a:ln>
            <a:noFill/>
          </a:ln>
        </p:spPr>
      </p:pic>
      <p:sp>
        <p:nvSpPr>
          <p:cNvPr id="247" name="Google Shape;247;p32"/>
          <p:cNvSpPr/>
          <p:nvPr/>
        </p:nvSpPr>
        <p:spPr>
          <a:xfrm>
            <a:off x="501050" y="3365975"/>
            <a:ext cx="2478600" cy="4614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2"/>
          <p:cNvCxnSpPr>
            <a:stCxn id="247" idx="2"/>
            <a:endCxn id="246" idx="0"/>
          </p:cNvCxnSpPr>
          <p:nvPr/>
        </p:nvCxnSpPr>
        <p:spPr>
          <a:xfrm flipH="1">
            <a:off x="1509350" y="3827375"/>
            <a:ext cx="231000" cy="281700"/>
          </a:xfrm>
          <a:prstGeom prst="straightConnector1">
            <a:avLst/>
          </a:prstGeom>
          <a:noFill/>
          <a:ln cap="flat" cmpd="sng" w="9525">
            <a:solidFill>
              <a:srgbClr val="FF9900"/>
            </a:solidFill>
            <a:prstDash val="solid"/>
            <a:round/>
            <a:headEnd len="med" w="med" type="stealth"/>
            <a:tailEnd len="med" w="med" type="none"/>
          </a:ln>
        </p:spPr>
      </p:cxnSp>
      <p:pic>
        <p:nvPicPr>
          <p:cNvPr id="249" name="Google Shape;249;p32"/>
          <p:cNvPicPr preferRelativeResize="0"/>
          <p:nvPr/>
        </p:nvPicPr>
        <p:blipFill>
          <a:blip r:embed="rId6">
            <a:alphaModFix/>
          </a:blip>
          <a:stretch>
            <a:fillRect/>
          </a:stretch>
        </p:blipFill>
        <p:spPr>
          <a:xfrm>
            <a:off x="494825" y="4419600"/>
            <a:ext cx="2029150" cy="160197"/>
          </a:xfrm>
          <a:prstGeom prst="rect">
            <a:avLst/>
          </a:prstGeom>
          <a:noFill/>
          <a:ln>
            <a:noFill/>
          </a:ln>
        </p:spPr>
      </p:pic>
      <p:pic>
        <p:nvPicPr>
          <p:cNvPr id="250" name="Google Shape;250;p32"/>
          <p:cNvPicPr preferRelativeResize="0"/>
          <p:nvPr/>
        </p:nvPicPr>
        <p:blipFill>
          <a:blip r:embed="rId7">
            <a:alphaModFix/>
          </a:blip>
          <a:stretch>
            <a:fillRect/>
          </a:stretch>
        </p:blipFill>
        <p:spPr>
          <a:xfrm>
            <a:off x="3461425" y="2240825"/>
            <a:ext cx="1360182" cy="140225"/>
          </a:xfrm>
          <a:prstGeom prst="rect">
            <a:avLst/>
          </a:prstGeom>
          <a:noFill/>
          <a:ln>
            <a:noFill/>
          </a:ln>
        </p:spPr>
      </p:pic>
      <p:pic>
        <p:nvPicPr>
          <p:cNvPr id="251" name="Google Shape;251;p32"/>
          <p:cNvPicPr preferRelativeResize="0"/>
          <p:nvPr/>
        </p:nvPicPr>
        <p:blipFill>
          <a:blip r:embed="rId8">
            <a:alphaModFix/>
          </a:blip>
          <a:stretch>
            <a:fillRect/>
          </a:stretch>
        </p:blipFill>
        <p:spPr>
          <a:xfrm>
            <a:off x="3461425" y="2447050"/>
            <a:ext cx="1339925" cy="140225"/>
          </a:xfrm>
          <a:prstGeom prst="rect">
            <a:avLst/>
          </a:prstGeom>
          <a:noFill/>
          <a:ln>
            <a:noFill/>
          </a:ln>
        </p:spPr>
      </p:pic>
      <p:pic>
        <p:nvPicPr>
          <p:cNvPr id="252" name="Google Shape;252;p32"/>
          <p:cNvPicPr preferRelativeResize="0"/>
          <p:nvPr/>
        </p:nvPicPr>
        <p:blipFill>
          <a:blip r:embed="rId9">
            <a:alphaModFix/>
          </a:blip>
          <a:stretch>
            <a:fillRect/>
          </a:stretch>
        </p:blipFill>
        <p:spPr>
          <a:xfrm>
            <a:off x="3461425" y="3365975"/>
            <a:ext cx="1789538" cy="140225"/>
          </a:xfrm>
          <a:prstGeom prst="rect">
            <a:avLst/>
          </a:prstGeom>
          <a:noFill/>
          <a:ln>
            <a:noFill/>
          </a:ln>
        </p:spPr>
      </p:pic>
      <p:pic>
        <p:nvPicPr>
          <p:cNvPr id="253" name="Google Shape;253;p32"/>
          <p:cNvPicPr preferRelativeResize="0"/>
          <p:nvPr/>
        </p:nvPicPr>
        <p:blipFill>
          <a:blip r:embed="rId10">
            <a:alphaModFix/>
          </a:blip>
          <a:stretch>
            <a:fillRect/>
          </a:stretch>
        </p:blipFill>
        <p:spPr>
          <a:xfrm>
            <a:off x="6378200" y="1959125"/>
            <a:ext cx="1468905" cy="281700"/>
          </a:xfrm>
          <a:prstGeom prst="rect">
            <a:avLst/>
          </a:prstGeom>
          <a:noFill/>
          <a:ln>
            <a:noFill/>
          </a:ln>
        </p:spPr>
      </p:pic>
      <p:pic>
        <p:nvPicPr>
          <p:cNvPr id="254" name="Google Shape;254;p32"/>
          <p:cNvPicPr preferRelativeResize="0"/>
          <p:nvPr/>
        </p:nvPicPr>
        <p:blipFill>
          <a:blip r:embed="rId11">
            <a:alphaModFix/>
          </a:blip>
          <a:stretch>
            <a:fillRect/>
          </a:stretch>
        </p:blipFill>
        <p:spPr>
          <a:xfrm>
            <a:off x="6378197" y="3608250"/>
            <a:ext cx="1851900" cy="752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Aliases</a:t>
            </a:r>
            <a:endParaRPr/>
          </a:p>
        </p:txBody>
      </p:sp>
      <p:sp>
        <p:nvSpPr>
          <p:cNvPr id="260" name="Google Shape;260;p33"/>
          <p:cNvSpPr txBox="1"/>
          <p:nvPr>
            <p:ph idx="2" type="body"/>
          </p:nvPr>
        </p:nvSpPr>
        <p:spPr>
          <a:xfrm>
            <a:off x="4939500" y="724200"/>
            <a:ext cx="3837000" cy="369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Creates shorthand commands</a:t>
            </a:r>
            <a:endParaRPr/>
          </a:p>
        </p:txBody>
      </p:sp>
      <p:pic>
        <p:nvPicPr>
          <p:cNvPr id="261" name="Google Shape;261;p33"/>
          <p:cNvPicPr preferRelativeResize="0"/>
          <p:nvPr/>
        </p:nvPicPr>
        <p:blipFill>
          <a:blip r:embed="rId3">
            <a:alphaModFix/>
          </a:blip>
          <a:stretch>
            <a:fillRect/>
          </a:stretch>
        </p:blipFill>
        <p:spPr>
          <a:xfrm>
            <a:off x="4872038" y="2045450"/>
            <a:ext cx="3971925" cy="1152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311700" y="435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Branching</a:t>
            </a:r>
            <a:endParaRPr/>
          </a:p>
        </p:txBody>
      </p:sp>
      <p:sp>
        <p:nvSpPr>
          <p:cNvPr id="267" name="Google Shape;267;p34"/>
          <p:cNvSpPr txBox="1"/>
          <p:nvPr>
            <p:ph idx="1" type="body"/>
          </p:nvPr>
        </p:nvSpPr>
        <p:spPr>
          <a:xfrm>
            <a:off x="311700" y="3177600"/>
            <a:ext cx="3999900" cy="159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Above you can see an example of what a repository looks like after creating a branch. Each commit is pointing to it’s previous version and both branches are pointing to the same commit as no new commit has been created. Head is pointing to master as that is what we are currently ‘checking-out’</a:t>
            </a:r>
            <a:endParaRPr sz="1300"/>
          </a:p>
        </p:txBody>
      </p:sp>
      <p:sp>
        <p:nvSpPr>
          <p:cNvPr id="268" name="Google Shape;268;p3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Git works by storing commits, or snapshots of what the project contains.</a:t>
            </a:r>
            <a:endParaRPr sz="1300"/>
          </a:p>
          <a:p>
            <a:pPr indent="-311150" lvl="0" marL="457200" rtl="0" algn="l">
              <a:spcBef>
                <a:spcPts val="0"/>
              </a:spcBef>
              <a:spcAft>
                <a:spcPts val="0"/>
              </a:spcAft>
              <a:buSzPts val="1300"/>
              <a:buChar char="●"/>
            </a:pPr>
            <a:r>
              <a:rPr lang="en" sz="1300"/>
              <a:t>Each commit points to the previous commit to show the history of the repository. </a:t>
            </a:r>
            <a:endParaRPr sz="1300"/>
          </a:p>
          <a:p>
            <a:pPr indent="-311150" lvl="0" marL="457200" rtl="0" algn="l">
              <a:spcBef>
                <a:spcPts val="0"/>
              </a:spcBef>
              <a:spcAft>
                <a:spcPts val="0"/>
              </a:spcAft>
              <a:buSzPts val="1300"/>
              <a:buChar char="●"/>
            </a:pPr>
            <a:r>
              <a:rPr lang="en" sz="1300"/>
              <a:t>A branch is simply a pointer to a commit </a:t>
            </a:r>
            <a:endParaRPr sz="1300"/>
          </a:p>
          <a:p>
            <a:pPr indent="-311150" lvl="0" marL="457200" rtl="0" algn="l">
              <a:spcBef>
                <a:spcPts val="0"/>
              </a:spcBef>
              <a:spcAft>
                <a:spcPts val="0"/>
              </a:spcAft>
              <a:buSzPts val="1300"/>
              <a:buChar char="●"/>
            </a:pPr>
            <a:r>
              <a:rPr lang="en" sz="1300"/>
              <a:t>There is also a head pointer that points to branch pointers. The head pointer always points to the branch that you are currently ‘checking out’</a:t>
            </a:r>
            <a:endParaRPr sz="1300"/>
          </a:p>
          <a:p>
            <a:pPr indent="-311150" lvl="0" marL="457200" rtl="0" algn="l">
              <a:spcBef>
                <a:spcPts val="0"/>
              </a:spcBef>
              <a:spcAft>
                <a:spcPts val="0"/>
              </a:spcAft>
              <a:buSzPts val="1300"/>
              <a:buChar char="●"/>
            </a:pPr>
            <a:r>
              <a:rPr lang="en" sz="1300"/>
              <a:t>On initialization git creates a branch named ‘master’ while you can rename the branch it is not recommended to do so if you have other programs referencing it. (Many do)</a:t>
            </a:r>
            <a:endParaRPr sz="1300"/>
          </a:p>
        </p:txBody>
      </p:sp>
      <p:pic>
        <p:nvPicPr>
          <p:cNvPr id="269" name="Google Shape;269;p34"/>
          <p:cNvPicPr preferRelativeResize="0"/>
          <p:nvPr/>
        </p:nvPicPr>
        <p:blipFill>
          <a:blip r:embed="rId3">
            <a:alphaModFix/>
          </a:blip>
          <a:stretch>
            <a:fillRect/>
          </a:stretch>
        </p:blipFill>
        <p:spPr>
          <a:xfrm>
            <a:off x="311701" y="1007950"/>
            <a:ext cx="3999901" cy="203815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Branching Command line</a:t>
            </a:r>
            <a:endParaRPr/>
          </a:p>
        </p:txBody>
      </p:sp>
      <p:sp>
        <p:nvSpPr>
          <p:cNvPr id="275" name="Google Shape;275;p35"/>
          <p:cNvSpPr txBox="1"/>
          <p:nvPr>
            <p:ph idx="2" type="body"/>
          </p:nvPr>
        </p:nvSpPr>
        <p:spPr>
          <a:xfrm>
            <a:off x="311700" y="1400238"/>
            <a:ext cx="3999900" cy="38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To create a new branch called ‘testing’</a:t>
            </a:r>
            <a:endParaRPr sz="1200"/>
          </a:p>
        </p:txBody>
      </p:sp>
      <p:pic>
        <p:nvPicPr>
          <p:cNvPr id="276" name="Google Shape;276;p35"/>
          <p:cNvPicPr preferRelativeResize="0"/>
          <p:nvPr/>
        </p:nvPicPr>
        <p:blipFill>
          <a:blip r:embed="rId3">
            <a:alphaModFix/>
          </a:blip>
          <a:stretch>
            <a:fillRect/>
          </a:stretch>
        </p:blipFill>
        <p:spPr>
          <a:xfrm>
            <a:off x="311700" y="1099450"/>
            <a:ext cx="1800225" cy="219075"/>
          </a:xfrm>
          <a:prstGeom prst="rect">
            <a:avLst/>
          </a:prstGeom>
          <a:noFill/>
          <a:ln>
            <a:noFill/>
          </a:ln>
        </p:spPr>
      </p:pic>
      <p:pic>
        <p:nvPicPr>
          <p:cNvPr id="277" name="Google Shape;277;p35"/>
          <p:cNvPicPr preferRelativeResize="0"/>
          <p:nvPr/>
        </p:nvPicPr>
        <p:blipFill>
          <a:blip r:embed="rId4">
            <a:alphaModFix/>
          </a:blip>
          <a:stretch>
            <a:fillRect/>
          </a:stretch>
        </p:blipFill>
        <p:spPr>
          <a:xfrm>
            <a:off x="311700" y="1955863"/>
            <a:ext cx="1952625" cy="219075"/>
          </a:xfrm>
          <a:prstGeom prst="rect">
            <a:avLst/>
          </a:prstGeom>
          <a:noFill/>
          <a:ln>
            <a:noFill/>
          </a:ln>
        </p:spPr>
      </p:pic>
      <p:sp>
        <p:nvSpPr>
          <p:cNvPr id="278" name="Google Shape;278;p35"/>
          <p:cNvSpPr txBox="1"/>
          <p:nvPr>
            <p:ph idx="2" type="body"/>
          </p:nvPr>
        </p:nvSpPr>
        <p:spPr>
          <a:xfrm>
            <a:off x="311700" y="2274888"/>
            <a:ext cx="3999900" cy="38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To switch to a branch called ‘testing’</a:t>
            </a:r>
            <a:endParaRPr sz="1200"/>
          </a:p>
        </p:txBody>
      </p:sp>
      <p:sp>
        <p:nvSpPr>
          <p:cNvPr id="279" name="Google Shape;279;p35"/>
          <p:cNvSpPr txBox="1"/>
          <p:nvPr>
            <p:ph idx="2" type="body"/>
          </p:nvPr>
        </p:nvSpPr>
        <p:spPr>
          <a:xfrm>
            <a:off x="311700" y="4350025"/>
            <a:ext cx="670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Checking the log will show the commit history as well as mark where the branches are. The one with head is the branch you are currently checking out</a:t>
            </a:r>
            <a:endParaRPr sz="1200"/>
          </a:p>
        </p:txBody>
      </p:sp>
      <p:pic>
        <p:nvPicPr>
          <p:cNvPr id="280" name="Google Shape;280;p35"/>
          <p:cNvPicPr preferRelativeResize="0"/>
          <p:nvPr/>
        </p:nvPicPr>
        <p:blipFill>
          <a:blip r:embed="rId5">
            <a:alphaModFix/>
          </a:blip>
          <a:stretch>
            <a:fillRect/>
          </a:stretch>
        </p:blipFill>
        <p:spPr>
          <a:xfrm>
            <a:off x="311700" y="2740013"/>
            <a:ext cx="6709420" cy="14214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311700" y="435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Branching and Merging</a:t>
            </a:r>
            <a:endParaRPr/>
          </a:p>
        </p:txBody>
      </p:sp>
      <p:sp>
        <p:nvSpPr>
          <p:cNvPr id="286" name="Google Shape;286;p36"/>
          <p:cNvSpPr txBox="1"/>
          <p:nvPr>
            <p:ph idx="2" type="body"/>
          </p:nvPr>
        </p:nvSpPr>
        <p:spPr>
          <a:xfrm>
            <a:off x="4832400" y="1152475"/>
            <a:ext cx="3999900" cy="3681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When you commit on a new branch another commit will be created no differently than before. If the master branch has no commits made then merging the two branches is as simple as moving the master branch pointer to the same commit as the new branch.</a:t>
            </a:r>
            <a:endParaRPr sz="1200"/>
          </a:p>
          <a:p>
            <a:pPr indent="-304800" lvl="0" marL="457200" rtl="0" algn="l">
              <a:spcBef>
                <a:spcPts val="0"/>
              </a:spcBef>
              <a:spcAft>
                <a:spcPts val="0"/>
              </a:spcAft>
              <a:buSzPts val="1200"/>
              <a:buChar char="●"/>
            </a:pPr>
            <a:r>
              <a:rPr lang="en" sz="1200"/>
              <a:t>If commits have been made on both of the branches then the commit history will begin to look like a branching tree. As seen in the bottom picture both c4 and c3 point to c2 as that is the last commit both claim </a:t>
            </a:r>
            <a:r>
              <a:rPr lang="en" sz="1200"/>
              <a:t>ancestry</a:t>
            </a:r>
            <a:r>
              <a:rPr lang="en" sz="1200"/>
              <a:t> from.</a:t>
            </a:r>
            <a:endParaRPr sz="1200"/>
          </a:p>
          <a:p>
            <a:pPr indent="-304800" lvl="0" marL="457200" rtl="0" algn="l">
              <a:spcBef>
                <a:spcPts val="0"/>
              </a:spcBef>
              <a:spcAft>
                <a:spcPts val="0"/>
              </a:spcAft>
              <a:buSzPts val="1200"/>
              <a:buChar char="●"/>
            </a:pPr>
            <a:r>
              <a:rPr lang="en" sz="1200"/>
              <a:t>If two branches are merged and both have commits as seen in the bottom image then git will take the common ancestor as well as the two commits and try to merge them. The new commit resulting from the merge will point to both commits.</a:t>
            </a:r>
            <a:endParaRPr sz="1200"/>
          </a:p>
        </p:txBody>
      </p:sp>
      <p:pic>
        <p:nvPicPr>
          <p:cNvPr id="287" name="Google Shape;287;p36"/>
          <p:cNvPicPr preferRelativeResize="0"/>
          <p:nvPr/>
        </p:nvPicPr>
        <p:blipFill>
          <a:blip r:embed="rId3">
            <a:alphaModFix/>
          </a:blip>
          <a:stretch>
            <a:fillRect/>
          </a:stretch>
        </p:blipFill>
        <p:spPr>
          <a:xfrm>
            <a:off x="207387" y="1172000"/>
            <a:ext cx="4208525" cy="1512000"/>
          </a:xfrm>
          <a:prstGeom prst="rect">
            <a:avLst/>
          </a:prstGeom>
          <a:noFill/>
          <a:ln>
            <a:noFill/>
          </a:ln>
        </p:spPr>
      </p:pic>
      <p:pic>
        <p:nvPicPr>
          <p:cNvPr id="288" name="Google Shape;288;p36"/>
          <p:cNvPicPr preferRelativeResize="0"/>
          <p:nvPr/>
        </p:nvPicPr>
        <p:blipFill>
          <a:blip r:embed="rId4">
            <a:alphaModFix/>
          </a:blip>
          <a:stretch>
            <a:fillRect/>
          </a:stretch>
        </p:blipFill>
        <p:spPr>
          <a:xfrm>
            <a:off x="207375" y="2848051"/>
            <a:ext cx="4208525" cy="1307032"/>
          </a:xfrm>
          <a:prstGeom prst="rect">
            <a:avLst/>
          </a:prstGeom>
          <a:noFill/>
          <a:ln>
            <a:noFill/>
          </a:ln>
        </p:spPr>
      </p:pic>
      <p:sp>
        <p:nvSpPr>
          <p:cNvPr id="289" name="Google Shape;289;p36"/>
          <p:cNvSpPr txBox="1"/>
          <p:nvPr>
            <p:ph idx="2" type="body"/>
          </p:nvPr>
        </p:nvSpPr>
        <p:spPr>
          <a:xfrm>
            <a:off x="207375" y="4319125"/>
            <a:ext cx="42084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The above picture is what happens after iss53 is merged into master while master was at c4</a:t>
            </a:r>
            <a:endParaRPr sz="1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Merging</a:t>
            </a:r>
            <a:endParaRPr/>
          </a:p>
        </p:txBody>
      </p:sp>
      <p:sp>
        <p:nvSpPr>
          <p:cNvPr id="295" name="Google Shape;295;p3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 order to merge checkout the branch you want to be merged into (such as master)</a:t>
            </a:r>
            <a:endParaRPr/>
          </a:p>
          <a:p>
            <a:pPr indent="-317500" lvl="0" marL="457200" rtl="0" algn="l">
              <a:spcBef>
                <a:spcPts val="0"/>
              </a:spcBef>
              <a:spcAft>
                <a:spcPts val="0"/>
              </a:spcAft>
              <a:buSzPts val="1400"/>
              <a:buChar char="●"/>
            </a:pPr>
            <a:r>
              <a:rPr lang="en"/>
              <a:t>Merging can be done by running ‘git merge &lt;branch you want to merge&gt;’</a:t>
            </a:r>
            <a:endParaRPr/>
          </a:p>
          <a:p>
            <a:pPr indent="-317500" lvl="0" marL="457200" rtl="0" algn="l">
              <a:spcBef>
                <a:spcPts val="0"/>
              </a:spcBef>
              <a:spcAft>
                <a:spcPts val="0"/>
              </a:spcAft>
              <a:buSzPts val="1400"/>
              <a:buChar char="●"/>
            </a:pPr>
            <a:r>
              <a:rPr lang="en"/>
              <a:t>If there is a conflict in the merge it will inform you but you will need to run ‘git status’ to see a more detailed report. </a:t>
            </a:r>
            <a:endParaRPr/>
          </a:p>
          <a:p>
            <a:pPr indent="-317500" lvl="0" marL="457200" rtl="0" algn="l">
              <a:spcBef>
                <a:spcPts val="0"/>
              </a:spcBef>
              <a:spcAft>
                <a:spcPts val="0"/>
              </a:spcAft>
              <a:buSzPts val="1400"/>
              <a:buChar char="●"/>
            </a:pPr>
            <a:r>
              <a:rPr lang="en"/>
              <a:t>In your code you will see the two different </a:t>
            </a:r>
            <a:r>
              <a:rPr lang="en"/>
              <a:t>variants</a:t>
            </a:r>
            <a:r>
              <a:rPr lang="en"/>
              <a:t> of the code that you can choose from. Delete one version and keep the other, or change it to something else. </a:t>
            </a:r>
            <a:endParaRPr/>
          </a:p>
          <a:p>
            <a:pPr indent="-317500" lvl="0" marL="457200" rtl="0" algn="l">
              <a:spcBef>
                <a:spcPts val="0"/>
              </a:spcBef>
              <a:spcAft>
                <a:spcPts val="0"/>
              </a:spcAft>
              <a:buSzPts val="1400"/>
              <a:buChar char="●"/>
            </a:pPr>
            <a:r>
              <a:rPr lang="en"/>
              <a:t>You can use ‘git mergetool’ to open up a mergetool if you have one installed.</a:t>
            </a:r>
            <a:endParaRPr/>
          </a:p>
        </p:txBody>
      </p:sp>
      <p:pic>
        <p:nvPicPr>
          <p:cNvPr id="296" name="Google Shape;296;p37"/>
          <p:cNvPicPr preferRelativeResize="0"/>
          <p:nvPr/>
        </p:nvPicPr>
        <p:blipFill>
          <a:blip r:embed="rId3">
            <a:alphaModFix/>
          </a:blip>
          <a:stretch>
            <a:fillRect/>
          </a:stretch>
        </p:blipFill>
        <p:spPr>
          <a:xfrm>
            <a:off x="311700" y="1210126"/>
            <a:ext cx="4424525" cy="624750"/>
          </a:xfrm>
          <a:prstGeom prst="rect">
            <a:avLst/>
          </a:prstGeom>
          <a:noFill/>
          <a:ln>
            <a:noFill/>
          </a:ln>
        </p:spPr>
      </p:pic>
      <p:pic>
        <p:nvPicPr>
          <p:cNvPr id="297" name="Google Shape;297;p37"/>
          <p:cNvPicPr preferRelativeResize="0"/>
          <p:nvPr/>
        </p:nvPicPr>
        <p:blipFill>
          <a:blip r:embed="rId4">
            <a:alphaModFix/>
          </a:blip>
          <a:stretch>
            <a:fillRect/>
          </a:stretch>
        </p:blipFill>
        <p:spPr>
          <a:xfrm>
            <a:off x="311700" y="1938650"/>
            <a:ext cx="4424525" cy="1766827"/>
          </a:xfrm>
          <a:prstGeom prst="rect">
            <a:avLst/>
          </a:prstGeom>
          <a:noFill/>
          <a:ln>
            <a:noFill/>
          </a:ln>
        </p:spPr>
      </p:pic>
      <p:pic>
        <p:nvPicPr>
          <p:cNvPr id="298" name="Google Shape;298;p37"/>
          <p:cNvPicPr preferRelativeResize="0"/>
          <p:nvPr/>
        </p:nvPicPr>
        <p:blipFill>
          <a:blip r:embed="rId5">
            <a:alphaModFix/>
          </a:blip>
          <a:stretch>
            <a:fillRect/>
          </a:stretch>
        </p:blipFill>
        <p:spPr>
          <a:xfrm>
            <a:off x="311700" y="3809250"/>
            <a:ext cx="3704525" cy="1056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type="title"/>
          </p:nvPr>
        </p:nvSpPr>
        <p:spPr>
          <a:xfrm>
            <a:off x="189700" y="449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Branch Workflows</a:t>
            </a:r>
            <a:endParaRPr/>
          </a:p>
        </p:txBody>
      </p:sp>
      <p:pic>
        <p:nvPicPr>
          <p:cNvPr id="304" name="Google Shape;304;p38"/>
          <p:cNvPicPr preferRelativeResize="0"/>
          <p:nvPr/>
        </p:nvPicPr>
        <p:blipFill>
          <a:blip r:embed="rId3">
            <a:alphaModFix/>
          </a:blip>
          <a:stretch>
            <a:fillRect/>
          </a:stretch>
        </p:blipFill>
        <p:spPr>
          <a:xfrm>
            <a:off x="1947350" y="1022600"/>
            <a:ext cx="5249299" cy="1921625"/>
          </a:xfrm>
          <a:prstGeom prst="rect">
            <a:avLst/>
          </a:prstGeom>
          <a:noFill/>
          <a:ln>
            <a:noFill/>
          </a:ln>
        </p:spPr>
      </p:pic>
      <p:sp>
        <p:nvSpPr>
          <p:cNvPr id="305" name="Google Shape;305;p38"/>
          <p:cNvSpPr txBox="1"/>
          <p:nvPr>
            <p:ph idx="1" type="body"/>
          </p:nvPr>
        </p:nvSpPr>
        <p:spPr>
          <a:xfrm>
            <a:off x="311700" y="2981375"/>
            <a:ext cx="8520600" cy="2054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Because of Git’s versatility with creating and destroying branches with ease it is considered best practice to keep three different types of branches.</a:t>
            </a:r>
            <a:endParaRPr/>
          </a:p>
          <a:p>
            <a:pPr indent="-317500" lvl="1" marL="914400" rtl="0" algn="l">
              <a:spcBef>
                <a:spcPts val="0"/>
              </a:spcBef>
              <a:spcAft>
                <a:spcPts val="0"/>
              </a:spcAft>
              <a:buSzPts val="1400"/>
              <a:buChar char="○"/>
            </a:pPr>
            <a:r>
              <a:rPr lang="en" sz="1400"/>
              <a:t>Master Branch - Everything that is pushed on here has been heavily tested and often consists of what is currently available to the consumer</a:t>
            </a:r>
            <a:endParaRPr sz="1400"/>
          </a:p>
          <a:p>
            <a:pPr indent="-317500" lvl="1" marL="914400" rtl="0" algn="l">
              <a:spcBef>
                <a:spcPts val="0"/>
              </a:spcBef>
              <a:spcAft>
                <a:spcPts val="0"/>
              </a:spcAft>
              <a:buSzPts val="1400"/>
              <a:buChar char="○"/>
            </a:pPr>
            <a:r>
              <a:rPr lang="en" sz="1400"/>
              <a:t>Development Branch - Everything that is pushed here functions but needs testing or is up for review by project managers</a:t>
            </a:r>
            <a:endParaRPr sz="1400"/>
          </a:p>
          <a:p>
            <a:pPr indent="-317500" lvl="1" marL="914400" rtl="0" algn="l">
              <a:spcBef>
                <a:spcPts val="0"/>
              </a:spcBef>
              <a:spcAft>
                <a:spcPts val="0"/>
              </a:spcAft>
              <a:buSzPts val="1400"/>
              <a:buChar char="○"/>
            </a:pPr>
            <a:r>
              <a:rPr lang="en" sz="1400"/>
              <a:t>Topic Branch - This is the Wild West branch, things will be broke. These are areas to try new things without affecting the rest of development.</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type="title"/>
          </p:nvPr>
        </p:nvSpPr>
        <p:spPr>
          <a:xfrm>
            <a:off x="189700" y="449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Remote Branches</a:t>
            </a:r>
            <a:endParaRPr/>
          </a:p>
        </p:txBody>
      </p:sp>
      <p:sp>
        <p:nvSpPr>
          <p:cNvPr id="311" name="Google Shape;311;p3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When working with a remote service, such as GitHub, your local machine may not be up-to-date with the repository.</a:t>
            </a:r>
            <a:endParaRPr sz="1600"/>
          </a:p>
          <a:p>
            <a:pPr indent="-330200" lvl="0" marL="457200" rtl="0" algn="l">
              <a:spcBef>
                <a:spcPts val="0"/>
              </a:spcBef>
              <a:spcAft>
                <a:spcPts val="0"/>
              </a:spcAft>
              <a:buSzPts val="1600"/>
              <a:buChar char="●"/>
            </a:pPr>
            <a:r>
              <a:rPr lang="en" sz="1600"/>
              <a:t>                               Will retrieve all of the commits that you’re local computer does not have but will not merge it with your local repository. </a:t>
            </a:r>
            <a:endParaRPr sz="1600"/>
          </a:p>
          <a:p>
            <a:pPr indent="-330200" lvl="0" marL="457200" rtl="0" algn="l">
              <a:spcBef>
                <a:spcPts val="0"/>
              </a:spcBef>
              <a:spcAft>
                <a:spcPts val="0"/>
              </a:spcAft>
              <a:buSzPts val="1600"/>
              <a:buChar char="●"/>
            </a:pPr>
            <a:r>
              <a:rPr lang="en" sz="1600"/>
              <a:t>               Is the same as fetch but will merge your local repository with the changes from the server.</a:t>
            </a:r>
            <a:endParaRPr sz="1600"/>
          </a:p>
        </p:txBody>
      </p:sp>
      <p:pic>
        <p:nvPicPr>
          <p:cNvPr id="312" name="Google Shape;312;p39"/>
          <p:cNvPicPr preferRelativeResize="0"/>
          <p:nvPr/>
        </p:nvPicPr>
        <p:blipFill>
          <a:blip r:embed="rId3">
            <a:alphaModFix/>
          </a:blip>
          <a:stretch>
            <a:fillRect/>
          </a:stretch>
        </p:blipFill>
        <p:spPr>
          <a:xfrm>
            <a:off x="189700" y="1185825"/>
            <a:ext cx="4538700" cy="3215901"/>
          </a:xfrm>
          <a:prstGeom prst="rect">
            <a:avLst/>
          </a:prstGeom>
          <a:noFill/>
          <a:ln>
            <a:noFill/>
          </a:ln>
        </p:spPr>
      </p:pic>
      <p:pic>
        <p:nvPicPr>
          <p:cNvPr id="313" name="Google Shape;313;p39"/>
          <p:cNvPicPr preferRelativeResize="0"/>
          <p:nvPr/>
        </p:nvPicPr>
        <p:blipFill>
          <a:blip r:embed="rId4">
            <a:alphaModFix/>
          </a:blip>
          <a:stretch>
            <a:fillRect/>
          </a:stretch>
        </p:blipFill>
        <p:spPr>
          <a:xfrm>
            <a:off x="5247125" y="2393525"/>
            <a:ext cx="1575100" cy="209450"/>
          </a:xfrm>
          <a:prstGeom prst="rect">
            <a:avLst/>
          </a:prstGeom>
          <a:noFill/>
          <a:ln>
            <a:noFill/>
          </a:ln>
        </p:spPr>
      </p:pic>
      <p:pic>
        <p:nvPicPr>
          <p:cNvPr id="314" name="Google Shape;314;p39"/>
          <p:cNvPicPr preferRelativeResize="0"/>
          <p:nvPr/>
        </p:nvPicPr>
        <p:blipFill>
          <a:blip r:embed="rId5">
            <a:alphaModFix/>
          </a:blip>
          <a:stretch>
            <a:fillRect/>
          </a:stretch>
        </p:blipFill>
        <p:spPr>
          <a:xfrm>
            <a:off x="5247125" y="3476875"/>
            <a:ext cx="800100" cy="228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Rebasing</a:t>
            </a:r>
            <a:endParaRPr/>
          </a:p>
        </p:txBody>
      </p:sp>
      <p:sp>
        <p:nvSpPr>
          <p:cNvPr id="320" name="Google Shape;320;p40"/>
          <p:cNvSpPr txBox="1"/>
          <p:nvPr>
            <p:ph idx="2" type="body"/>
          </p:nvPr>
        </p:nvSpPr>
        <p:spPr>
          <a:xfrm>
            <a:off x="4939500" y="724200"/>
            <a:ext cx="3837000" cy="369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 alternative approach to integrating your changes that creates a cleaner history with a linear log of integrations.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ph type="title"/>
          </p:nvPr>
        </p:nvSpPr>
        <p:spPr>
          <a:xfrm>
            <a:off x="189700" y="373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Rebasing-cont.</a:t>
            </a:r>
            <a:endParaRPr/>
          </a:p>
        </p:txBody>
      </p:sp>
      <p:sp>
        <p:nvSpPr>
          <p:cNvPr id="326" name="Google Shape;326;p41"/>
          <p:cNvSpPr txBox="1"/>
          <p:nvPr/>
        </p:nvSpPr>
        <p:spPr>
          <a:xfrm>
            <a:off x="388150" y="1863950"/>
            <a:ext cx="1220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Merge:</a:t>
            </a:r>
            <a:endParaRPr sz="1600">
              <a:solidFill>
                <a:srgbClr val="FFFFFF"/>
              </a:solidFill>
              <a:latin typeface="Average"/>
              <a:ea typeface="Average"/>
              <a:cs typeface="Average"/>
              <a:sym typeface="Average"/>
            </a:endParaRPr>
          </a:p>
        </p:txBody>
      </p:sp>
      <p:pic>
        <p:nvPicPr>
          <p:cNvPr id="327" name="Google Shape;327;p41"/>
          <p:cNvPicPr preferRelativeResize="0"/>
          <p:nvPr/>
        </p:nvPicPr>
        <p:blipFill>
          <a:blip r:embed="rId3">
            <a:alphaModFix/>
          </a:blip>
          <a:stretch>
            <a:fillRect/>
          </a:stretch>
        </p:blipFill>
        <p:spPr>
          <a:xfrm>
            <a:off x="1365950" y="1175000"/>
            <a:ext cx="4744251" cy="1809000"/>
          </a:xfrm>
          <a:prstGeom prst="rect">
            <a:avLst/>
          </a:prstGeom>
          <a:noFill/>
          <a:ln>
            <a:noFill/>
          </a:ln>
        </p:spPr>
      </p:pic>
      <p:sp>
        <p:nvSpPr>
          <p:cNvPr id="328" name="Google Shape;328;p41"/>
          <p:cNvSpPr txBox="1"/>
          <p:nvPr/>
        </p:nvSpPr>
        <p:spPr>
          <a:xfrm>
            <a:off x="388150" y="3635500"/>
            <a:ext cx="1220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Rebase</a:t>
            </a:r>
            <a:r>
              <a:rPr lang="en" sz="1600">
                <a:solidFill>
                  <a:srgbClr val="FFFFFF"/>
                </a:solidFill>
                <a:latin typeface="Average"/>
                <a:ea typeface="Average"/>
                <a:cs typeface="Average"/>
                <a:sym typeface="Average"/>
              </a:rPr>
              <a:t>:</a:t>
            </a:r>
            <a:endParaRPr sz="1600">
              <a:solidFill>
                <a:srgbClr val="FFFFFF"/>
              </a:solidFill>
              <a:latin typeface="Average"/>
              <a:ea typeface="Average"/>
              <a:cs typeface="Average"/>
              <a:sym typeface="Average"/>
            </a:endParaRPr>
          </a:p>
        </p:txBody>
      </p:sp>
      <p:pic>
        <p:nvPicPr>
          <p:cNvPr id="329" name="Google Shape;329;p41"/>
          <p:cNvPicPr preferRelativeResize="0"/>
          <p:nvPr/>
        </p:nvPicPr>
        <p:blipFill>
          <a:blip r:embed="rId4">
            <a:alphaModFix/>
          </a:blip>
          <a:stretch>
            <a:fillRect/>
          </a:stretch>
        </p:blipFill>
        <p:spPr>
          <a:xfrm>
            <a:off x="1365950" y="3143450"/>
            <a:ext cx="4744249" cy="1476307"/>
          </a:xfrm>
          <a:prstGeom prst="rect">
            <a:avLst/>
          </a:prstGeom>
          <a:noFill/>
          <a:ln>
            <a:noFill/>
          </a:ln>
        </p:spPr>
      </p:pic>
      <p:sp>
        <p:nvSpPr>
          <p:cNvPr id="330" name="Google Shape;330;p41"/>
          <p:cNvSpPr txBox="1"/>
          <p:nvPr/>
        </p:nvSpPr>
        <p:spPr>
          <a:xfrm>
            <a:off x="7021125" y="2327175"/>
            <a:ext cx="1220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Command</a:t>
            </a:r>
            <a:endParaRPr sz="1600">
              <a:solidFill>
                <a:srgbClr val="FFFFFF"/>
              </a:solidFill>
              <a:latin typeface="Average"/>
              <a:ea typeface="Average"/>
              <a:cs typeface="Average"/>
              <a:sym typeface="Average"/>
            </a:endParaRPr>
          </a:p>
        </p:txBody>
      </p:sp>
      <p:sp>
        <p:nvSpPr>
          <p:cNvPr id="331" name="Google Shape;331;p41"/>
          <p:cNvSpPr txBox="1"/>
          <p:nvPr/>
        </p:nvSpPr>
        <p:spPr>
          <a:xfrm>
            <a:off x="1608850" y="727200"/>
            <a:ext cx="40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332" name="Google Shape;332;p41"/>
          <p:cNvPicPr preferRelativeResize="0"/>
          <p:nvPr/>
        </p:nvPicPr>
        <p:blipFill>
          <a:blip r:embed="rId5">
            <a:alphaModFix/>
          </a:blip>
          <a:stretch>
            <a:fillRect/>
          </a:stretch>
        </p:blipFill>
        <p:spPr>
          <a:xfrm>
            <a:off x="6323175" y="2840096"/>
            <a:ext cx="2616600" cy="490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Recording Changes to the Repository</a:t>
            </a:r>
            <a:endParaRPr/>
          </a:p>
        </p:txBody>
      </p:sp>
      <p:pic>
        <p:nvPicPr>
          <p:cNvPr id="74" name="Google Shape;74;p15"/>
          <p:cNvPicPr preferRelativeResize="0"/>
          <p:nvPr/>
        </p:nvPicPr>
        <p:blipFill>
          <a:blip r:embed="rId3">
            <a:alphaModFix/>
          </a:blip>
          <a:stretch>
            <a:fillRect/>
          </a:stretch>
        </p:blipFill>
        <p:spPr>
          <a:xfrm>
            <a:off x="0" y="1337800"/>
            <a:ext cx="9144000" cy="377190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2"/>
          <p:cNvSpPr txBox="1"/>
          <p:nvPr>
            <p:ph type="title"/>
          </p:nvPr>
        </p:nvSpPr>
        <p:spPr>
          <a:xfrm>
            <a:off x="189700" y="373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Rebasing-cont.</a:t>
            </a:r>
            <a:endParaRPr/>
          </a:p>
        </p:txBody>
      </p:sp>
      <p:pic>
        <p:nvPicPr>
          <p:cNvPr id="338" name="Google Shape;338;p42"/>
          <p:cNvPicPr preferRelativeResize="0"/>
          <p:nvPr/>
        </p:nvPicPr>
        <p:blipFill>
          <a:blip r:embed="rId3">
            <a:alphaModFix/>
          </a:blip>
          <a:stretch>
            <a:fillRect/>
          </a:stretch>
        </p:blipFill>
        <p:spPr>
          <a:xfrm>
            <a:off x="1240075" y="1529175"/>
            <a:ext cx="6419850" cy="2381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3"/>
          <p:cNvSpPr txBox="1"/>
          <p:nvPr>
            <p:ph type="title"/>
          </p:nvPr>
        </p:nvSpPr>
        <p:spPr>
          <a:xfrm>
            <a:off x="189700" y="373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Instructional Video Source</a:t>
            </a:r>
            <a:endParaRPr/>
          </a:p>
        </p:txBody>
      </p:sp>
      <p:sp>
        <p:nvSpPr>
          <p:cNvPr id="344" name="Google Shape;344;p43"/>
          <p:cNvSpPr txBox="1"/>
          <p:nvPr/>
        </p:nvSpPr>
        <p:spPr>
          <a:xfrm>
            <a:off x="2027575" y="2160100"/>
            <a:ext cx="5208000" cy="167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rgbClr val="FFFFFF"/>
                </a:solidFill>
                <a:latin typeface="Oswald"/>
                <a:ea typeface="Oswald"/>
                <a:cs typeface="Oswald"/>
                <a:sym typeface="Oswald"/>
              </a:rPr>
              <a:t>https://drive.google.com/file/d/1TfxCylYLbr6_7l1-PNd_JMYuI4tFkEGv/view?usp=sharing</a:t>
            </a:r>
            <a:endParaRPr b="1" sz="2400">
              <a:solidFill>
                <a:srgbClr val="FFFFFF"/>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Files</a:t>
            </a:r>
            <a:endParaRPr/>
          </a:p>
        </p:txBody>
      </p:sp>
      <p:sp>
        <p:nvSpPr>
          <p:cNvPr id="80" name="Google Shape;80;p16"/>
          <p:cNvSpPr txBox="1"/>
          <p:nvPr>
            <p:ph idx="1" type="body"/>
          </p:nvPr>
        </p:nvSpPr>
        <p:spPr>
          <a:xfrm>
            <a:off x="311700" y="1152475"/>
            <a:ext cx="8774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Once your project has a repository, you can start adding files.</a:t>
            </a:r>
            <a:endParaRPr sz="1800"/>
          </a:p>
        </p:txBody>
      </p:sp>
      <p:sp>
        <p:nvSpPr>
          <p:cNvPr id="81" name="Google Shape;81;p16"/>
          <p:cNvSpPr txBox="1"/>
          <p:nvPr>
            <p:ph idx="2" type="body"/>
          </p:nvPr>
        </p:nvSpPr>
        <p:spPr>
          <a:xfrm>
            <a:off x="311700" y="3113950"/>
            <a:ext cx="8520600" cy="18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These commands add the following files, and then commit them to “Initial project version”:</a:t>
            </a:r>
            <a:endParaRPr sz="1800"/>
          </a:p>
          <a:p>
            <a:pPr indent="0" lvl="0" marL="0" rtl="0" algn="l">
              <a:spcBef>
                <a:spcPts val="1600"/>
              </a:spcBef>
              <a:spcAft>
                <a:spcPts val="0"/>
              </a:spcAft>
              <a:buNone/>
            </a:pPr>
            <a:r>
              <a:rPr lang="en" sz="1800"/>
              <a:t>-Files ending in .c</a:t>
            </a:r>
            <a:endParaRPr sz="1800"/>
          </a:p>
          <a:p>
            <a:pPr indent="0" lvl="0" marL="0" rtl="0" algn="l">
              <a:spcBef>
                <a:spcPts val="1600"/>
              </a:spcBef>
              <a:spcAft>
                <a:spcPts val="1600"/>
              </a:spcAft>
              <a:buNone/>
            </a:pPr>
            <a:r>
              <a:rPr lang="en" sz="1800"/>
              <a:t>-The file called LICENSE</a:t>
            </a:r>
            <a:endParaRPr sz="1800"/>
          </a:p>
        </p:txBody>
      </p:sp>
      <p:pic>
        <p:nvPicPr>
          <p:cNvPr id="82" name="Google Shape;82;p16"/>
          <p:cNvPicPr preferRelativeResize="0"/>
          <p:nvPr/>
        </p:nvPicPr>
        <p:blipFill>
          <a:blip r:embed="rId3">
            <a:alphaModFix/>
          </a:blip>
          <a:stretch>
            <a:fillRect/>
          </a:stretch>
        </p:blipFill>
        <p:spPr>
          <a:xfrm>
            <a:off x="311712" y="1702175"/>
            <a:ext cx="5557050" cy="131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Cloning an Existing Repository</a:t>
            </a:r>
            <a:endParaRPr/>
          </a:p>
        </p:txBody>
      </p:sp>
      <p:sp>
        <p:nvSpPr>
          <p:cNvPr id="88" name="Google Shape;88;p17"/>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most of us are probably used to is cloning a GitHub (or other) repository.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pic>
        <p:nvPicPr>
          <p:cNvPr id="89" name="Google Shape;89;p17"/>
          <p:cNvPicPr preferRelativeResize="0"/>
          <p:nvPr/>
        </p:nvPicPr>
        <p:blipFill>
          <a:blip r:embed="rId3">
            <a:alphaModFix/>
          </a:blip>
          <a:stretch>
            <a:fillRect/>
          </a:stretch>
        </p:blipFill>
        <p:spPr>
          <a:xfrm>
            <a:off x="311700" y="1923250"/>
            <a:ext cx="7464205" cy="572700"/>
          </a:xfrm>
          <a:prstGeom prst="rect">
            <a:avLst/>
          </a:prstGeom>
          <a:noFill/>
          <a:ln>
            <a:noFill/>
          </a:ln>
        </p:spPr>
      </p:pic>
      <p:sp>
        <p:nvSpPr>
          <p:cNvPr id="90" name="Google Shape;90;p17"/>
          <p:cNvSpPr txBox="1"/>
          <p:nvPr>
            <p:ph idx="1" type="body"/>
          </p:nvPr>
        </p:nvSpPr>
        <p:spPr>
          <a:xfrm>
            <a:off x="311700" y="2571750"/>
            <a:ext cx="8520600" cy="127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This command clones the repository linked into the directory “mylibgit”.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Without the final argument, the directory would just be titled “libgit2”.</a:t>
            </a:r>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a Repository on GitHub Desktop</a:t>
            </a:r>
            <a:endParaRPr/>
          </a:p>
        </p:txBody>
      </p:sp>
      <p:sp>
        <p:nvSpPr>
          <p:cNvPr id="96" name="Google Shape;96;p18"/>
          <p:cNvSpPr txBox="1"/>
          <p:nvPr>
            <p:ph idx="1" type="body"/>
          </p:nvPr>
        </p:nvSpPr>
        <p:spPr>
          <a:xfrm>
            <a:off x="311700" y="1152475"/>
            <a:ext cx="8520600" cy="8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Simply Clone, Add, or Create a </a:t>
            </a:r>
            <a:r>
              <a:rPr lang="en"/>
              <a:t>new</a:t>
            </a:r>
            <a:r>
              <a:rPr lang="en"/>
              <a:t> repository in GitHub desktop.</a:t>
            </a:r>
            <a:endParaRPr/>
          </a:p>
          <a:p>
            <a:pPr indent="0" lvl="0" marL="0" rtl="0" algn="l">
              <a:spcBef>
                <a:spcPts val="1600"/>
              </a:spcBef>
              <a:spcAft>
                <a:spcPts val="1600"/>
              </a:spcAft>
              <a:buNone/>
            </a:pPr>
            <a:r>
              <a:t/>
            </a:r>
            <a:endParaRPr/>
          </a:p>
        </p:txBody>
      </p:sp>
      <p:pic>
        <p:nvPicPr>
          <p:cNvPr id="97" name="Google Shape;97;p18"/>
          <p:cNvPicPr preferRelativeResize="0"/>
          <p:nvPr/>
        </p:nvPicPr>
        <p:blipFill>
          <a:blip r:embed="rId3">
            <a:alphaModFix/>
          </a:blip>
          <a:stretch>
            <a:fillRect/>
          </a:stretch>
        </p:blipFill>
        <p:spPr>
          <a:xfrm>
            <a:off x="3500753" y="1886128"/>
            <a:ext cx="5331541" cy="2682750"/>
          </a:xfrm>
          <a:prstGeom prst="rect">
            <a:avLst/>
          </a:prstGeom>
          <a:noFill/>
          <a:ln>
            <a:noFill/>
          </a:ln>
        </p:spPr>
      </p:pic>
      <p:sp>
        <p:nvSpPr>
          <p:cNvPr id="98" name="Google Shape;98;p18"/>
          <p:cNvSpPr txBox="1"/>
          <p:nvPr>
            <p:ph idx="1" type="body"/>
          </p:nvPr>
        </p:nvSpPr>
        <p:spPr>
          <a:xfrm>
            <a:off x="391975" y="2096325"/>
            <a:ext cx="2997300" cy="24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even publish repositories on your computer to GitHub.</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the Status of your Files</a:t>
            </a:r>
            <a:endParaRPr/>
          </a:p>
        </p:txBody>
      </p:sp>
      <p:sp>
        <p:nvSpPr>
          <p:cNvPr id="104" name="Google Shape;104;p19"/>
          <p:cNvSpPr txBox="1"/>
          <p:nvPr>
            <p:ph idx="1" type="body"/>
          </p:nvPr>
        </p:nvSpPr>
        <p:spPr>
          <a:xfrm>
            <a:off x="311700" y="2764675"/>
            <a:ext cx="2356500" cy="161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 have created a README file that is untracked, meaning it was not seen in the last commit.</a:t>
            </a:r>
            <a:endParaRPr/>
          </a:p>
        </p:txBody>
      </p:sp>
      <p:sp>
        <p:nvSpPr>
          <p:cNvPr id="105" name="Google Shape;105;p19"/>
          <p:cNvSpPr txBox="1"/>
          <p:nvPr>
            <p:ph idx="2" type="body"/>
          </p:nvPr>
        </p:nvSpPr>
        <p:spPr>
          <a:xfrm>
            <a:off x="5552750" y="1152475"/>
            <a:ext cx="3279600" cy="161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None of your tracked files are modified, and git did not see any untracked files.</a:t>
            </a:r>
            <a:endParaRPr sz="1800"/>
          </a:p>
        </p:txBody>
      </p:sp>
      <p:pic>
        <p:nvPicPr>
          <p:cNvPr id="106" name="Google Shape;106;p19"/>
          <p:cNvPicPr preferRelativeResize="0"/>
          <p:nvPr/>
        </p:nvPicPr>
        <p:blipFill>
          <a:blip r:embed="rId3">
            <a:alphaModFix/>
          </a:blip>
          <a:stretch>
            <a:fillRect/>
          </a:stretch>
        </p:blipFill>
        <p:spPr>
          <a:xfrm>
            <a:off x="311700" y="1152482"/>
            <a:ext cx="5081201" cy="1266575"/>
          </a:xfrm>
          <a:prstGeom prst="rect">
            <a:avLst/>
          </a:prstGeom>
          <a:noFill/>
          <a:ln>
            <a:noFill/>
          </a:ln>
        </p:spPr>
      </p:pic>
      <p:pic>
        <p:nvPicPr>
          <p:cNvPr id="107" name="Google Shape;107;p19"/>
          <p:cNvPicPr preferRelativeResize="0"/>
          <p:nvPr/>
        </p:nvPicPr>
        <p:blipFill>
          <a:blip r:embed="rId4">
            <a:alphaModFix/>
          </a:blip>
          <a:stretch>
            <a:fillRect/>
          </a:stretch>
        </p:blipFill>
        <p:spPr>
          <a:xfrm>
            <a:off x="2881400" y="2697052"/>
            <a:ext cx="6069125" cy="216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Tracking New Files</a:t>
            </a:r>
            <a:endParaRPr/>
          </a:p>
        </p:txBody>
      </p:sp>
      <p:sp>
        <p:nvSpPr>
          <p:cNvPr id="113" name="Google Shape;113;p20"/>
          <p:cNvSpPr txBox="1"/>
          <p:nvPr>
            <p:ph idx="1" type="body"/>
          </p:nvPr>
        </p:nvSpPr>
        <p:spPr>
          <a:xfrm>
            <a:off x="311700" y="4428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Your README file is now staged.</a:t>
            </a:r>
            <a:endParaRPr/>
          </a:p>
        </p:txBody>
      </p:sp>
      <p:pic>
        <p:nvPicPr>
          <p:cNvPr id="114" name="Google Shape;114;p20"/>
          <p:cNvPicPr preferRelativeResize="0"/>
          <p:nvPr/>
        </p:nvPicPr>
        <p:blipFill>
          <a:blip r:embed="rId3">
            <a:alphaModFix/>
          </a:blip>
          <a:stretch>
            <a:fillRect/>
          </a:stretch>
        </p:blipFill>
        <p:spPr>
          <a:xfrm>
            <a:off x="311700" y="1152475"/>
            <a:ext cx="2290800" cy="572700"/>
          </a:xfrm>
          <a:prstGeom prst="rect">
            <a:avLst/>
          </a:prstGeom>
          <a:noFill/>
          <a:ln>
            <a:noFill/>
          </a:ln>
        </p:spPr>
      </p:pic>
      <p:pic>
        <p:nvPicPr>
          <p:cNvPr id="115" name="Google Shape;115;p20"/>
          <p:cNvPicPr preferRelativeResize="0"/>
          <p:nvPr/>
        </p:nvPicPr>
        <p:blipFill>
          <a:blip r:embed="rId4">
            <a:alphaModFix/>
          </a:blip>
          <a:stretch>
            <a:fillRect/>
          </a:stretch>
        </p:blipFill>
        <p:spPr>
          <a:xfrm>
            <a:off x="311700" y="1803200"/>
            <a:ext cx="6487055" cy="25139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Staging Modified Files</a:t>
            </a:r>
            <a:endParaRPr/>
          </a:p>
        </p:txBody>
      </p:sp>
      <p:sp>
        <p:nvSpPr>
          <p:cNvPr id="121" name="Google Shape;121;p21"/>
          <p:cNvSpPr txBox="1"/>
          <p:nvPr>
            <p:ph idx="1" type="body"/>
          </p:nvPr>
        </p:nvSpPr>
        <p:spPr>
          <a:xfrm>
            <a:off x="311700" y="1152475"/>
            <a:ext cx="8520600" cy="121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If you change a previously tracked file, such as CONTRIBUTING.md in this example, your git status command will look </a:t>
            </a:r>
            <a:r>
              <a:rPr lang="en" sz="1800"/>
              <a:t>similar</a:t>
            </a:r>
            <a:r>
              <a:rPr lang="en" sz="1800"/>
              <a:t> to this:</a:t>
            </a:r>
            <a:endParaRPr sz="1800"/>
          </a:p>
        </p:txBody>
      </p:sp>
      <p:pic>
        <p:nvPicPr>
          <p:cNvPr id="122" name="Google Shape;122;p21"/>
          <p:cNvPicPr preferRelativeResize="0"/>
          <p:nvPr/>
        </p:nvPicPr>
        <p:blipFill>
          <a:blip r:embed="rId3">
            <a:alphaModFix/>
          </a:blip>
          <a:stretch>
            <a:fillRect/>
          </a:stretch>
        </p:blipFill>
        <p:spPr>
          <a:xfrm>
            <a:off x="455925" y="1883150"/>
            <a:ext cx="6870825" cy="3104600"/>
          </a:xfrm>
          <a:prstGeom prst="rect">
            <a:avLst/>
          </a:prstGeom>
          <a:noFill/>
          <a:ln>
            <a:noFill/>
          </a:ln>
        </p:spPr>
      </p:pic>
      <p:sp>
        <p:nvSpPr>
          <p:cNvPr id="123" name="Google Shape;123;p21"/>
          <p:cNvSpPr txBox="1"/>
          <p:nvPr>
            <p:ph idx="1" type="body"/>
          </p:nvPr>
        </p:nvSpPr>
        <p:spPr>
          <a:xfrm>
            <a:off x="7398850" y="3839650"/>
            <a:ext cx="1629600" cy="114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Make sure to “git add” this file to stage it!</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