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76" r:id="rId2"/>
    <p:sldMasterId id="2147483702" r:id="rId3"/>
  </p:sldMasterIdLst>
  <p:notesMasterIdLst>
    <p:notesMasterId r:id="rId15"/>
  </p:notesMasterIdLst>
  <p:sldIdLst>
    <p:sldId id="313" r:id="rId4"/>
    <p:sldId id="256" r:id="rId5"/>
    <p:sldId id="300" r:id="rId6"/>
    <p:sldId id="315" r:id="rId7"/>
    <p:sldId id="302" r:id="rId8"/>
    <p:sldId id="304" r:id="rId9"/>
    <p:sldId id="305" r:id="rId10"/>
    <p:sldId id="311" r:id="rId11"/>
    <p:sldId id="308" r:id="rId12"/>
    <p:sldId id="309" r:id="rId13"/>
    <p:sldId id="31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2" d="100"/>
          <a:sy n="102" d="100"/>
        </p:scale>
        <p:origin x="92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3929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793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187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9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2C22-71E6-4405-AEC6-78B9B642DA8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40849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2C22-71E6-4405-AEC6-78B9B642DA8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52446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2C22-71E6-4405-AEC6-78B9B642DA8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608204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3936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1081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054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6840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 Slide Op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78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Final Slide with Message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1709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Final Static Logo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844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Image Left - Text Righ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97064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2269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2C22-71E6-4405-AEC6-78B9B642DA8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428711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Image Right - Text Lef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50890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349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56430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058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33685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053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3 Columns with Imag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28070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299">
          <p15:clr>
            <a:srgbClr val="FA7B17"/>
          </p15:clr>
        </p15:guide>
        <p15:guide id="4294967295" pos="1892">
          <p15:clr>
            <a:srgbClr val="FA7B17"/>
          </p15:clr>
        </p15:guide>
        <p15:guide id="4294967295" pos="1934">
          <p15:clr>
            <a:srgbClr val="FA7B17"/>
          </p15:clr>
        </p15:guide>
        <p15:guide id="4294967295" pos="3826">
          <p15:clr>
            <a:srgbClr val="FA7B17"/>
          </p15:clr>
        </p15:guide>
        <p15:guide id="4294967295" pos="3868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Title + Sub Title + 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624710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Title + Body +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233619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Text Box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152856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Title +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695858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Image Top - Text Bott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93557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728">
          <p15:clr>
            <a:srgbClr val="FA7B17"/>
          </p15:clr>
        </p15:guide>
        <p15:guide id="4294967295" orient="horz" pos="576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 Header Text 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 b="1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 b="1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9765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2C22-71E6-4405-AEC6-78B9B642DA8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7774665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 + Sub Title + 2 Images Gre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49529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2881">
          <p15:clr>
            <a:srgbClr val="FA7B17"/>
          </p15:clr>
        </p15:guide>
        <p15:guide id="4294967295" orient="horz" pos="1063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 + Sub Title + 3 Images Gre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31873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1915">
          <p15:clr>
            <a:srgbClr val="FA7B17"/>
          </p15:clr>
        </p15:guide>
        <p15:guide id="4294967295" orient="horz" pos="1063">
          <p15:clr>
            <a:srgbClr val="FA7B17"/>
          </p15:clr>
        </p15:guide>
        <p15:guide id="4294967295" pos="3845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 + Sub Title + 1 Image Gre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9242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063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 + Sub Title + 2 Images India I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69559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2881">
          <p15:clr>
            <a:srgbClr val="FA7B17"/>
          </p15:clr>
        </p15:guide>
        <p15:guide id="4294967295" orient="horz" pos="1063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 + Sub Title + 3 Images India I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65886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1915">
          <p15:clr>
            <a:srgbClr val="FA7B17"/>
          </p15:clr>
        </p15:guide>
        <p15:guide id="4294967295" orient="horz" pos="1063">
          <p15:clr>
            <a:srgbClr val="FA7B17"/>
          </p15:clr>
        </p15:guide>
        <p15:guide id="4294967295" pos="3845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 + Sub Title + 1 Image India I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058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063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164502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438790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Blank - Jodhpur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56570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Blank - Indu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 b="1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 b="1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5367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2C22-71E6-4405-AEC6-78B9B642DA8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6285921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 Slide Op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98837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3063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Final Slide with Mess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85771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Final Slide with Message + Signatur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16290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Final Static Log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01214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Image Left - Text Righ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8297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2269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Image Right - Text Lef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23530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3491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2 Column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8413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058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3 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57717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053">
          <p15:clr>
            <a:srgbClr val="FA7B17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3 Columns with Image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69588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299">
          <p15:clr>
            <a:srgbClr val="FA7B17"/>
          </p15:clr>
        </p15:guide>
        <p15:guide id="4294967295" pos="1892">
          <p15:clr>
            <a:srgbClr val="FA7B17"/>
          </p15:clr>
        </p15:guide>
        <p15:guide id="4294967295" pos="1934">
          <p15:clr>
            <a:srgbClr val="FA7B17"/>
          </p15:clr>
        </p15:guide>
        <p15:guide id="4294967295" pos="3826">
          <p15:clr>
            <a:srgbClr val="FA7B17"/>
          </p15:clr>
        </p15:guide>
        <p15:guide id="4294967295" pos="386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2C22-71E6-4405-AEC6-78B9B642DA8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2649410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Title + Sub Title + Body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01963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Title + Body + Caption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17247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Text Box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5857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Title + Body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10612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Image Top - Text Bottom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78266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728">
          <p15:clr>
            <a:srgbClr val="FA7B17"/>
          </p15:clr>
        </p15:guide>
        <p15:guide id="4294967295" orient="horz" pos="576">
          <p15:clr>
            <a:srgbClr val="FA7B17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 Header Text 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 b="1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 b="1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78371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 Header Text 2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496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T Frames 4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93802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 + Sub Title + 2 Images Grey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3228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2881">
          <p15:clr>
            <a:srgbClr val="FA7B17"/>
          </p15:clr>
        </p15:guide>
        <p15:guide id="4294967295" orient="horz" pos="1063">
          <p15:clr>
            <a:srgbClr val="FA7B17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 + Sub Title + 3 Images Grey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16770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1915">
          <p15:clr>
            <a:srgbClr val="FA7B17"/>
          </p15:clr>
        </p15:guide>
        <p15:guide id="4294967295" orient="horz" pos="1063">
          <p15:clr>
            <a:srgbClr val="FA7B17"/>
          </p15:clr>
        </p15:guide>
        <p15:guide id="4294967295" pos="3845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2C22-71E6-4405-AEC6-78B9B642DA8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0352426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 + Sub Title + 1 Image Gre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2169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063">
          <p15:clr>
            <a:srgbClr val="FA7B17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 + Sub Title + 1 Image India Ink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9600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063">
          <p15:clr>
            <a:srgbClr val="FA7B17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52677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Blank + Footer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853126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 - India I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0100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Blank - Jodhpur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418620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Blank - Basant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 b="1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 b="1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3913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Blank - Kohl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74933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Blank - Indus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900"/>
            </a:pPr>
            <a:r>
              <a:rPr lang="en" sz="900" b="1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algn="ctr">
                <a:buSzPts val="900"/>
              </a:pPr>
              <a:t>‹#›</a:t>
            </a:fld>
            <a:endParaRPr sz="900" b="1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0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2C22-71E6-4405-AEC6-78B9B642DA8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1685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2C22-71E6-4405-AEC6-78B9B642DA8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391470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2C22-71E6-4405-AEC6-78B9B642DA8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47091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A2C22-71E6-4405-AEC6-78B9B642DA88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026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5" r:id="rId14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76348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16943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naticBytes/video-analytics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-404735" y="2937783"/>
            <a:ext cx="5936105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3600"/>
            </a:pPr>
            <a:r>
              <a:rPr lang="en" sz="20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000" b="1" dirty="0" smtClea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Team </a:t>
            </a:r>
            <a:r>
              <a:rPr lang="en" sz="20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Name </a:t>
            </a:r>
            <a:r>
              <a:rPr lang="en" sz="29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" sz="2000" b="1" dirty="0" smtClea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LUNATIC </a:t>
            </a:r>
            <a:r>
              <a:rPr lang="en" sz="2000" b="1" dirty="0" smtClea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BYTES</a:t>
            </a:r>
            <a:endParaRPr sz="2000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65474" y="331551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SzPts val="1800"/>
            </a:pPr>
            <a:r>
              <a:rPr lang="en" sz="1700" dirty="0" smtClea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TEAM BIO :</a:t>
            </a:r>
            <a:endParaRPr sz="1700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  <p:sp>
        <p:nvSpPr>
          <p:cNvPr id="2" name="TextBox 1"/>
          <p:cNvSpPr txBox="1"/>
          <p:nvPr/>
        </p:nvSpPr>
        <p:spPr>
          <a:xfrm>
            <a:off x="1828798" y="2660754"/>
            <a:ext cx="3177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312421104092-LEGIN M.L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312421104143-SANCHITH ABINAV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312421104088-KHALUSHANKAR 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31242104094-LOHIT AKSHAA 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798" y="4406689"/>
            <a:ext cx="245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MENTOR:MRS.K.JASPIN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56" y="4675784"/>
            <a:ext cx="198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DATE:20/09/2022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AutoShape 2" descr="St.Joseph's Institute of Technology"/>
          <p:cNvSpPr>
            <a:spLocks noChangeAspect="1" noChangeArrowheads="1"/>
          </p:cNvSpPr>
          <p:nvPr/>
        </p:nvSpPr>
        <p:spPr bwMode="auto">
          <a:xfrm>
            <a:off x="3130445" y="517775"/>
            <a:ext cx="2558321" cy="7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St.Joseph's Institute of Technology"/>
          <p:cNvSpPr>
            <a:spLocks noChangeAspect="1" noChangeArrowheads="1"/>
          </p:cNvSpPr>
          <p:nvPr/>
        </p:nvSpPr>
        <p:spPr bwMode="auto">
          <a:xfrm>
            <a:off x="155574" y="-144463"/>
            <a:ext cx="2558321" cy="7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8" name="Picture 6" descr="St.Joseph's Institute of Technolog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05703"/>
            <a:ext cx="5688766" cy="79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9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850" y="295633"/>
            <a:ext cx="6728400" cy="911173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GITHUB LINK:</a:t>
            </a:r>
            <a:br>
              <a:rPr lang="en-US" dirty="0" smtClean="0">
                <a:solidFill>
                  <a:schemeClr val="accent5"/>
                </a:solidFill>
              </a:rPr>
            </a:b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246" y="2262102"/>
            <a:ext cx="6728400" cy="30339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MODULES ADDITIONALLY: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IN" sz="2000" dirty="0">
                <a:hlinkClick r:id="rId2"/>
              </a:rPr>
              <a:t>https://github.com/LunaticBytes/video-analytics</a:t>
            </a:r>
            <a:endParaRPr lang="en-IN" sz="2000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Rounded Rectangle 5"/>
          <p:cNvSpPr/>
          <p:nvPr/>
        </p:nvSpPr>
        <p:spPr>
          <a:xfrm>
            <a:off x="1207850" y="861934"/>
            <a:ext cx="7164157" cy="1109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hlinkClick r:id="rId2"/>
              </a:rPr>
              <a:t>https://github.com/LunaticBytes/video-analytics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01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97238" y="2645764"/>
            <a:ext cx="4501573" cy="482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 smtClean="0"/>
              <a:t>Team member names </a:t>
            </a:r>
          </a:p>
          <a:p>
            <a:r>
              <a:rPr lang="en" sz="1500" dirty="0" smtClean="0"/>
              <a:t>	</a:t>
            </a:r>
            <a:r>
              <a:rPr lang="en-US" sz="1000" dirty="0">
                <a:solidFill>
                  <a:schemeClr val="bg1"/>
                </a:solidFill>
              </a:rPr>
              <a:t>312421104092-LEGIN M.L</a:t>
            </a:r>
          </a:p>
          <a:p>
            <a:r>
              <a:rPr lang="en-US" sz="1000" dirty="0">
                <a:solidFill>
                  <a:schemeClr val="bg1"/>
                </a:solidFill>
              </a:rPr>
              <a:t>312421104143-SANCHITH ABINAV</a:t>
            </a:r>
          </a:p>
          <a:p>
            <a:r>
              <a:rPr lang="en-US" sz="1000" dirty="0">
                <a:solidFill>
                  <a:schemeClr val="bg1"/>
                </a:solidFill>
              </a:rPr>
              <a:t>312421104088-KHALUSHANKAR A</a:t>
            </a:r>
          </a:p>
          <a:p>
            <a:r>
              <a:rPr lang="en-US" sz="1000" dirty="0">
                <a:solidFill>
                  <a:schemeClr val="bg1"/>
                </a:solidFill>
              </a:rPr>
              <a:t>31242104094-LOHIT AKSHAA M</a:t>
            </a:r>
            <a:endParaRPr lang="en-IN" sz="10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lang="en" sz="15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u="sng" dirty="0" smtClean="0"/>
              <a:t>MENTOR : </a:t>
            </a:r>
            <a:r>
              <a:rPr lang="en" sz="1500" dirty="0" smtClean="0"/>
              <a:t>Mrs.K.JASPIN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lang="en" sz="1500" u="sng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lang="en" sz="1500" u="sng" dirty="0" smtClean="0"/>
          </a:p>
        </p:txBody>
      </p:sp>
    </p:spTree>
    <p:extLst>
      <p:ext uri="{BB962C8B-B14F-4D97-AF65-F5344CB8AC3E}">
        <p14:creationId xmlns:p14="http://schemas.microsoft.com/office/powerpoint/2010/main" val="28534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226882" y="83516"/>
            <a:ext cx="8409459" cy="92127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Why this problem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has been chosen to solve?</a:t>
            </a:r>
            <a:endParaRPr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521" y="734211"/>
            <a:ext cx="67401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Video sensing improves </a:t>
            </a:r>
            <a:r>
              <a:rPr lang="en-US" sz="2000" dirty="0" err="1" smtClean="0">
                <a:solidFill>
                  <a:schemeClr val="tx1"/>
                </a:solidFill>
              </a:rPr>
              <a:t>survilance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Predicts robberies and other suspicious activities.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Used in </a:t>
            </a:r>
            <a:r>
              <a:rPr lang="en-US" sz="2000" dirty="0" smtClean="0">
                <a:solidFill>
                  <a:schemeClr val="tx1"/>
                </a:solidFill>
              </a:rPr>
              <a:t>investigations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Used to determine population density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Cost effective &amp; time saving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" name="AutoShape 2" descr="Video Security Solutions to Transform Banking Operations in 20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Video Security Solutions to Transform Banking Operations in 2021"/>
          <p:cNvSpPr>
            <a:spLocks noChangeAspect="1" noChangeArrowheads="1"/>
          </p:cNvSpPr>
          <p:nvPr/>
        </p:nvSpPr>
        <p:spPr bwMode="auto">
          <a:xfrm>
            <a:off x="307975" y="428555"/>
            <a:ext cx="1896484" cy="189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Video Security Solutions to Transform Banking Operations in 20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37" y="2857869"/>
            <a:ext cx="2925404" cy="193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7975" y="3163525"/>
            <a:ext cx="5402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ISSUES HANDLED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Parking lot </a:t>
            </a:r>
            <a:r>
              <a:rPr lang="en-US" sz="2000" dirty="0" smtClean="0"/>
              <a:t>security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Access of banks and ATM facilities by unauthorized </a:t>
            </a:r>
            <a:r>
              <a:rPr lang="en-US" sz="2000" dirty="0" smtClean="0"/>
              <a:t>people etc.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04" y="225155"/>
            <a:ext cx="8621485" cy="683708"/>
          </a:xfrm>
        </p:spPr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user segment for earlier </a:t>
            </a: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adoptation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towards product:</a:t>
            </a: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180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                                                                                          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800350" y="2133767"/>
            <a:ext cx="5218450" cy="2464194"/>
          </a:xfrm>
        </p:spPr>
        <p:txBody>
          <a:bodyPr/>
          <a:lstStyle/>
          <a:p>
            <a:pPr lvl="1"/>
            <a:endParaRPr lang="en-IN" sz="1600" u="sng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  <a:latin typeface="Mulish"/>
            </a:endParaRPr>
          </a:p>
          <a:p>
            <a:pPr lvl="1"/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1425FA0-CE01-457F-A9DB-F74414627B75}"/>
              </a:ext>
            </a:extLst>
          </p:cNvPr>
          <p:cNvSpPr txBox="1"/>
          <p:nvPr/>
        </p:nvSpPr>
        <p:spPr>
          <a:xfrm>
            <a:off x="137504" y="1065999"/>
            <a:ext cx="767958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b="1" dirty="0" smtClean="0"/>
              <a:t>Banking sectors would be </a:t>
            </a:r>
            <a:r>
              <a:rPr lang="en-US" sz="2800" b="1" dirty="0" smtClean="0"/>
              <a:t>the adopter of the product because:</a:t>
            </a:r>
            <a:endParaRPr lang="en-US" sz="2800" b="1" dirty="0" smtClean="0"/>
          </a:p>
          <a:p>
            <a:endParaRPr lang="en-US" sz="2000" b="1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C</a:t>
            </a:r>
            <a:r>
              <a:rPr lang="en-US" sz="2000" b="1" dirty="0" smtClean="0"/>
              <a:t>ount of people can be </a:t>
            </a:r>
            <a:r>
              <a:rPr lang="en-US" sz="2000" b="1" dirty="0"/>
              <a:t>d</a:t>
            </a:r>
            <a:r>
              <a:rPr lang="en-US" sz="2000" b="1" dirty="0" smtClean="0"/>
              <a:t>etermined</a:t>
            </a:r>
            <a:r>
              <a:rPr lang="en-US" sz="2000" b="1" dirty="0" smtClean="0"/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Frauds and scams can be reduced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Tampering of camera should be avoided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Trainers and Staff can be easily identified.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Sensibility of customer can be recognized. </a:t>
            </a:r>
          </a:p>
          <a:p>
            <a:endParaRPr lang="en-US" sz="20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1" dirty="0" smtClean="0"/>
          </a:p>
        </p:txBody>
      </p:sp>
      <p:pic>
        <p:nvPicPr>
          <p:cNvPr id="2052" name="Picture 4" descr="Banking sector in India is growing at a rapid rate - Welcome to BSE  institute Ltd. | BSE Institu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064" y="2387088"/>
            <a:ext cx="2834411" cy="223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6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PAIN POINTS:-</a:t>
            </a:r>
            <a:endParaRPr lang="en-IN" sz="44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628650" y="1573967"/>
            <a:ext cx="817057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A lot of money has to be spent in order to have access to the service of cloud storage.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Needs more data for perfecting detection</a:t>
            </a:r>
            <a:r>
              <a:rPr lang="en-US" sz="2800" dirty="0" smtClean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perodical</a:t>
            </a:r>
            <a:r>
              <a:rPr lang="en-US" sz="2400" dirty="0" smtClean="0"/>
              <a:t> </a:t>
            </a:r>
            <a:r>
              <a:rPr lang="en-US" sz="2400" dirty="0" err="1" smtClean="0"/>
              <a:t>maintanence</a:t>
            </a:r>
            <a:r>
              <a:rPr lang="en-US" sz="2400" dirty="0" smtClean="0"/>
              <a:t> required 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800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6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09" y="518622"/>
            <a:ext cx="6728400" cy="3513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PRE-REQUISITES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009" y="1292535"/>
            <a:ext cx="7159354" cy="3171513"/>
          </a:xfrm>
        </p:spPr>
        <p:txBody>
          <a:bodyPr/>
          <a:lstStyle/>
          <a:p>
            <a:r>
              <a:rPr lang="en-US" sz="2800" dirty="0" smtClean="0"/>
              <a:t>24/7 internet connectivity.</a:t>
            </a:r>
          </a:p>
          <a:p>
            <a:r>
              <a:rPr lang="en-US" sz="2800" dirty="0" smtClean="0"/>
              <a:t>HD video recording CCTV camera’s.</a:t>
            </a:r>
          </a:p>
          <a:p>
            <a:r>
              <a:rPr lang="en-US" sz="2800" dirty="0" smtClean="0"/>
              <a:t>Server Accessibility for all CCTV’S.</a:t>
            </a:r>
          </a:p>
          <a:p>
            <a:r>
              <a:rPr lang="en-US" sz="2800" dirty="0" smtClean="0"/>
              <a:t>Integration by Cable &amp; Routers.</a:t>
            </a:r>
          </a:p>
          <a:p>
            <a:r>
              <a:rPr lang="en-US" sz="2800" dirty="0" smtClean="0"/>
              <a:t>Robust data storage </a:t>
            </a:r>
            <a:r>
              <a:rPr lang="en-US" sz="2800" dirty="0" smtClean="0"/>
              <a:t>system(Azure).</a:t>
            </a:r>
          </a:p>
          <a:p>
            <a:endParaRPr lang="en-US" sz="2800" dirty="0"/>
          </a:p>
          <a:p>
            <a:pPr marL="114300" indent="0">
              <a:buNone/>
            </a:pPr>
            <a:r>
              <a:rPr lang="en-US" sz="2000" b="1" dirty="0" smtClean="0"/>
              <a:t>Alternative tools such as Security eye </a:t>
            </a:r>
            <a:r>
              <a:rPr lang="en-US" sz="2000" dirty="0" smtClean="0"/>
              <a:t>and </a:t>
            </a:r>
            <a:r>
              <a:rPr lang="en-US" sz="2000" b="1" dirty="0" err="1" smtClean="0"/>
              <a:t>xeoma</a:t>
            </a:r>
            <a:r>
              <a:rPr lang="en-US" sz="2000" b="1" dirty="0" smtClean="0"/>
              <a:t> </a:t>
            </a:r>
            <a:r>
              <a:rPr lang="en-US" sz="2000" dirty="0" smtClean="0"/>
              <a:t>face privacy problems and expensive .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endParaRPr lang="en-US" sz="2000" b="1" dirty="0" smtClean="0"/>
          </a:p>
          <a:p>
            <a:pPr marL="114300" indent="0">
              <a:buNone/>
            </a:pPr>
            <a:endParaRPr lang="en-US" sz="2800" dirty="0" smtClean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28" name="Picture 4" descr="116 Cctv Control Room Illustrations &amp; Clip Art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409" y="-176317"/>
            <a:ext cx="2515091" cy="25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281883" y="611892"/>
            <a:ext cx="8477107" cy="424841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295633" y="611892"/>
            <a:ext cx="8566484" cy="42704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79" y="88362"/>
            <a:ext cx="7886700" cy="74353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Tools required: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011" y="1288525"/>
            <a:ext cx="2928830" cy="35938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AZURE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TENSORFLOW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Open CV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KERAS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72590" y="1266467"/>
            <a:ext cx="5486400" cy="3593843"/>
          </a:xfrm>
        </p:spPr>
        <p:txBody>
          <a:bodyPr/>
          <a:lstStyle/>
          <a:p>
            <a:r>
              <a:rPr lang="en-US" dirty="0" smtClean="0"/>
              <a:t>Efficient cloud storage</a:t>
            </a:r>
          </a:p>
          <a:p>
            <a:endParaRPr lang="en-US" dirty="0" smtClean="0"/>
          </a:p>
          <a:p>
            <a:r>
              <a:rPr lang="en-US" dirty="0" smtClean="0"/>
              <a:t>Creation of machine learning models</a:t>
            </a:r>
          </a:p>
          <a:p>
            <a:r>
              <a:rPr lang="en-US" dirty="0" smtClean="0"/>
              <a:t>Identification of various patterns</a:t>
            </a:r>
          </a:p>
          <a:p>
            <a:endParaRPr lang="en-US" dirty="0" smtClean="0"/>
          </a:p>
          <a:p>
            <a:r>
              <a:rPr lang="en-US" dirty="0" smtClean="0"/>
              <a:t>Processing image &amp; videos</a:t>
            </a:r>
          </a:p>
          <a:p>
            <a:r>
              <a:rPr lang="en-US" dirty="0" smtClean="0"/>
              <a:t>Identification of faces</a:t>
            </a:r>
          </a:p>
          <a:p>
            <a:endParaRPr lang="en-US" dirty="0" smtClean="0"/>
          </a:p>
          <a:p>
            <a:r>
              <a:rPr lang="en-US" dirty="0" smtClean="0"/>
              <a:t>Accessing </a:t>
            </a:r>
            <a:r>
              <a:rPr lang="en-US" dirty="0" err="1" smtClean="0"/>
              <a:t>tensorflow</a:t>
            </a:r>
            <a:r>
              <a:rPr lang="en-US" dirty="0" smtClean="0"/>
              <a:t> library</a:t>
            </a:r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258841" y="611892"/>
            <a:ext cx="34379" cy="42484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0632" y="1842550"/>
            <a:ext cx="8621485" cy="68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1"/>
          </p:cNvCxnSpPr>
          <p:nvPr/>
        </p:nvCxnSpPr>
        <p:spPr>
          <a:xfrm>
            <a:off x="295633" y="2747131"/>
            <a:ext cx="8607735" cy="275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30011" y="3925732"/>
            <a:ext cx="8532106" cy="20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0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cxnSp>
        <p:nvCxnSpPr>
          <p:cNvPr id="67" name="Straight Arrow Connector 66"/>
          <p:cNvCxnSpPr>
            <a:stCxn id="65" idx="6"/>
            <a:endCxn id="62" idx="1"/>
          </p:cNvCxnSpPr>
          <p:nvPr/>
        </p:nvCxnSpPr>
        <p:spPr>
          <a:xfrm>
            <a:off x="1833096" y="2883629"/>
            <a:ext cx="65056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8" idx="2"/>
          </p:cNvCxnSpPr>
          <p:nvPr/>
        </p:nvCxnSpPr>
        <p:spPr>
          <a:xfrm>
            <a:off x="6235795" y="3165300"/>
            <a:ext cx="0" cy="17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5" idx="2"/>
            <a:endCxn id="93" idx="1"/>
          </p:cNvCxnSpPr>
          <p:nvPr/>
        </p:nvCxnSpPr>
        <p:spPr>
          <a:xfrm rot="16200000" flipH="1">
            <a:off x="5726097" y="3678737"/>
            <a:ext cx="507196" cy="14334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696434" y="4416628"/>
            <a:ext cx="1196282" cy="464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7294575" y="4034601"/>
            <a:ext cx="0" cy="248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38" idx="0"/>
          </p:cNvCxnSpPr>
          <p:nvPr/>
        </p:nvCxnSpPr>
        <p:spPr>
          <a:xfrm>
            <a:off x="6235795" y="1980141"/>
            <a:ext cx="0" cy="621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3" idx="3"/>
          </p:cNvCxnSpPr>
          <p:nvPr/>
        </p:nvCxnSpPr>
        <p:spPr>
          <a:xfrm>
            <a:off x="7892716" y="4649074"/>
            <a:ext cx="7837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endCxn id="38" idx="3"/>
          </p:cNvCxnSpPr>
          <p:nvPr/>
        </p:nvCxnSpPr>
        <p:spPr>
          <a:xfrm rot="16200000" flipV="1">
            <a:off x="7056402" y="3035863"/>
            <a:ext cx="1765444" cy="14609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AutoShape 2" descr="Microsoft Boosts Cloud Capacity to Address Rising Demand, Slowdowns | Data  Center Knowledge | News and analysis for the data center indust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125" name="Straight Arrow Connector 124"/>
          <p:cNvCxnSpPr>
            <a:stCxn id="121" idx="2"/>
          </p:cNvCxnSpPr>
          <p:nvPr/>
        </p:nvCxnSpPr>
        <p:spPr>
          <a:xfrm>
            <a:off x="7276959" y="4904185"/>
            <a:ext cx="0" cy="136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2641579" y="5022373"/>
            <a:ext cx="4635379" cy="18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2653823" y="4416629"/>
            <a:ext cx="0" cy="624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09694" y="966866"/>
            <a:ext cx="7628021" cy="3937319"/>
            <a:chOff x="209694" y="339204"/>
            <a:chExt cx="7628021" cy="4564981"/>
          </a:xfrm>
        </p:grpSpPr>
        <p:grpSp>
          <p:nvGrpSpPr>
            <p:cNvPr id="25" name="Group 24"/>
            <p:cNvGrpSpPr/>
            <p:nvPr/>
          </p:nvGrpSpPr>
          <p:grpSpPr>
            <a:xfrm>
              <a:off x="209694" y="339204"/>
              <a:ext cx="6717002" cy="1500923"/>
              <a:chOff x="209694" y="339204"/>
              <a:chExt cx="6717002" cy="1500923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09694" y="799803"/>
                <a:ext cx="1170303" cy="4604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DATASETS</a:t>
                </a:r>
                <a:endParaRPr lang="en-IN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128211" y="362243"/>
                <a:ext cx="1392169" cy="491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SUSPICIOUS</a:t>
                </a:r>
              </a:p>
              <a:p>
                <a:pPr algn="ctr"/>
                <a:r>
                  <a:rPr lang="en-US" dirty="0" smtClean="0"/>
                  <a:t>ACTIVITIES</a:t>
                </a:r>
                <a:endParaRPr lang="en-IN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128211" y="1305583"/>
                <a:ext cx="1381912" cy="534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COUNT OF PEOPLE</a:t>
                </a:r>
                <a:endParaRPr lang="en-IN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273269" y="339204"/>
                <a:ext cx="1643170" cy="5087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TRAIN DEEP LEARNING MODEL</a:t>
                </a:r>
                <a:endParaRPr lang="en-IN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283526" y="1271214"/>
                <a:ext cx="1643170" cy="5637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TRAIN DEEP LEARNING MODEL</a:t>
                </a:r>
                <a:endParaRPr lang="en-IN" dirty="0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5262956" y="2234955"/>
              <a:ext cx="1945678" cy="653143"/>
            </a:xfrm>
            <a:prstGeom prst="rect">
              <a:avLst/>
            </a:prstGeom>
          </p:spPr>
          <p:style>
            <a:lnRef idx="0">
              <a:schemeClr val="accent2"/>
            </a:lnRef>
            <a:fillRef idx="1001">
              <a:schemeClr val="dk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DJANGO</a:t>
              </a:r>
            </a:p>
            <a:p>
              <a:pPr algn="ctr"/>
              <a:r>
                <a:rPr lang="en-US" dirty="0" smtClean="0"/>
                <a:t>FRAMEWORK</a:t>
              </a:r>
              <a:endParaRPr lang="en-IN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83661" y="2234954"/>
              <a:ext cx="1952553" cy="65314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CAMERA</a:t>
              </a:r>
              <a:endParaRPr lang="en-IN" dirty="0"/>
            </a:p>
          </p:txBody>
        </p:sp>
        <p:cxnSp>
          <p:nvCxnSpPr>
            <p:cNvPr id="64" name="Straight Arrow Connector 63"/>
            <p:cNvCxnSpPr>
              <a:stCxn id="62" idx="3"/>
              <a:endCxn id="38" idx="1"/>
            </p:cNvCxnSpPr>
            <p:nvPr/>
          </p:nvCxnSpPr>
          <p:spPr>
            <a:xfrm>
              <a:off x="4436214" y="2561526"/>
              <a:ext cx="8267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727911" y="2286776"/>
              <a:ext cx="1105185" cy="54949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IN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666103" y="3669721"/>
              <a:ext cx="1193705" cy="3506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SUSPICIOUS</a:t>
              </a:r>
              <a:endParaRPr lang="en-IN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751435" y="3659069"/>
              <a:ext cx="1086280" cy="361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COUNT</a:t>
              </a:r>
              <a:endParaRPr lang="en-IN" dirty="0"/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7061" y="4322753"/>
              <a:ext cx="1119795" cy="581432"/>
            </a:xfrm>
            <a:prstGeom prst="rect">
              <a:avLst/>
            </a:prstGeom>
          </p:spPr>
        </p:pic>
        <p:sp>
          <p:nvSpPr>
            <p:cNvPr id="130" name="Rounded Rectangle 129"/>
            <p:cNvSpPr/>
            <p:nvPr/>
          </p:nvSpPr>
          <p:spPr>
            <a:xfrm>
              <a:off x="1933004" y="3940623"/>
              <a:ext cx="1441638" cy="436482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ALERT MESSAGE </a:t>
              </a:r>
            </a:p>
            <a:p>
              <a:pPr algn="ctr"/>
              <a:r>
                <a:rPr lang="en-US" dirty="0" smtClean="0"/>
                <a:t>TO EMPLOYEES</a:t>
              </a:r>
              <a:endParaRPr lang="en-US" dirty="0" smtClean="0"/>
            </a:p>
          </p:txBody>
        </p:sp>
      </p:grpSp>
      <p:cxnSp>
        <p:nvCxnSpPr>
          <p:cNvPr id="30" name="Elbow Connector 29"/>
          <p:cNvCxnSpPr>
            <a:stCxn id="3" idx="3"/>
            <a:endCxn id="12" idx="1"/>
          </p:cNvCxnSpPr>
          <p:nvPr/>
        </p:nvCxnSpPr>
        <p:spPr>
          <a:xfrm flipV="1">
            <a:off x="1379997" y="1198779"/>
            <a:ext cx="1748214" cy="3639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3"/>
            <a:endCxn id="13" idx="1"/>
          </p:cNvCxnSpPr>
          <p:nvPr/>
        </p:nvCxnSpPr>
        <p:spPr>
          <a:xfrm>
            <a:off x="1379997" y="1562690"/>
            <a:ext cx="1748214" cy="4682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3"/>
            <a:endCxn id="18" idx="1"/>
          </p:cNvCxnSpPr>
          <p:nvPr/>
        </p:nvCxnSpPr>
        <p:spPr>
          <a:xfrm flipV="1">
            <a:off x="4520380" y="1186272"/>
            <a:ext cx="752889" cy="1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24" idx="1"/>
          </p:cNvCxnSpPr>
          <p:nvPr/>
        </p:nvCxnSpPr>
        <p:spPr>
          <a:xfrm flipV="1">
            <a:off x="4510123" y="2013855"/>
            <a:ext cx="773403" cy="17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8" idx="3"/>
          </p:cNvCxnSpPr>
          <p:nvPr/>
        </p:nvCxnSpPr>
        <p:spPr>
          <a:xfrm>
            <a:off x="6916439" y="1186272"/>
            <a:ext cx="17600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8676487" y="1186272"/>
            <a:ext cx="2" cy="15421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205198" y="2713220"/>
            <a:ext cx="1471289" cy="7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8" idx="2"/>
          </p:cNvCxnSpPr>
          <p:nvPr/>
        </p:nvCxnSpPr>
        <p:spPr>
          <a:xfrm>
            <a:off x="6235795" y="3165300"/>
            <a:ext cx="0" cy="372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283526" y="3545174"/>
            <a:ext cx="9522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85" idx="0"/>
          </p:cNvCxnSpPr>
          <p:nvPr/>
        </p:nvCxnSpPr>
        <p:spPr>
          <a:xfrm>
            <a:off x="5250869" y="3544420"/>
            <a:ext cx="12087" cy="295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229752" y="3554113"/>
            <a:ext cx="10648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88" idx="0"/>
          </p:cNvCxnSpPr>
          <p:nvPr/>
        </p:nvCxnSpPr>
        <p:spPr>
          <a:xfrm>
            <a:off x="7289203" y="3569030"/>
            <a:ext cx="5372" cy="261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9694" y="160338"/>
            <a:ext cx="5494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ARCHITECTURE OF THE SOLUTION:-</a:t>
            </a:r>
            <a:endParaRPr lang="en-IN" sz="2800" dirty="0">
              <a:solidFill>
                <a:srgbClr val="00206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21228" y="3223404"/>
            <a:ext cx="1410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(classification)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7438897" y="885990"/>
            <a:ext cx="1310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Deploying AI.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08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74" y="174862"/>
            <a:ext cx="6728400" cy="3513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THEORITICAL FLOWCHART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249" y="735645"/>
            <a:ext cx="8334531" cy="37284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CCTV camera</a:t>
            </a:r>
            <a:r>
              <a:rPr lang="en-US" dirty="0" smtClean="0"/>
              <a:t>(input device) is accessed by </a:t>
            </a:r>
            <a:r>
              <a:rPr lang="en-US" b="1" dirty="0" smtClean="0"/>
              <a:t>Django framework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suspicious activities </a:t>
            </a:r>
            <a:r>
              <a:rPr lang="en-US" dirty="0" smtClean="0"/>
              <a:t>and </a:t>
            </a:r>
            <a:r>
              <a:rPr lang="en-US" b="1" dirty="0" smtClean="0"/>
              <a:t>count of people </a:t>
            </a:r>
            <a:r>
              <a:rPr lang="en-US" dirty="0" smtClean="0"/>
              <a:t>are different </a:t>
            </a:r>
            <a:r>
              <a:rPr lang="en-US" b="1" dirty="0" smtClean="0"/>
              <a:t>datasets </a:t>
            </a:r>
            <a:r>
              <a:rPr lang="en-US" dirty="0" smtClean="0"/>
              <a:t>of each </a:t>
            </a:r>
            <a:r>
              <a:rPr lang="en-US" b="1" dirty="0" smtClean="0"/>
              <a:t>deep learning models</a:t>
            </a:r>
            <a:r>
              <a:rPr lang="en-US" dirty="0" smtClean="0"/>
              <a:t> classified by  AI deployed in the framework,then outcome data is uploaded into </a:t>
            </a:r>
            <a:r>
              <a:rPr lang="en-US" b="1" dirty="0" smtClean="0"/>
              <a:t>Azure cloud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Presence of any </a:t>
            </a:r>
            <a:r>
              <a:rPr lang="en-US" b="1" dirty="0" smtClean="0"/>
              <a:t>suspicious activity ,</a:t>
            </a:r>
            <a:r>
              <a:rPr lang="en-US" dirty="0" smtClean="0"/>
              <a:t>conditionally</a:t>
            </a:r>
            <a:r>
              <a:rPr lang="en-US" b="1" dirty="0" smtClean="0"/>
              <a:t> alerts</a:t>
            </a:r>
            <a:r>
              <a:rPr lang="en-US" dirty="0" smtClean="0"/>
              <a:t> employees by notifying them automatically and footages of </a:t>
            </a:r>
            <a:r>
              <a:rPr lang="en-US" b="1" dirty="0" smtClean="0"/>
              <a:t>people’s count and suspicious activities </a:t>
            </a:r>
            <a:r>
              <a:rPr lang="en-US" dirty="0" smtClean="0"/>
              <a:t>are displayed in </a:t>
            </a:r>
            <a:r>
              <a:rPr lang="en-US" b="1" dirty="0" smtClean="0"/>
              <a:t>Django framework </a:t>
            </a:r>
            <a:r>
              <a:rPr lang="en-US" dirty="0" smtClean="0"/>
              <a:t>by means of </a:t>
            </a:r>
            <a:r>
              <a:rPr lang="en-US" b="1" dirty="0" smtClean="0"/>
              <a:t>cloud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3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56" y="273844"/>
            <a:ext cx="7920216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BETTER ALTERNATIVE THAN EXISTING ONES: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69355"/>
              </p:ext>
            </p:extLst>
          </p:nvPr>
        </p:nvGraphicFramePr>
        <p:xfrm>
          <a:off x="628650" y="1443788"/>
          <a:ext cx="7886700" cy="34671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43350"/>
                <a:gridCol w="3943350"/>
              </a:tblGrid>
              <a:tr h="515639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EXISTING</a:t>
                      </a:r>
                      <a:r>
                        <a:rPr lang="en-US" sz="2800" b="0" baseline="0" dirty="0" smtClean="0"/>
                        <a:t> PRODUCT</a:t>
                      </a:r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OUR</a:t>
                      </a:r>
                      <a:r>
                        <a:rPr lang="en-US" sz="2800" b="0" baseline="0" dirty="0" smtClean="0"/>
                        <a:t> PRODUCT</a:t>
                      </a:r>
                      <a:endParaRPr lang="en-IN" sz="2800" b="0" dirty="0"/>
                    </a:p>
                  </a:txBody>
                  <a:tcPr/>
                </a:tc>
              </a:tr>
              <a:tr h="51563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confused in differentiating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objects and persons</a:t>
                      </a:r>
                      <a:endParaRPr lang="en-IN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Brings clarity in recognizing both.</a:t>
                      </a:r>
                    </a:p>
                    <a:p>
                      <a:r>
                        <a:rPr lang="en-US" sz="2000" baseline="0" dirty="0" smtClean="0"/>
                        <a:t> </a:t>
                      </a:r>
                      <a:endParaRPr lang="en-IN" sz="2000" dirty="0"/>
                    </a:p>
                  </a:txBody>
                  <a:tcPr/>
                </a:tc>
              </a:tr>
              <a:tr h="5156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delayed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Faster identification</a:t>
                      </a:r>
                      <a:endParaRPr lang="en-IN" sz="2000" dirty="0"/>
                    </a:p>
                  </a:txBody>
                  <a:tcPr/>
                </a:tc>
              </a:tr>
              <a:tr h="5156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Memory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retrived</a:t>
                      </a:r>
                      <a:r>
                        <a:rPr lang="en-US" sz="2000" baseline="0" dirty="0" smtClean="0"/>
                        <a:t> from HDD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Cloud</a:t>
                      </a:r>
                      <a:r>
                        <a:rPr lang="en-US" sz="2000" baseline="0" dirty="0" smtClean="0"/>
                        <a:t> storage</a:t>
                      </a:r>
                      <a:endParaRPr lang="en-IN" sz="2000" dirty="0"/>
                    </a:p>
                  </a:txBody>
                  <a:tcPr/>
                </a:tc>
              </a:tr>
              <a:tr h="5156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Cases of false</a:t>
                      </a:r>
                      <a:r>
                        <a:rPr lang="en-US" sz="2000" baseline="0" dirty="0" smtClean="0"/>
                        <a:t> alerts notifications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Correcting situation</a:t>
                      </a:r>
                      <a:r>
                        <a:rPr lang="en-US" sz="2000" baseline="0" dirty="0" smtClean="0"/>
                        <a:t>al status</a:t>
                      </a:r>
                      <a:endParaRPr lang="en-IN" sz="2000" dirty="0"/>
                    </a:p>
                  </a:txBody>
                  <a:tcPr/>
                </a:tc>
              </a:tr>
              <a:tr h="5156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Collaging multiple</a:t>
                      </a:r>
                      <a:r>
                        <a:rPr lang="en-US" sz="2000" baseline="0" dirty="0" smtClean="0"/>
                        <a:t> faces into singular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Avoids collaging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2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</TotalTime>
  <Words>423</Words>
  <Application>Microsoft Office PowerPoint</Application>
  <PresentationFormat>On-screen Show (16:9)</PresentationFormat>
  <Paragraphs>134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Lato</vt:lpstr>
      <vt:lpstr>Lato Black</vt:lpstr>
      <vt:lpstr>Mulish</vt:lpstr>
      <vt:lpstr>Trebuchet MS</vt:lpstr>
      <vt:lpstr>Wingdings</vt:lpstr>
      <vt:lpstr>Office Theme</vt:lpstr>
      <vt:lpstr>TI Template</vt:lpstr>
      <vt:lpstr>1_TI Template</vt:lpstr>
      <vt:lpstr>Bank of Baroda Hackathon - 2022                       </vt:lpstr>
      <vt:lpstr>Why this problem has been chosen to solve?</vt:lpstr>
      <vt:lpstr> user segment for earlier adoptation towards product:                                                                                             </vt:lpstr>
      <vt:lpstr>PAIN POINTS:-</vt:lpstr>
      <vt:lpstr>PRE-REQUISITES </vt:lpstr>
      <vt:lpstr>Tools required: </vt:lpstr>
      <vt:lpstr>PowerPoint Presentation</vt:lpstr>
      <vt:lpstr> THEORITICAL FLOWCHART</vt:lpstr>
      <vt:lpstr>BETTER ALTERNATIVE THAN EXISTING ONES:</vt:lpstr>
      <vt:lpstr>GITHUB LINK: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this problem has to be chosen?</dc:title>
  <dc:creator>Admin</dc:creator>
  <cp:lastModifiedBy>Admin</cp:lastModifiedBy>
  <cp:revision>101</cp:revision>
  <dcterms:modified xsi:type="dcterms:W3CDTF">2022-09-20T09:29:54Z</dcterms:modified>
</cp:coreProperties>
</file>