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1" r:id="rId3"/>
    <p:sldId id="258" r:id="rId4"/>
    <p:sldId id="259" r:id="rId5"/>
    <p:sldId id="286" r:id="rId6"/>
    <p:sldId id="260" r:id="rId7"/>
    <p:sldId id="271" r:id="rId8"/>
    <p:sldId id="287" r:id="rId9"/>
    <p:sldId id="272" r:id="rId10"/>
    <p:sldId id="273" r:id="rId11"/>
    <p:sldId id="274" r:id="rId12"/>
    <p:sldId id="275" r:id="rId13"/>
    <p:sldId id="276" r:id="rId14"/>
    <p:sldId id="268" r:id="rId15"/>
    <p:sldId id="269" r:id="rId16"/>
    <p:sldId id="270" r:id="rId17"/>
    <p:sldId id="279" r:id="rId18"/>
    <p:sldId id="293" r:id="rId19"/>
    <p:sldId id="294" r:id="rId20"/>
    <p:sldId id="295" r:id="rId21"/>
    <p:sldId id="289" r:id="rId22"/>
    <p:sldId id="288" r:id="rId23"/>
    <p:sldId id="278" r:id="rId24"/>
    <p:sldId id="290" r:id="rId25"/>
    <p:sldId id="280" r:id="rId26"/>
    <p:sldId id="257" r:id="rId27"/>
    <p:sldId id="284" r:id="rId28"/>
    <p:sldId id="282" r:id="rId29"/>
    <p:sldId id="291" r:id="rId30"/>
    <p:sldId id="283" r:id="rId31"/>
    <p:sldId id="292" r:id="rId32"/>
    <p:sldId id="285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PMingLiU" panose="020B0604030504040204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PMingLiU" panose="020B0604030504040204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PMingLiU" panose="020B0604030504040204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PMingLiU" panose="020B0604030504040204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PMingLiU" panose="020B0604030504040204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PMingLiU" panose="020B0604030504040204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PMingLiU" panose="020B0604030504040204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PMingLiU" panose="020B0604030504040204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PMingLiU" panose="020B0604030504040204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4F698FF-D07A-4977-A558-988B23F503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CBAC2EC-3873-4BCA-902F-7AD6BA299CE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6B34DF8-5935-4824-B115-900B2BA6708D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13626E8-F174-4583-AA9C-6D456B48460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9AD3AE8B-6CB9-4A00-B575-61BD9527A1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106654F-C5B2-4563-A37D-1D7F548F48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4781E55-6418-4B4F-AB9B-46EEADD50DF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1581E1A7-3250-4BDB-A769-8F65A29D0A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D152BC0-712D-48F3-A095-E9F0D17B526C}" type="slidenum">
              <a:rPr lang="zh-TW" altLang="en-US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08DAD435-E508-4C4A-88D7-9FC9D92E83A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60682E92-E734-4003-9420-357D30C3E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96B3742F-17F0-4077-8944-A3CA1DF4B5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ECD9350-21A7-4FF7-B57E-BF9950CAC9C6}" type="slidenum">
              <a:rPr lang="zh-TW" altLang="en-US"/>
              <a:pPr>
                <a:spcBef>
                  <a:spcPct val="0"/>
                </a:spcBef>
              </a:pPr>
              <a:t>10</a:t>
            </a:fld>
            <a:endParaRPr lang="en-US" altLang="zh-TW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17E41F5-A168-4C2A-B73A-62790D4416B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B0503D9-FA90-4F07-8607-67B426307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05A90DDC-8A2B-4954-850E-E84D4D92A3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2A856B0-9ED8-4AFF-924F-CDFEC157734D}" type="slidenum">
              <a:rPr lang="zh-TW" altLang="en-US"/>
              <a:pPr>
                <a:spcBef>
                  <a:spcPct val="0"/>
                </a:spcBef>
              </a:pPr>
              <a:t>11</a:t>
            </a:fld>
            <a:endParaRPr lang="en-US" altLang="zh-TW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5A9679D-E3E7-45C9-B080-B8914407C9C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11C7BDE-655B-48C3-8C93-A2E95FCFF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708B1D49-1849-41BE-B16F-AFAFD05202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D444CA5-9E2B-4264-BCC4-D8EF2FB74D99}" type="slidenum">
              <a:rPr lang="zh-TW" altLang="en-US"/>
              <a:pPr>
                <a:spcBef>
                  <a:spcPct val="0"/>
                </a:spcBef>
              </a:pPr>
              <a:t>12</a:t>
            </a:fld>
            <a:endParaRPr lang="en-US" altLang="zh-TW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BFD6852-8D5E-4AE0-A7F2-F21F8D395AC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6F8EF54-1BDC-4A5C-AB1E-04476CA6C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373C8FC5-2E00-4F35-9AAC-7686748491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E5C73BA-CAD8-4D2F-9FB8-8041FB7662BA}" type="slidenum">
              <a:rPr lang="zh-TW" altLang="en-US"/>
              <a:pPr>
                <a:spcBef>
                  <a:spcPct val="0"/>
                </a:spcBef>
              </a:pPr>
              <a:t>13</a:t>
            </a:fld>
            <a:endParaRPr lang="en-US" altLang="zh-TW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18AC3ED-A268-4369-A741-36F3A32D558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604481C-DD15-41AB-866A-C181D7767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5358479B-B5A0-4B77-A0FA-3A6C0055CE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7207738-52D8-4510-B858-2DC97B5A60AE}" type="slidenum">
              <a:rPr lang="zh-TW" altLang="en-US"/>
              <a:pPr>
                <a:spcBef>
                  <a:spcPct val="0"/>
                </a:spcBef>
              </a:pPr>
              <a:t>14</a:t>
            </a:fld>
            <a:endParaRPr lang="en-US" altLang="zh-TW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9EF91B2-9CA9-4686-BF95-AC4A9606C63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C283CDC-6D9B-4EDA-ABD4-CB3C970B0F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F02030D1-3439-4350-916D-123B9281B0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97ED0D9-3597-4206-99CA-E0A8A4F29AE5}" type="slidenum">
              <a:rPr lang="zh-TW" altLang="en-US"/>
              <a:pPr>
                <a:spcBef>
                  <a:spcPct val="0"/>
                </a:spcBef>
              </a:pPr>
              <a:t>15</a:t>
            </a:fld>
            <a:endParaRPr lang="en-US" altLang="zh-TW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7745AE3-ABD1-4DE1-A4A2-B5FBCA41860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87DFAFFC-05CD-4B28-A70F-1D1BE6F7A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B7227180-84A2-44FB-B7E9-9B958AEB15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4ACDAC7-82FF-42D8-A4FC-0E2A5B527DF9}" type="slidenum">
              <a:rPr lang="zh-TW" altLang="en-US"/>
              <a:pPr>
                <a:spcBef>
                  <a:spcPct val="0"/>
                </a:spcBef>
              </a:pPr>
              <a:t>16</a:t>
            </a:fld>
            <a:endParaRPr lang="en-US" altLang="zh-TW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5894969-D72D-4D53-8B4D-53A016CF44E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A5FFE03-0CA4-4BFD-9D2C-E4D34E7B1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CB74BE5B-CA0A-4204-8040-C51C154DDE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6EDEFB4-EC48-4062-93BC-7E95ED7E9122}" type="slidenum">
              <a:rPr lang="zh-TW" altLang="en-US"/>
              <a:pPr>
                <a:spcBef>
                  <a:spcPct val="0"/>
                </a:spcBef>
              </a:pPr>
              <a:t>17</a:t>
            </a:fld>
            <a:endParaRPr lang="en-US" altLang="zh-TW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36911834-7E0A-42E2-96EA-2B953F67A6D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5F23A0BE-8B36-4ABB-B281-267C25AC6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3DC24770-D5AA-4D8D-A679-B334923C7B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BB36C00-E269-43C1-A36A-752BDE67F2C9}" type="slidenum">
              <a:rPr lang="zh-TW" altLang="en-US"/>
              <a:pPr>
                <a:spcBef>
                  <a:spcPct val="0"/>
                </a:spcBef>
              </a:pPr>
              <a:t>18</a:t>
            </a:fld>
            <a:endParaRPr lang="en-US" altLang="zh-TW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4D2F161A-E545-482C-8C78-B6F1DA9B15A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4C636F4E-62E2-4C8E-9BC7-2101F6450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BF687555-031D-436E-A4B2-2AF5C24311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012DFA6-F00D-4DEF-BDC8-15E38F0C2827}" type="slidenum">
              <a:rPr lang="zh-TW" altLang="en-US"/>
              <a:pPr>
                <a:spcBef>
                  <a:spcPct val="0"/>
                </a:spcBef>
              </a:pPr>
              <a:t>19</a:t>
            </a:fld>
            <a:endParaRPr lang="en-US" altLang="zh-TW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672EACE8-9FBA-46D8-8BC4-DD9FDB7C175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3D80560C-AF52-4CEA-A7AB-E06968DDED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8A47AE39-A47D-429D-A570-A326D2CC87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E27BEFD-9A63-4A7C-AFDD-A39A2EB6AD3A}" type="slidenum">
              <a:rPr lang="zh-TW" altLang="en-US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A690D6D-74AD-4F02-A2DD-35ADDB184E7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2136BC9-9020-4C3F-9ACD-28C200208F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A328CAE-91E2-484B-AE2A-BA8A593DF8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5968127-28C2-44EE-9EF5-B99040CF6FA9}" type="slidenum">
              <a:rPr lang="zh-TW" altLang="en-US"/>
              <a:pPr>
                <a:spcBef>
                  <a:spcPct val="0"/>
                </a:spcBef>
              </a:pPr>
              <a:t>20</a:t>
            </a:fld>
            <a:endParaRPr lang="en-US" altLang="zh-TW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64F030E-E239-4BAB-99B4-EB4B208DDFE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99CA50EB-1F1B-49C6-A493-6C09C31F0B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C6B71FCD-1CEA-498F-8B26-C1FF79949C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5F34358-B530-4431-8F44-7ED4C7AA9FEC}" type="slidenum">
              <a:rPr lang="zh-TW" altLang="en-US"/>
              <a:pPr>
                <a:spcBef>
                  <a:spcPct val="0"/>
                </a:spcBef>
              </a:pPr>
              <a:t>21</a:t>
            </a:fld>
            <a:endParaRPr lang="en-US" altLang="zh-TW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7EF2EAAB-D1DA-4DDD-89E9-B6B0F55156D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293BF78-0126-48E3-ABDF-19A5C64EC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629D1C5C-0CF5-4691-985C-F8922718C1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6C23E4C-E467-4BDF-BF0E-21A144EDFE47}" type="slidenum">
              <a:rPr lang="zh-TW" altLang="en-US"/>
              <a:pPr>
                <a:spcBef>
                  <a:spcPct val="0"/>
                </a:spcBef>
              </a:pPr>
              <a:t>22</a:t>
            </a:fld>
            <a:endParaRPr lang="en-US" altLang="zh-TW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AFBE97C0-F8C9-45CB-BA1E-12360DC7435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48AC2B12-DDA1-40CF-A21B-F5F37C70F2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36658DC4-63D8-43E4-8ACA-C82AA33C2B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FC2647D-66B7-4436-9A2B-6898309E2052}" type="slidenum">
              <a:rPr lang="zh-TW" altLang="en-US"/>
              <a:pPr>
                <a:spcBef>
                  <a:spcPct val="0"/>
                </a:spcBef>
              </a:pPr>
              <a:t>23</a:t>
            </a:fld>
            <a:endParaRPr lang="en-US" altLang="zh-TW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1C3D4978-C70C-4997-B7CB-068B114F367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C5F72038-C1CF-41F2-9235-4A8C638402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4BF8B1A4-5339-451F-A02F-ACB3E4AE9B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8C0E0BA-707A-406D-9791-604F54FD2C3B}" type="slidenum">
              <a:rPr lang="zh-TW" altLang="en-US"/>
              <a:pPr>
                <a:spcBef>
                  <a:spcPct val="0"/>
                </a:spcBef>
              </a:pPr>
              <a:t>24</a:t>
            </a:fld>
            <a:endParaRPr lang="en-US" altLang="zh-TW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B31F9118-092B-440D-ADA7-1A6C0D8A5F0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DA620A22-065E-402A-BBB8-E1104C52EC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5C608704-D54A-4B93-96D5-A83B9C1D5C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BBC7477-F6F9-497B-A995-DD6BF7E3BAC8}" type="slidenum">
              <a:rPr lang="zh-TW" altLang="en-US"/>
              <a:pPr>
                <a:spcBef>
                  <a:spcPct val="0"/>
                </a:spcBef>
              </a:pPr>
              <a:t>25</a:t>
            </a:fld>
            <a:endParaRPr lang="en-US" altLang="zh-TW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2291A179-2709-41A0-A2A5-51F75A10151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CADB6DD9-82DE-4BF8-94D3-23C25720D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2E7B1786-C4CC-4544-8228-D282092213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395CAED-2A32-41C3-95DE-22EDAB92CC0A}" type="slidenum">
              <a:rPr lang="zh-TW" altLang="en-US"/>
              <a:pPr>
                <a:spcBef>
                  <a:spcPct val="0"/>
                </a:spcBef>
              </a:pPr>
              <a:t>26</a:t>
            </a:fld>
            <a:endParaRPr lang="en-US" altLang="zh-TW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3909CB89-B787-4623-B211-338B1C65297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AC4D5B69-CD40-4AF7-8F70-C4E2A8543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FBC90BBF-4CDE-43C8-989A-8AADE8E017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F38D2EC-B8E7-4161-90A2-900AE3C19D01}" type="slidenum">
              <a:rPr lang="zh-TW" altLang="en-US"/>
              <a:pPr>
                <a:spcBef>
                  <a:spcPct val="0"/>
                </a:spcBef>
              </a:pPr>
              <a:t>27</a:t>
            </a:fld>
            <a:endParaRPr lang="en-US" altLang="zh-TW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3EB0046-6AFB-4C73-BCE0-79E9FA9F08D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A10C527E-9FE7-4155-B58F-463DB9D21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2D07A550-DA17-4261-A807-16DA12B690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0E89EE7-E8FB-4090-BC84-5B862939997F}" type="slidenum">
              <a:rPr lang="zh-TW" altLang="en-US"/>
              <a:pPr>
                <a:spcBef>
                  <a:spcPct val="0"/>
                </a:spcBef>
              </a:pPr>
              <a:t>28</a:t>
            </a:fld>
            <a:endParaRPr lang="en-US" altLang="zh-TW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2C10CBD0-D521-49AC-AF3D-2A9F696A393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7CE8F1B2-E67A-47DC-AD8A-CADDB9093F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B5DF0323-8AC2-4C9D-A2CB-757AB85216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278E44C-666A-4ECD-99A1-EB054407E1C7}" type="slidenum">
              <a:rPr lang="zh-TW" altLang="en-US"/>
              <a:pPr>
                <a:spcBef>
                  <a:spcPct val="0"/>
                </a:spcBef>
              </a:pPr>
              <a:t>29</a:t>
            </a:fld>
            <a:endParaRPr lang="en-US" altLang="zh-TW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5ED55059-12C7-440F-9C81-352F40FDF74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9E17B12-6307-43A4-9E53-61C3BAB612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B651642D-DDBF-4982-84B7-2FC698CF27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2B013DB-3CC7-4756-9FE7-48F6CF79BC05}" type="slidenum">
              <a:rPr lang="zh-TW" altLang="en-US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B241C4F1-5B08-485B-9E4A-F31C334811E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7064F67-729C-4B32-9BEE-A89BFD851A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0E9E40B0-A774-4D69-AEE3-607AD9950E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9339691-56CD-4461-9539-FC98DFCC1E12}" type="slidenum">
              <a:rPr lang="zh-TW" altLang="en-US"/>
              <a:pPr>
                <a:spcBef>
                  <a:spcPct val="0"/>
                </a:spcBef>
              </a:pPr>
              <a:t>30</a:t>
            </a:fld>
            <a:endParaRPr lang="en-US" altLang="zh-TW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E8B166D-93DD-48D0-997A-137AAC99012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F99DFD9A-5F7B-45A6-A1FF-5C0D7509A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87626FD3-7DBA-4651-9D77-B166C11139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166499-FA50-47E3-B45F-9539AFD8CDB1}" type="slidenum">
              <a:rPr lang="zh-TW" altLang="en-US"/>
              <a:pPr>
                <a:spcBef>
                  <a:spcPct val="0"/>
                </a:spcBef>
              </a:pPr>
              <a:t>31</a:t>
            </a:fld>
            <a:endParaRPr lang="en-US" altLang="zh-TW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ADFD74D-1FCA-4875-97E9-CF0130F5B8E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A669594C-82AB-4084-88BF-08ABB224D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D195F885-1D98-45FC-B8CD-81F2F0932A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97CE7A1-0DC7-466E-86AC-47BF884285D0}" type="slidenum">
              <a:rPr lang="zh-TW" altLang="en-US"/>
              <a:pPr>
                <a:spcBef>
                  <a:spcPct val="0"/>
                </a:spcBef>
              </a:pPr>
              <a:t>32</a:t>
            </a:fld>
            <a:endParaRPr lang="en-US" altLang="zh-TW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171BFDCC-43ED-4E6C-8E25-60D199D7BDF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2B31A0F0-E975-43CE-966F-8EB31A315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BCB93D04-39C1-4636-A6A1-83CD712DA1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5A6D1B3-1CBB-4939-82D5-38AE78D79FB1}" type="slidenum">
              <a:rPr lang="zh-TW" altLang="en-US"/>
              <a:pPr>
                <a:spcBef>
                  <a:spcPct val="0"/>
                </a:spcBef>
              </a:pPr>
              <a:t>4</a:t>
            </a:fld>
            <a:endParaRPr lang="en-US" altLang="zh-TW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39631AB-5125-4F44-934D-D597BCDF2E9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5512020-5F3E-455D-A58E-DA00066ED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BC985A0-2A59-45E6-AF1C-9EACEF31A6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C725F7F-5416-4503-8A93-A05898452179}" type="slidenum">
              <a:rPr lang="zh-TW" altLang="en-US"/>
              <a:pPr>
                <a:spcBef>
                  <a:spcPct val="0"/>
                </a:spcBef>
              </a:pPr>
              <a:t>5</a:t>
            </a:fld>
            <a:endParaRPr lang="en-US" altLang="zh-TW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2817CF24-F6DC-41B4-9F55-96952B82619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2048B5E3-509F-46DC-87B7-4DA67F9AA1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6D87B2BB-9780-47C1-8A89-7D4927A7EC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0BA2F83-1C94-4E53-B026-F0A7B9F9F4AD}" type="slidenum">
              <a:rPr lang="zh-TW" altLang="en-US"/>
              <a:pPr>
                <a:spcBef>
                  <a:spcPct val="0"/>
                </a:spcBef>
              </a:pPr>
              <a:t>6</a:t>
            </a:fld>
            <a:endParaRPr lang="en-US" altLang="zh-TW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499903E-5DAB-4912-8F84-8F709E3650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EEA1A2F5-E39D-4A2D-BAA8-0404C4AA1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AE20EA0-25C0-47E8-921F-D4FB73401B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E33C88B-837C-4064-866D-4CF61846881C}" type="slidenum">
              <a:rPr lang="zh-TW" altLang="en-US"/>
              <a:pPr>
                <a:spcBef>
                  <a:spcPct val="0"/>
                </a:spcBef>
              </a:pPr>
              <a:t>7</a:t>
            </a:fld>
            <a:endParaRPr lang="en-US" altLang="zh-TW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604EA33-A6ED-47C0-BA0A-E5E939C6032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87F01E87-DCEB-4A65-B8A8-30C0D23CA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3B298D57-9B50-410E-8815-AE8A6B3C8B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62591E0-8A03-48BD-A9FE-983D1FA37BB0}" type="slidenum">
              <a:rPr lang="zh-TW" altLang="en-US"/>
              <a:pPr>
                <a:spcBef>
                  <a:spcPct val="0"/>
                </a:spcBef>
              </a:pPr>
              <a:t>8</a:t>
            </a:fld>
            <a:endParaRPr lang="en-US" altLang="zh-TW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FA9CD7A-ABB4-48AC-B4A4-B129117DBE4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F13945B-8CFC-4755-B433-4EED42F3E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57826E65-2527-40AD-9077-88F4ADC58B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1A71F24-5A44-4979-B7B6-C37B8F7C0718}" type="slidenum">
              <a:rPr lang="zh-TW" altLang="en-US"/>
              <a:pPr>
                <a:spcBef>
                  <a:spcPct val="0"/>
                </a:spcBef>
              </a:pPr>
              <a:t>9</a:t>
            </a:fld>
            <a:endParaRPr lang="en-US" altLang="zh-TW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D95B2C3-DBD5-4941-A788-DCA361801BE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1A745EDD-D23E-4F2B-B95A-9B6B06EA7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F2E737-A790-4439-AC24-476C839787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C9F7C5-89BE-40C0-B3B0-5D342FD8B5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753CE2-4AD8-4D91-A24B-BDBFB189A5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397F30-D73B-497B-B4A2-0AA633FB52B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505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6D0630-24EA-4CAF-B822-CC66C7C7DE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EF7C88-C2A2-4785-BA78-8111F86980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7E1092-FBFB-48C3-9EA0-95A15BEB80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13CC4D-0F59-4B55-B1E5-5F8B19F82B4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258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1BE134E-3264-4916-821E-91B54BE054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CD3950-6656-453E-88F7-E74A27D253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68E409-D330-4129-AF33-5659DE44E0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75429D-363A-4E39-88D9-3BDBBFDE026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076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E6B520-CC55-48E4-8878-10F8B8A5D0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605CEC-3CEF-4B75-968C-523725C79B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7E25ED-0AEF-43EB-860E-25474599ED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EB9279-19B8-4FAF-94EF-1708D78F5B5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433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CB1470-8F52-41D2-BCD5-919383E88F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B759CD-6A7C-4246-81A0-3E154140B4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1D9B83-F4F9-4B69-A9CC-38394B5348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DBF263-CD2D-44D7-81AA-37210FA2823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423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567163-6216-4B59-98D0-71C385363D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2795BD-A46E-4889-9067-7F038CE5AC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5FC07F-4030-4B2D-866E-534F930DF9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8587FC-3A87-4D82-AD2B-0A05F386A36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821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DE8A1E-A1AE-4F28-957B-1E258A543E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53335B3-DA4C-4064-A661-035CDEBC2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A9C7EE0-D955-4EFB-9C50-57CC092C47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160400-295C-4DB0-8C98-54BCA646476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155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972BA41-973E-4F9D-B152-4B67E0A345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905C371-1CFF-41F9-B5DD-88BAB1C40C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1B0A0BE-C550-4D11-BEE3-F1DB36777E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8C8C8D-FB37-4A47-A9F5-20AEDAD92E0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276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AD3B9C1-C463-4BA8-8D71-4A9686F690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DBF6A49-B596-4F0D-A8D3-3277107500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429AC0C-499D-437A-90DB-0D7A973AE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6C509-CAFB-4DBB-8F99-ABDCEC20D94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72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BE6C06-80D2-47A9-9E5C-5C4F00704F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EC2DCA-30C2-413B-ADAE-2F8ADF4CF9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963FA-2AE4-4726-A243-59325BA570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D0F5FA-A9B1-494C-BB85-63C5EAE5E93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426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FCABA3-78CF-45F5-9E53-5DE317429C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AA1DA5-1873-4BA3-8F4B-3C6467AF0C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E364E0-D965-4460-A6F1-CD45487CE6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9CB74C-1AD1-42CB-A649-E9F27238F91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852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B2E1109-4189-4591-A846-DC0088034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FAC4247-AEE5-486C-B4EE-1B8BAAE52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40AA2A0-6E5F-4AC3-870C-B22F915CDC9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707E7B6-AB21-4646-BA1E-9B88D1D990B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90E024-B3BD-47C9-AA44-1DC0019F26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fld id="{1CF77349-E5CB-4A7D-82D5-4D94203481B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fc-editor.org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7CB0A60-30CC-4545-9974-0C05AFF17B5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Introduction to Networking and TCP/IP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22C9D59-973F-475B-8217-DA00632FC4C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Lecture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2BB6ABB-0DEF-4FC5-A092-09AF35D3A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IP Header</a:t>
            </a:r>
          </a:p>
        </p:txBody>
      </p:sp>
      <p:pic>
        <p:nvPicPr>
          <p:cNvPr id="21507" name="Picture 3" descr="f_3_1">
            <a:extLst>
              <a:ext uri="{FF2B5EF4-FFF2-40B4-BE49-F238E27FC236}">
                <a16:creationId xmlns:a16="http://schemas.microsoft.com/office/drawing/2014/main" id="{6E81CD95-969D-4910-8844-C0E4EE72C30B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1789113"/>
            <a:ext cx="6911975" cy="4498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8" name="Oval 4">
            <a:extLst>
              <a:ext uri="{FF2B5EF4-FFF2-40B4-BE49-F238E27FC236}">
                <a16:creationId xmlns:a16="http://schemas.microsoft.com/office/drawing/2014/main" id="{186E44A4-02FF-412C-8A35-6B38246C5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573463"/>
            <a:ext cx="2447925" cy="10080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8991B0E9-E0B4-4CB3-A08A-9E6ED1019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997200"/>
            <a:ext cx="1295400" cy="50323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FC42446-C0FF-4603-B3B9-81A9D1D60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UDP Header</a:t>
            </a:r>
          </a:p>
        </p:txBody>
      </p:sp>
      <p:pic>
        <p:nvPicPr>
          <p:cNvPr id="23555" name="Picture 3" descr="f_11_2">
            <a:extLst>
              <a:ext uri="{FF2B5EF4-FFF2-40B4-BE49-F238E27FC236}">
                <a16:creationId xmlns:a16="http://schemas.microsoft.com/office/drawing/2014/main" id="{FD7FB825-B8D1-4A7A-B8FC-7223002BF0A7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2528888"/>
            <a:ext cx="8496300" cy="3019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6" name="Oval 4">
            <a:extLst>
              <a:ext uri="{FF2B5EF4-FFF2-40B4-BE49-F238E27FC236}">
                <a16:creationId xmlns:a16="http://schemas.microsoft.com/office/drawing/2014/main" id="{AA960EAB-9C30-4F88-A64B-DA86C5F48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781300"/>
            <a:ext cx="6553200" cy="647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556031E-F071-4891-86E2-881CC73A7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TCP Header</a:t>
            </a:r>
          </a:p>
        </p:txBody>
      </p:sp>
      <p:pic>
        <p:nvPicPr>
          <p:cNvPr id="25603" name="Picture 3" descr="f_17_2">
            <a:extLst>
              <a:ext uri="{FF2B5EF4-FFF2-40B4-BE49-F238E27FC236}">
                <a16:creationId xmlns:a16="http://schemas.microsoft.com/office/drawing/2014/main" id="{936D002B-7EAC-4318-A0A9-A291143B5BDD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668463"/>
            <a:ext cx="7200900" cy="4740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4" name="Oval 4">
            <a:extLst>
              <a:ext uri="{FF2B5EF4-FFF2-40B4-BE49-F238E27FC236}">
                <a16:creationId xmlns:a16="http://schemas.microsoft.com/office/drawing/2014/main" id="{80EDCD5B-A818-4D33-9ECC-CDA95AAF3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916113"/>
            <a:ext cx="5473700" cy="5762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1ABF1C4-5E08-42C0-92A7-DBAEB71C4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Demultiplexing</a:t>
            </a:r>
          </a:p>
        </p:txBody>
      </p:sp>
      <p:pic>
        <p:nvPicPr>
          <p:cNvPr id="27651" name="Picture 3" descr="f_1_8">
            <a:extLst>
              <a:ext uri="{FF2B5EF4-FFF2-40B4-BE49-F238E27FC236}">
                <a16:creationId xmlns:a16="http://schemas.microsoft.com/office/drawing/2014/main" id="{C4BD0D66-051E-4AC5-81BB-4E80D8CF3DF7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557338"/>
            <a:ext cx="8064500" cy="480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9D6EC63-D5BB-4835-8E85-E8F7A095C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IP Addresses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DDFEFD2-34CF-4234-9791-378E367001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IPv4 address</a:t>
            </a:r>
          </a:p>
          <a:p>
            <a:pPr lvl="1" eaLnBrk="1" hangingPunct="1"/>
            <a:r>
              <a:rPr lang="en-US" altLang="zh-TW" sz="2400"/>
              <a:t>Dotted decimal: 140.112.8.130</a:t>
            </a:r>
          </a:p>
          <a:p>
            <a:pPr eaLnBrk="1" hangingPunct="1"/>
            <a:r>
              <a:rPr lang="en-US" altLang="zh-TW" sz="2800"/>
              <a:t>Unicast, broadcast, and multicast</a:t>
            </a:r>
          </a:p>
          <a:p>
            <a:pPr eaLnBrk="1" hangingPunct="1"/>
            <a:r>
              <a:rPr lang="en-US" altLang="zh-TW" sz="2800"/>
              <a:t>Private address space</a:t>
            </a:r>
          </a:p>
          <a:p>
            <a:pPr lvl="1" eaLnBrk="1" hangingPunct="1"/>
            <a:r>
              <a:rPr lang="en-US" altLang="zh-TW" sz="2400"/>
              <a:t>10.0.0.0 - 10.255.255.255 (10/8 prefix) </a:t>
            </a:r>
          </a:p>
          <a:p>
            <a:pPr lvl="1" eaLnBrk="1" hangingPunct="1"/>
            <a:r>
              <a:rPr lang="en-US" altLang="zh-TW" sz="2400"/>
              <a:t>172.16.0.0 - 172.31.255.255 (172.16/12 prefix)</a:t>
            </a:r>
          </a:p>
          <a:p>
            <a:pPr lvl="1" eaLnBrk="1" hangingPunct="1"/>
            <a:r>
              <a:rPr lang="en-US" altLang="zh-TW" sz="2400"/>
              <a:t>192.168.0.0 - 192.168.255.255 (192.168/16 prefix) </a:t>
            </a:r>
          </a:p>
          <a:p>
            <a:pPr eaLnBrk="1" hangingPunct="1"/>
            <a:r>
              <a:rPr lang="en-US" altLang="zh-TW" sz="2800"/>
              <a:t>Class A, B, C, D, 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6C992DE-003E-4A51-A4E1-435B770391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IP Addresses </a:t>
            </a:r>
            <a:r>
              <a:rPr lang="en-US" altLang="zh-TW" sz="2400"/>
              <a:t>(cont.)</a:t>
            </a:r>
          </a:p>
        </p:txBody>
      </p:sp>
      <p:pic>
        <p:nvPicPr>
          <p:cNvPr id="31747" name="Picture 3" descr="f_1_5">
            <a:extLst>
              <a:ext uri="{FF2B5EF4-FFF2-40B4-BE49-F238E27FC236}">
                <a16:creationId xmlns:a16="http://schemas.microsoft.com/office/drawing/2014/main" id="{6FE081EF-1B75-4FC8-9636-C3ABF9AE53D9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817688"/>
            <a:ext cx="8353425" cy="444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17A538F-282F-4127-B401-1979F60513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Port Numbers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8CF40C9-C475-4720-BA5E-BD9437704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i="1"/>
              <a:t>Well-known</a:t>
            </a:r>
            <a:r>
              <a:rPr lang="en-US" altLang="zh-TW"/>
              <a:t> ports: 1-1023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HTTP: 80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SMTP: 25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Telnet: 23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FTP: 21 (control), 20 (data)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Others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Gnutella: 6346, 6347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Client vs. server ports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15D92D4-A53F-42EA-A1CA-50416C985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Useful Tools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3C2AF5E-CA5B-4FCD-A02E-87D9162B3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Packet sniffer or analyzer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Tcpdump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Ethereal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NetXRay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Packet generator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Socket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Packet capture libraries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Libpcap &amp; WinPcap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A57FF3C-8141-4F7D-AD39-C7F8A7089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Example Scenario: Web Browsing</a:t>
            </a:r>
          </a:p>
        </p:txBody>
      </p:sp>
      <p:sp>
        <p:nvSpPr>
          <p:cNvPr id="37891" name="Oval 4">
            <a:extLst>
              <a:ext uri="{FF2B5EF4-FFF2-40B4-BE49-F238E27FC236}">
                <a16:creationId xmlns:a16="http://schemas.microsoft.com/office/drawing/2014/main" id="{634B7D94-DE40-4639-96C9-29FF8AF84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141663"/>
            <a:ext cx="1368425" cy="1871662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Client</a:t>
            </a:r>
          </a:p>
        </p:txBody>
      </p:sp>
      <p:sp>
        <p:nvSpPr>
          <p:cNvPr id="37892" name="Oval 8">
            <a:extLst>
              <a:ext uri="{FF2B5EF4-FFF2-40B4-BE49-F238E27FC236}">
                <a16:creationId xmlns:a16="http://schemas.microsoft.com/office/drawing/2014/main" id="{2413BD56-8DC1-4E78-8CEB-0126BBA0F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3068638"/>
            <a:ext cx="1368425" cy="2016125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Server</a:t>
            </a:r>
          </a:p>
        </p:txBody>
      </p:sp>
      <p:sp>
        <p:nvSpPr>
          <p:cNvPr id="37893" name="Text Box 9">
            <a:extLst>
              <a:ext uri="{FF2B5EF4-FFF2-40B4-BE49-F238E27FC236}">
                <a16:creationId xmlns:a16="http://schemas.microsoft.com/office/drawing/2014/main" id="{54B2AC57-39E2-4595-B1F7-AF6D5C97D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492375"/>
            <a:ext cx="2376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Times New Roman" panose="02020603050405020304" pitchFamily="18" charset="0"/>
              </a:rPr>
              <a:t>http://www.ntu.edu.tw/</a:t>
            </a:r>
          </a:p>
        </p:txBody>
      </p:sp>
      <p:sp>
        <p:nvSpPr>
          <p:cNvPr id="37894" name="Oval 11">
            <a:extLst>
              <a:ext uri="{FF2B5EF4-FFF2-40B4-BE49-F238E27FC236}">
                <a16:creationId xmlns:a16="http://schemas.microsoft.com/office/drawing/2014/main" id="{0F033854-0A9D-4F65-A4F7-B9455E9DC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860800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895" name="Text Box 12">
            <a:extLst>
              <a:ext uri="{FF2B5EF4-FFF2-40B4-BE49-F238E27FC236}">
                <a16:creationId xmlns:a16="http://schemas.microsoft.com/office/drawing/2014/main" id="{4C921826-B796-4BE2-8D6D-1D1CF947F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429000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80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37896" name="Text Box 14">
            <a:extLst>
              <a:ext uri="{FF2B5EF4-FFF2-40B4-BE49-F238E27FC236}">
                <a16:creationId xmlns:a16="http://schemas.microsoft.com/office/drawing/2014/main" id="{DAF876A3-902F-4ABA-A962-98E8288CC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157788"/>
            <a:ext cx="1223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61.2.3.4</a:t>
            </a:r>
          </a:p>
        </p:txBody>
      </p:sp>
      <p:sp>
        <p:nvSpPr>
          <p:cNvPr id="37897" name="Text Box 15">
            <a:extLst>
              <a:ext uri="{FF2B5EF4-FFF2-40B4-BE49-F238E27FC236}">
                <a16:creationId xmlns:a16="http://schemas.microsoft.com/office/drawing/2014/main" id="{698933E6-DED2-47C7-8503-DB6501E6B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492375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(140.112.8.130, 80)</a:t>
            </a:r>
          </a:p>
        </p:txBody>
      </p:sp>
      <p:sp>
        <p:nvSpPr>
          <p:cNvPr id="37898" name="Text Box 16">
            <a:extLst>
              <a:ext uri="{FF2B5EF4-FFF2-40B4-BE49-F238E27FC236}">
                <a16:creationId xmlns:a16="http://schemas.microsoft.com/office/drawing/2014/main" id="{89E0DD06-EB48-434B-9248-73647C35A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5229225"/>
            <a:ext cx="180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www.ntu.edu.tw</a:t>
            </a:r>
          </a:p>
        </p:txBody>
      </p:sp>
      <p:sp>
        <p:nvSpPr>
          <p:cNvPr id="37899" name="Oval 17">
            <a:extLst>
              <a:ext uri="{FF2B5EF4-FFF2-40B4-BE49-F238E27FC236}">
                <a16:creationId xmlns:a16="http://schemas.microsoft.com/office/drawing/2014/main" id="{583C08FA-8F9C-4ED9-8658-22F4695CF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724400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00" name="Text Box 18">
            <a:extLst>
              <a:ext uri="{FF2B5EF4-FFF2-40B4-BE49-F238E27FC236}">
                <a16:creationId xmlns:a16="http://schemas.microsoft.com/office/drawing/2014/main" id="{D2E427DB-27E9-494D-BD08-C4E56F29D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365625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23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37901" name="Oval 19">
            <a:extLst>
              <a:ext uri="{FF2B5EF4-FFF2-40B4-BE49-F238E27FC236}">
                <a16:creationId xmlns:a16="http://schemas.microsoft.com/office/drawing/2014/main" id="{DFCBEBC1-D9FB-4931-BADE-BDA883E5C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997200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02" name="Text Box 20">
            <a:extLst>
              <a:ext uri="{FF2B5EF4-FFF2-40B4-BE49-F238E27FC236}">
                <a16:creationId xmlns:a16="http://schemas.microsoft.com/office/drawing/2014/main" id="{28E24F3F-DC21-4825-9887-7129D5120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852738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25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22ABD3E-06EF-42E6-829A-C4610B2DE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Example Scenario: Web Browsing</a:t>
            </a:r>
          </a:p>
        </p:txBody>
      </p:sp>
      <p:sp>
        <p:nvSpPr>
          <p:cNvPr id="39939" name="Oval 3">
            <a:extLst>
              <a:ext uri="{FF2B5EF4-FFF2-40B4-BE49-F238E27FC236}">
                <a16:creationId xmlns:a16="http://schemas.microsoft.com/office/drawing/2014/main" id="{2967F7D0-024C-4FAB-8686-46519EDCD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141663"/>
            <a:ext cx="1368425" cy="1871662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Client</a:t>
            </a:r>
          </a:p>
        </p:txBody>
      </p:sp>
      <p:sp>
        <p:nvSpPr>
          <p:cNvPr id="39940" name="Oval 7">
            <a:extLst>
              <a:ext uri="{FF2B5EF4-FFF2-40B4-BE49-F238E27FC236}">
                <a16:creationId xmlns:a16="http://schemas.microsoft.com/office/drawing/2014/main" id="{C427D58F-A935-44E4-8784-11D0520CC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3068638"/>
            <a:ext cx="1368425" cy="2016125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Server</a:t>
            </a:r>
          </a:p>
        </p:txBody>
      </p:sp>
      <p:sp>
        <p:nvSpPr>
          <p:cNvPr id="39941" name="Text Box 8">
            <a:extLst>
              <a:ext uri="{FF2B5EF4-FFF2-40B4-BE49-F238E27FC236}">
                <a16:creationId xmlns:a16="http://schemas.microsoft.com/office/drawing/2014/main" id="{5F93F0EB-7466-4DAF-919D-1B08AC54D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420938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www.ntu.edu.tw?</a:t>
            </a:r>
          </a:p>
        </p:txBody>
      </p:sp>
      <p:sp>
        <p:nvSpPr>
          <p:cNvPr id="39942" name="Oval 10">
            <a:extLst>
              <a:ext uri="{FF2B5EF4-FFF2-40B4-BE49-F238E27FC236}">
                <a16:creationId xmlns:a16="http://schemas.microsoft.com/office/drawing/2014/main" id="{6CEA42BB-25B5-4691-9F5A-629AD624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860800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9943" name="Text Box 11">
            <a:extLst>
              <a:ext uri="{FF2B5EF4-FFF2-40B4-BE49-F238E27FC236}">
                <a16:creationId xmlns:a16="http://schemas.microsoft.com/office/drawing/2014/main" id="{26DB3645-CB09-4A76-9609-8FF8D0B3F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429000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80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39944" name="Text Box 13">
            <a:extLst>
              <a:ext uri="{FF2B5EF4-FFF2-40B4-BE49-F238E27FC236}">
                <a16:creationId xmlns:a16="http://schemas.microsoft.com/office/drawing/2014/main" id="{06C02E85-66A7-4A2C-BA6B-9906384BC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157788"/>
            <a:ext cx="1223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61.2.3.4</a:t>
            </a:r>
          </a:p>
        </p:txBody>
      </p:sp>
      <p:sp>
        <p:nvSpPr>
          <p:cNvPr id="39945" name="Text Box 14">
            <a:extLst>
              <a:ext uri="{FF2B5EF4-FFF2-40B4-BE49-F238E27FC236}">
                <a16:creationId xmlns:a16="http://schemas.microsoft.com/office/drawing/2014/main" id="{9D75077F-A4DD-48A1-BF9D-6F1D98B68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492375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(140.112.8.130, 80)</a:t>
            </a:r>
          </a:p>
        </p:txBody>
      </p:sp>
      <p:sp>
        <p:nvSpPr>
          <p:cNvPr id="39946" name="Text Box 15">
            <a:extLst>
              <a:ext uri="{FF2B5EF4-FFF2-40B4-BE49-F238E27FC236}">
                <a16:creationId xmlns:a16="http://schemas.microsoft.com/office/drawing/2014/main" id="{E9F87A80-EA6D-434B-B7B7-7382C92B9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5229225"/>
            <a:ext cx="180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www.ntu.edu.tw</a:t>
            </a:r>
          </a:p>
        </p:txBody>
      </p:sp>
      <p:sp>
        <p:nvSpPr>
          <p:cNvPr id="39947" name="Oval 16">
            <a:extLst>
              <a:ext uri="{FF2B5EF4-FFF2-40B4-BE49-F238E27FC236}">
                <a16:creationId xmlns:a16="http://schemas.microsoft.com/office/drawing/2014/main" id="{3D1F0058-329B-45D6-B1CA-6B7EC8EB7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724400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9948" name="Text Box 17">
            <a:extLst>
              <a:ext uri="{FF2B5EF4-FFF2-40B4-BE49-F238E27FC236}">
                <a16:creationId xmlns:a16="http://schemas.microsoft.com/office/drawing/2014/main" id="{0791CBCA-5752-4423-97E2-131DE8D95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365625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23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39949" name="Oval 18">
            <a:extLst>
              <a:ext uri="{FF2B5EF4-FFF2-40B4-BE49-F238E27FC236}">
                <a16:creationId xmlns:a16="http://schemas.microsoft.com/office/drawing/2014/main" id="{F7A3D5D0-26BA-49FF-ABE0-B8E0F983A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997200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9950" name="Text Box 19">
            <a:extLst>
              <a:ext uri="{FF2B5EF4-FFF2-40B4-BE49-F238E27FC236}">
                <a16:creationId xmlns:a16="http://schemas.microsoft.com/office/drawing/2014/main" id="{B74A9F36-6B94-405E-A2DA-1FF04B175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852738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25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39951" name="Oval 20">
            <a:extLst>
              <a:ext uri="{FF2B5EF4-FFF2-40B4-BE49-F238E27FC236}">
                <a16:creationId xmlns:a16="http://schemas.microsoft.com/office/drawing/2014/main" id="{80A46AE7-ACA2-43F3-A7F2-46A9F7C8D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1844675"/>
            <a:ext cx="1368425" cy="10795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DNS</a:t>
            </a:r>
            <a:br>
              <a:rPr lang="en-US" altLang="zh-TW" sz="2400">
                <a:latin typeface="Times New Roman" panose="02020603050405020304" pitchFamily="18" charset="0"/>
              </a:rPr>
            </a:br>
            <a:r>
              <a:rPr lang="en-US" altLang="zh-TW" sz="2400">
                <a:latin typeface="Times New Roman" panose="02020603050405020304" pitchFamily="18" charset="0"/>
              </a:rPr>
              <a:t>Server</a:t>
            </a:r>
          </a:p>
        </p:txBody>
      </p:sp>
      <p:sp>
        <p:nvSpPr>
          <p:cNvPr id="39952" name="Line 21">
            <a:extLst>
              <a:ext uri="{FF2B5EF4-FFF2-40B4-BE49-F238E27FC236}">
                <a16:creationId xmlns:a16="http://schemas.microsoft.com/office/drawing/2014/main" id="{DBA08EF3-788A-4AB6-BDC2-C338872F9F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1050" y="2636838"/>
            <a:ext cx="151288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Line 22">
            <a:extLst>
              <a:ext uri="{FF2B5EF4-FFF2-40B4-BE49-F238E27FC236}">
                <a16:creationId xmlns:a16="http://schemas.microsoft.com/office/drawing/2014/main" id="{ECA94F71-1CCA-47D6-BF1E-BF10028719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5513" y="2781300"/>
            <a:ext cx="151288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Text Box 23">
            <a:extLst>
              <a:ext uri="{FF2B5EF4-FFF2-40B4-BE49-F238E27FC236}">
                <a16:creationId xmlns:a16="http://schemas.microsoft.com/office/drawing/2014/main" id="{130632AE-D72B-46AC-A60D-EB3742E85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141663"/>
            <a:ext cx="165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Times New Roman" panose="02020603050405020304" pitchFamily="18" charset="0"/>
              </a:rPr>
              <a:t>140.112.8.130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C5FF9BB-4861-4711-AF9D-514D1B3E77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470F9A-0EE2-4041-A219-DC98EFD1F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Networking Basics</a:t>
            </a:r>
          </a:p>
          <a:p>
            <a:pPr eaLnBrk="1" hangingPunct="1"/>
            <a:r>
              <a:rPr lang="en-US" altLang="zh-TW"/>
              <a:t>Sockets</a:t>
            </a:r>
          </a:p>
          <a:p>
            <a:pPr eaLnBrk="1" hangingPunct="1"/>
            <a:r>
              <a:rPr lang="en-US" altLang="zh-TW"/>
              <a:t>Remote Procedure Call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52815EC-AB82-4103-9C45-A27DB215A5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Example Scenario: Web Browsing</a:t>
            </a:r>
          </a:p>
        </p:txBody>
      </p:sp>
      <p:sp>
        <p:nvSpPr>
          <p:cNvPr id="41987" name="Oval 3">
            <a:extLst>
              <a:ext uri="{FF2B5EF4-FFF2-40B4-BE49-F238E27FC236}">
                <a16:creationId xmlns:a16="http://schemas.microsoft.com/office/drawing/2014/main" id="{E0C14147-0530-49EB-86ED-F8988312E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141663"/>
            <a:ext cx="1368425" cy="1871662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Client</a:t>
            </a:r>
          </a:p>
        </p:txBody>
      </p:sp>
      <p:sp>
        <p:nvSpPr>
          <p:cNvPr id="41988" name="Line 4">
            <a:extLst>
              <a:ext uri="{FF2B5EF4-FFF2-40B4-BE49-F238E27FC236}">
                <a16:creationId xmlns:a16="http://schemas.microsoft.com/office/drawing/2014/main" id="{09E0AD82-27B7-4D2B-A5CD-11020C097E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1775" y="3644900"/>
            <a:ext cx="324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9" name="Line 5">
            <a:extLst>
              <a:ext uri="{FF2B5EF4-FFF2-40B4-BE49-F238E27FC236}">
                <a16:creationId xmlns:a16="http://schemas.microsoft.com/office/drawing/2014/main" id="{EA17883E-159F-4233-8D90-7921D06792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1775" y="4076700"/>
            <a:ext cx="3170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Text Box 6">
            <a:extLst>
              <a:ext uri="{FF2B5EF4-FFF2-40B4-BE49-F238E27FC236}">
                <a16:creationId xmlns:a16="http://schemas.microsoft.com/office/drawing/2014/main" id="{3330C40C-DB8D-4E16-9BC0-AD849F865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213100"/>
            <a:ext cx="316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connect(140.112.8.130, 80)</a:t>
            </a:r>
            <a:endParaRPr lang="en-US" altLang="zh-TW" sz="2000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1" name="Oval 7">
            <a:extLst>
              <a:ext uri="{FF2B5EF4-FFF2-40B4-BE49-F238E27FC236}">
                <a16:creationId xmlns:a16="http://schemas.microsoft.com/office/drawing/2014/main" id="{4ADF1CAA-59F0-4B15-B9D1-FD021DDF6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3068638"/>
            <a:ext cx="1368425" cy="2016125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Server</a:t>
            </a:r>
          </a:p>
        </p:txBody>
      </p:sp>
      <p:sp>
        <p:nvSpPr>
          <p:cNvPr id="41992" name="Text Box 8">
            <a:extLst>
              <a:ext uri="{FF2B5EF4-FFF2-40B4-BE49-F238E27FC236}">
                <a16:creationId xmlns:a16="http://schemas.microsoft.com/office/drawing/2014/main" id="{4D050339-7B98-461A-B931-6306718A6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492375"/>
            <a:ext cx="2376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http://www.ntu.edu.tw/</a:t>
            </a:r>
          </a:p>
        </p:txBody>
      </p:sp>
      <p:sp>
        <p:nvSpPr>
          <p:cNvPr id="41993" name="Oval 9">
            <a:extLst>
              <a:ext uri="{FF2B5EF4-FFF2-40B4-BE49-F238E27FC236}">
                <a16:creationId xmlns:a16="http://schemas.microsoft.com/office/drawing/2014/main" id="{F6ADDDC3-23DF-4F6D-8EF6-8EBDAC3C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933825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994" name="Oval 10">
            <a:extLst>
              <a:ext uri="{FF2B5EF4-FFF2-40B4-BE49-F238E27FC236}">
                <a16:creationId xmlns:a16="http://schemas.microsoft.com/office/drawing/2014/main" id="{79005D93-9724-4273-9735-F50713C62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860800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995" name="Text Box 11">
            <a:extLst>
              <a:ext uri="{FF2B5EF4-FFF2-40B4-BE49-F238E27FC236}">
                <a16:creationId xmlns:a16="http://schemas.microsoft.com/office/drawing/2014/main" id="{BA6931E1-A6ED-4BEF-8A72-D16CF181F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429000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80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41996" name="Text Box 12">
            <a:extLst>
              <a:ext uri="{FF2B5EF4-FFF2-40B4-BE49-F238E27FC236}">
                <a16:creationId xmlns:a16="http://schemas.microsoft.com/office/drawing/2014/main" id="{4ECE621D-A6DB-4BF8-BD0C-25167E454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500438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7890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41997" name="Text Box 13">
            <a:extLst>
              <a:ext uri="{FF2B5EF4-FFF2-40B4-BE49-F238E27FC236}">
                <a16:creationId xmlns:a16="http://schemas.microsoft.com/office/drawing/2014/main" id="{F7390BC6-FDCF-4434-9D72-1CC97E109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157788"/>
            <a:ext cx="1223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61.2.3.4</a:t>
            </a:r>
          </a:p>
        </p:txBody>
      </p:sp>
      <p:sp>
        <p:nvSpPr>
          <p:cNvPr id="41998" name="Text Box 14">
            <a:extLst>
              <a:ext uri="{FF2B5EF4-FFF2-40B4-BE49-F238E27FC236}">
                <a16:creationId xmlns:a16="http://schemas.microsoft.com/office/drawing/2014/main" id="{B67025DC-4F7A-4564-A71F-E1CB7BCBA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492375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(140.112.8.130, 80)</a:t>
            </a:r>
          </a:p>
        </p:txBody>
      </p:sp>
      <p:sp>
        <p:nvSpPr>
          <p:cNvPr id="41999" name="Text Box 15">
            <a:extLst>
              <a:ext uri="{FF2B5EF4-FFF2-40B4-BE49-F238E27FC236}">
                <a16:creationId xmlns:a16="http://schemas.microsoft.com/office/drawing/2014/main" id="{307A5C0A-3136-4D53-B91F-F2700E2AE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5229225"/>
            <a:ext cx="180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www.ntu.edu.tw</a:t>
            </a:r>
          </a:p>
        </p:txBody>
      </p:sp>
      <p:sp>
        <p:nvSpPr>
          <p:cNvPr id="42000" name="Oval 16">
            <a:extLst>
              <a:ext uri="{FF2B5EF4-FFF2-40B4-BE49-F238E27FC236}">
                <a16:creationId xmlns:a16="http://schemas.microsoft.com/office/drawing/2014/main" id="{2A414A14-9DAA-40D8-A951-38ED30479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724400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01" name="Text Box 17">
            <a:extLst>
              <a:ext uri="{FF2B5EF4-FFF2-40B4-BE49-F238E27FC236}">
                <a16:creationId xmlns:a16="http://schemas.microsoft.com/office/drawing/2014/main" id="{1E327892-FCA0-4FB2-AC9A-EAEE7D0CC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365625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23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42002" name="Oval 18">
            <a:extLst>
              <a:ext uri="{FF2B5EF4-FFF2-40B4-BE49-F238E27FC236}">
                <a16:creationId xmlns:a16="http://schemas.microsoft.com/office/drawing/2014/main" id="{7E757AE5-7CE9-46F3-ADB3-3043EF76D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997200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03" name="Text Box 19">
            <a:extLst>
              <a:ext uri="{FF2B5EF4-FFF2-40B4-BE49-F238E27FC236}">
                <a16:creationId xmlns:a16="http://schemas.microsoft.com/office/drawing/2014/main" id="{7A8CA6DC-01AD-47DF-BB80-A5C66741E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852738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25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pic>
        <p:nvPicPr>
          <p:cNvPr id="42004" name="Picture 21">
            <a:extLst>
              <a:ext uri="{FF2B5EF4-FFF2-40B4-BE49-F238E27FC236}">
                <a16:creationId xmlns:a16="http://schemas.microsoft.com/office/drawing/2014/main" id="{633553B7-9292-4D96-82FC-56ECD1D8BCEC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9113" y="4221163"/>
            <a:ext cx="2455862" cy="1841500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BE2A3C2-8C56-4181-98F0-6763967B6C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DNS Name Resolution</a:t>
            </a:r>
          </a:p>
        </p:txBody>
      </p:sp>
      <p:sp>
        <p:nvSpPr>
          <p:cNvPr id="44035" name="laptop">
            <a:extLst>
              <a:ext uri="{FF2B5EF4-FFF2-40B4-BE49-F238E27FC236}">
                <a16:creationId xmlns:a16="http://schemas.microsoft.com/office/drawing/2014/main" id="{349AEEA4-F538-4816-819E-67EBDF3C551A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635375" y="2349500"/>
            <a:ext cx="1358900" cy="1076325"/>
          </a:xfrm>
          <a:custGeom>
            <a:avLst/>
            <a:gdLst>
              <a:gd name="T0" fmla="*/ 837140594 w 21600"/>
              <a:gd name="T1" fmla="*/ 0 h 21600"/>
              <a:gd name="T2" fmla="*/ 837140594 w 21600"/>
              <a:gd name="T3" fmla="*/ 887504060 h 21600"/>
              <a:gd name="T4" fmla="*/ 2147483646 w 21600"/>
              <a:gd name="T5" fmla="*/ 0 h 21600"/>
              <a:gd name="T6" fmla="*/ 2147483646 w 21600"/>
              <a:gd name="T7" fmla="*/ 887504060 h 21600"/>
              <a:gd name="T8" fmla="*/ 2147483646 w 21600"/>
              <a:gd name="T9" fmla="*/ 0 h 21600"/>
              <a:gd name="T10" fmla="*/ 2147483646 w 21600"/>
              <a:gd name="T11" fmla="*/ 2147483646 h 21600"/>
              <a:gd name="T12" fmla="*/ 0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4036" name="laptop">
            <a:extLst>
              <a:ext uri="{FF2B5EF4-FFF2-40B4-BE49-F238E27FC236}">
                <a16:creationId xmlns:a16="http://schemas.microsoft.com/office/drawing/2014/main" id="{FA1CBB9E-834C-491F-94E3-7053F6D61363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28675" y="4652963"/>
            <a:ext cx="1358900" cy="1076325"/>
          </a:xfrm>
          <a:custGeom>
            <a:avLst/>
            <a:gdLst>
              <a:gd name="T0" fmla="*/ 837140594 w 21600"/>
              <a:gd name="T1" fmla="*/ 0 h 21600"/>
              <a:gd name="T2" fmla="*/ 837140594 w 21600"/>
              <a:gd name="T3" fmla="*/ 887504060 h 21600"/>
              <a:gd name="T4" fmla="*/ 2147483646 w 21600"/>
              <a:gd name="T5" fmla="*/ 0 h 21600"/>
              <a:gd name="T6" fmla="*/ 2147483646 w 21600"/>
              <a:gd name="T7" fmla="*/ 887504060 h 21600"/>
              <a:gd name="T8" fmla="*/ 2147483646 w 21600"/>
              <a:gd name="T9" fmla="*/ 0 h 21600"/>
              <a:gd name="T10" fmla="*/ 2147483646 w 21600"/>
              <a:gd name="T11" fmla="*/ 2147483646 h 21600"/>
              <a:gd name="T12" fmla="*/ 0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4037" name="laptop">
            <a:extLst>
              <a:ext uri="{FF2B5EF4-FFF2-40B4-BE49-F238E27FC236}">
                <a16:creationId xmlns:a16="http://schemas.microsoft.com/office/drawing/2014/main" id="{16AD4688-BC7F-42BF-B539-A037202A77F7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235825" y="4652963"/>
            <a:ext cx="1439863" cy="1076325"/>
          </a:xfrm>
          <a:custGeom>
            <a:avLst/>
            <a:gdLst>
              <a:gd name="T0" fmla="*/ 995863846 w 21600"/>
              <a:gd name="T1" fmla="*/ 0 h 21600"/>
              <a:gd name="T2" fmla="*/ 995863846 w 21600"/>
              <a:gd name="T3" fmla="*/ 887504060 h 21600"/>
              <a:gd name="T4" fmla="*/ 2147483646 w 21600"/>
              <a:gd name="T5" fmla="*/ 0 h 21600"/>
              <a:gd name="T6" fmla="*/ 2147483646 w 21600"/>
              <a:gd name="T7" fmla="*/ 887504060 h 21600"/>
              <a:gd name="T8" fmla="*/ 2147483646 w 21600"/>
              <a:gd name="T9" fmla="*/ 0 h 21600"/>
              <a:gd name="T10" fmla="*/ 2147483646 w 21600"/>
              <a:gd name="T11" fmla="*/ 2147483646 h 21600"/>
              <a:gd name="T12" fmla="*/ 0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DNS</a:t>
            </a:r>
          </a:p>
        </p:txBody>
      </p:sp>
      <p:sp>
        <p:nvSpPr>
          <p:cNvPr id="44038" name="Line 6">
            <a:extLst>
              <a:ext uri="{FF2B5EF4-FFF2-40B4-BE49-F238E27FC236}">
                <a16:creationId xmlns:a16="http://schemas.microsoft.com/office/drawing/2014/main" id="{3FF1780A-79FB-49D4-AEF4-E79800DD9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3933825"/>
            <a:ext cx="7993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Text Box 7">
            <a:extLst>
              <a:ext uri="{FF2B5EF4-FFF2-40B4-BE49-F238E27FC236}">
                <a16:creationId xmlns:a16="http://schemas.microsoft.com/office/drawing/2014/main" id="{25423EB1-7CC0-4DC6-BF99-EE9806992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284538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Ethernet (CSMA/CD)</a:t>
            </a:r>
          </a:p>
        </p:txBody>
      </p:sp>
      <p:sp>
        <p:nvSpPr>
          <p:cNvPr id="44040" name="Line 8">
            <a:extLst>
              <a:ext uri="{FF2B5EF4-FFF2-40B4-BE49-F238E27FC236}">
                <a16:creationId xmlns:a16="http://schemas.microsoft.com/office/drawing/2014/main" id="{C9BD8202-491A-453D-BAF1-D3DE7BEFE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3933825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Line 9">
            <a:extLst>
              <a:ext uri="{FF2B5EF4-FFF2-40B4-BE49-F238E27FC236}">
                <a16:creationId xmlns:a16="http://schemas.microsoft.com/office/drawing/2014/main" id="{44C0441D-D258-4B96-924C-5024FB676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5113" y="39338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Line 10">
            <a:extLst>
              <a:ext uri="{FF2B5EF4-FFF2-40B4-BE49-F238E27FC236}">
                <a16:creationId xmlns:a16="http://schemas.microsoft.com/office/drawing/2014/main" id="{2CFEAC53-04A2-4CDC-ADF9-B19FBB893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34290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5" name="Line 11">
            <a:extLst>
              <a:ext uri="{FF2B5EF4-FFF2-40B4-BE49-F238E27FC236}">
                <a16:creationId xmlns:a16="http://schemas.microsoft.com/office/drawing/2014/main" id="{853BDC0F-8297-4725-BBAE-D7AA7A8A63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3000" y="4940300"/>
            <a:ext cx="41751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6" name="Text Box 12">
            <a:extLst>
              <a:ext uri="{FF2B5EF4-FFF2-40B4-BE49-F238E27FC236}">
                <a16:creationId xmlns:a16="http://schemas.microsoft.com/office/drawing/2014/main" id="{E4E18E28-973F-4538-BF59-E6E9C20BA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5013325"/>
            <a:ext cx="2951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Where is www.ntu.edu.tw?</a:t>
            </a:r>
          </a:p>
        </p:txBody>
      </p:sp>
      <p:sp>
        <p:nvSpPr>
          <p:cNvPr id="67597" name="Line 13">
            <a:extLst>
              <a:ext uri="{FF2B5EF4-FFF2-40B4-BE49-F238E27FC236}">
                <a16:creationId xmlns:a16="http://schemas.microsoft.com/office/drawing/2014/main" id="{7102DCA4-8459-4A9B-B31B-8D05159CF6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4438" y="4797425"/>
            <a:ext cx="4103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8" name="Text Box 14">
            <a:extLst>
              <a:ext uri="{FF2B5EF4-FFF2-40B4-BE49-F238E27FC236}">
                <a16:creationId xmlns:a16="http://schemas.microsoft.com/office/drawing/2014/main" id="{7B66BE3F-8D8A-448D-AC7C-99283DB2E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365625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X is 140.112.8.130.</a:t>
            </a:r>
          </a:p>
        </p:txBody>
      </p:sp>
      <p:sp>
        <p:nvSpPr>
          <p:cNvPr id="67599" name="AutoShape 15">
            <a:extLst>
              <a:ext uri="{FF2B5EF4-FFF2-40B4-BE49-F238E27FC236}">
                <a16:creationId xmlns:a16="http://schemas.microsoft.com/office/drawing/2014/main" id="{81E2D0B6-CDA1-421E-8B44-CAEAD410E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5445125"/>
            <a:ext cx="2305050" cy="1008063"/>
          </a:xfrm>
          <a:prstGeom prst="wedgeRoundRectCallout">
            <a:avLst>
              <a:gd name="adj1" fmla="val -39671"/>
              <a:gd name="adj2" fmla="val 1125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hostname </a:t>
            </a:r>
            <a:r>
              <a:rPr lang="en-US" altLang="zh-TW" sz="2400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br>
              <a:rPr lang="en-US" altLang="zh-TW" sz="240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TW" sz="2400">
                <a:latin typeface="Times New Roman" panose="02020603050405020304" pitchFamily="18" charset="0"/>
                <a:sym typeface="Wingdings" panose="05000000000000000000" pitchFamily="2" charset="2"/>
              </a:rPr>
              <a:t>IP address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6" grpId="0"/>
      <p:bldP spid="67598" grpId="0"/>
      <p:bldP spid="6759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6646339-FC60-4554-AAA3-C54AD90BB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ARP (Revisited)</a:t>
            </a:r>
          </a:p>
        </p:txBody>
      </p:sp>
      <p:sp>
        <p:nvSpPr>
          <p:cNvPr id="46083" name="laptop">
            <a:extLst>
              <a:ext uri="{FF2B5EF4-FFF2-40B4-BE49-F238E27FC236}">
                <a16:creationId xmlns:a16="http://schemas.microsoft.com/office/drawing/2014/main" id="{A684F285-2136-4994-B405-A5492670B8AF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635375" y="2349500"/>
            <a:ext cx="1358900" cy="1076325"/>
          </a:xfrm>
          <a:custGeom>
            <a:avLst/>
            <a:gdLst>
              <a:gd name="T0" fmla="*/ 837140594 w 21600"/>
              <a:gd name="T1" fmla="*/ 0 h 21600"/>
              <a:gd name="T2" fmla="*/ 837140594 w 21600"/>
              <a:gd name="T3" fmla="*/ 887504060 h 21600"/>
              <a:gd name="T4" fmla="*/ 2147483646 w 21600"/>
              <a:gd name="T5" fmla="*/ 0 h 21600"/>
              <a:gd name="T6" fmla="*/ 2147483646 w 21600"/>
              <a:gd name="T7" fmla="*/ 887504060 h 21600"/>
              <a:gd name="T8" fmla="*/ 2147483646 w 21600"/>
              <a:gd name="T9" fmla="*/ 0 h 21600"/>
              <a:gd name="T10" fmla="*/ 2147483646 w 21600"/>
              <a:gd name="T11" fmla="*/ 2147483646 h 21600"/>
              <a:gd name="T12" fmla="*/ 0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6084" name="laptop">
            <a:extLst>
              <a:ext uri="{FF2B5EF4-FFF2-40B4-BE49-F238E27FC236}">
                <a16:creationId xmlns:a16="http://schemas.microsoft.com/office/drawing/2014/main" id="{21A72B6D-506C-4B09-ACDB-31BC946D5A6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28675" y="4652963"/>
            <a:ext cx="1358900" cy="1076325"/>
          </a:xfrm>
          <a:custGeom>
            <a:avLst/>
            <a:gdLst>
              <a:gd name="T0" fmla="*/ 837140594 w 21600"/>
              <a:gd name="T1" fmla="*/ 0 h 21600"/>
              <a:gd name="T2" fmla="*/ 837140594 w 21600"/>
              <a:gd name="T3" fmla="*/ 887504060 h 21600"/>
              <a:gd name="T4" fmla="*/ 2147483646 w 21600"/>
              <a:gd name="T5" fmla="*/ 0 h 21600"/>
              <a:gd name="T6" fmla="*/ 2147483646 w 21600"/>
              <a:gd name="T7" fmla="*/ 887504060 h 21600"/>
              <a:gd name="T8" fmla="*/ 2147483646 w 21600"/>
              <a:gd name="T9" fmla="*/ 0 h 21600"/>
              <a:gd name="T10" fmla="*/ 2147483646 w 21600"/>
              <a:gd name="T11" fmla="*/ 2147483646 h 21600"/>
              <a:gd name="T12" fmla="*/ 0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6085" name="laptop">
            <a:extLst>
              <a:ext uri="{FF2B5EF4-FFF2-40B4-BE49-F238E27FC236}">
                <a16:creationId xmlns:a16="http://schemas.microsoft.com/office/drawing/2014/main" id="{C2836F60-6E92-4B14-B09D-31F9D9331FC3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235825" y="4652963"/>
            <a:ext cx="1439863" cy="1076325"/>
          </a:xfrm>
          <a:custGeom>
            <a:avLst/>
            <a:gdLst>
              <a:gd name="T0" fmla="*/ 995863846 w 21600"/>
              <a:gd name="T1" fmla="*/ 0 h 21600"/>
              <a:gd name="T2" fmla="*/ 995863846 w 21600"/>
              <a:gd name="T3" fmla="*/ 887504060 h 21600"/>
              <a:gd name="T4" fmla="*/ 2147483646 w 21600"/>
              <a:gd name="T5" fmla="*/ 0 h 21600"/>
              <a:gd name="T6" fmla="*/ 2147483646 w 21600"/>
              <a:gd name="T7" fmla="*/ 887504060 h 21600"/>
              <a:gd name="T8" fmla="*/ 2147483646 w 21600"/>
              <a:gd name="T9" fmla="*/ 0 h 21600"/>
              <a:gd name="T10" fmla="*/ 2147483646 w 21600"/>
              <a:gd name="T11" fmla="*/ 2147483646 h 21600"/>
              <a:gd name="T12" fmla="*/ 0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6086" name="Line 6">
            <a:extLst>
              <a:ext uri="{FF2B5EF4-FFF2-40B4-BE49-F238E27FC236}">
                <a16:creationId xmlns:a16="http://schemas.microsoft.com/office/drawing/2014/main" id="{6ED39B8B-3CB0-47B5-9A5D-E08021AB0A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3933825"/>
            <a:ext cx="7993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Text Box 7">
            <a:extLst>
              <a:ext uri="{FF2B5EF4-FFF2-40B4-BE49-F238E27FC236}">
                <a16:creationId xmlns:a16="http://schemas.microsoft.com/office/drawing/2014/main" id="{7802AAFD-AE71-4807-8236-A466A38EB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284538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Ethernet (CSMA/CD)</a:t>
            </a:r>
          </a:p>
        </p:txBody>
      </p:sp>
      <p:sp>
        <p:nvSpPr>
          <p:cNvPr id="46088" name="Line 8">
            <a:extLst>
              <a:ext uri="{FF2B5EF4-FFF2-40B4-BE49-F238E27FC236}">
                <a16:creationId xmlns:a16="http://schemas.microsoft.com/office/drawing/2014/main" id="{3759B2B6-226B-4B93-BCD1-6940605B2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3933825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Line 9">
            <a:extLst>
              <a:ext uri="{FF2B5EF4-FFF2-40B4-BE49-F238E27FC236}">
                <a16:creationId xmlns:a16="http://schemas.microsoft.com/office/drawing/2014/main" id="{9323BE04-1D3E-475F-AF63-D7F226DD37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5113" y="39338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Line 10">
            <a:extLst>
              <a:ext uri="{FF2B5EF4-FFF2-40B4-BE49-F238E27FC236}">
                <a16:creationId xmlns:a16="http://schemas.microsoft.com/office/drawing/2014/main" id="{9E4C2F45-6693-4FC4-BBB1-2858DE43A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34290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1" name="Line 11">
            <a:extLst>
              <a:ext uri="{FF2B5EF4-FFF2-40B4-BE49-F238E27FC236}">
                <a16:creationId xmlns:a16="http://schemas.microsoft.com/office/drawing/2014/main" id="{4B09EB2B-1BA9-49F7-9C25-CD26CFA239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4221163"/>
            <a:ext cx="12969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2" name="Text Box 12">
            <a:extLst>
              <a:ext uri="{FF2B5EF4-FFF2-40B4-BE49-F238E27FC236}">
                <a16:creationId xmlns:a16="http://schemas.microsoft.com/office/drawing/2014/main" id="{56818DEA-5C7F-4E97-8A55-0B81F6F98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292600"/>
            <a:ext cx="2881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Where is 140.112.8.130?</a:t>
            </a:r>
          </a:p>
        </p:txBody>
      </p:sp>
      <p:sp>
        <p:nvSpPr>
          <p:cNvPr id="66573" name="Line 13">
            <a:extLst>
              <a:ext uri="{FF2B5EF4-FFF2-40B4-BE49-F238E27FC236}">
                <a16:creationId xmlns:a16="http://schemas.microsoft.com/office/drawing/2014/main" id="{E7D279AB-9E4D-4838-B5CF-D55C3A8FB3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4075" y="3716338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4" name="Text Box 14">
            <a:extLst>
              <a:ext uri="{FF2B5EF4-FFF2-40B4-BE49-F238E27FC236}">
                <a16:creationId xmlns:a16="http://schemas.microsoft.com/office/drawing/2014/main" id="{C1CAFBB8-6016-4077-B6E0-D61CB662B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068638"/>
            <a:ext cx="2016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140.112.8.130 is 00:C0:EB:00:8B:68</a:t>
            </a:r>
          </a:p>
        </p:txBody>
      </p:sp>
      <p:sp>
        <p:nvSpPr>
          <p:cNvPr id="66575" name="AutoShape 15">
            <a:extLst>
              <a:ext uri="{FF2B5EF4-FFF2-40B4-BE49-F238E27FC236}">
                <a16:creationId xmlns:a16="http://schemas.microsoft.com/office/drawing/2014/main" id="{443B686A-53A3-4277-986C-D03343623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5013325"/>
            <a:ext cx="2665413" cy="1008063"/>
          </a:xfrm>
          <a:prstGeom prst="wedgeRoundRectCallout">
            <a:avLst>
              <a:gd name="adj1" fmla="val -43685"/>
              <a:gd name="adj2" fmla="val 2559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IP address </a:t>
            </a:r>
            <a:r>
              <a:rPr lang="en-US" altLang="zh-TW" sz="2400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br>
              <a:rPr lang="en-US" altLang="zh-TW" sz="240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TW" sz="2400">
                <a:latin typeface="Times New Roman" panose="02020603050405020304" pitchFamily="18" charset="0"/>
                <a:sym typeface="Wingdings" panose="05000000000000000000" pitchFamily="2" charset="2"/>
              </a:rPr>
              <a:t>Ethernet address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46096" name="Text Box 17">
            <a:extLst>
              <a:ext uri="{FF2B5EF4-FFF2-40B4-BE49-F238E27FC236}">
                <a16:creationId xmlns:a16="http://schemas.microsoft.com/office/drawing/2014/main" id="{0F073AD0-2F4F-48BF-A4E6-7D36EB898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1700213"/>
            <a:ext cx="215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140.112.8.130</a:t>
            </a:r>
            <a:br>
              <a:rPr lang="en-US" altLang="zh-TW" sz="1800">
                <a:latin typeface="Times New Roman" panose="02020603050405020304" pitchFamily="18" charset="0"/>
              </a:rPr>
            </a:br>
            <a:r>
              <a:rPr lang="en-US" altLang="zh-TW" sz="1800">
                <a:latin typeface="Times New Roman" panose="02020603050405020304" pitchFamily="18" charset="0"/>
              </a:rPr>
              <a:t>00:C0:EB:00:8B:68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2" grpId="0"/>
      <p:bldP spid="66574" grpId="0"/>
      <p:bldP spid="665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DC405F0-621F-437D-884B-67763088D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Sockets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5984E93-004B-4751-9D81-C52745C6C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ARP: Ethernet (hardware, MAC) address</a:t>
            </a:r>
          </a:p>
          <a:p>
            <a:pPr eaLnBrk="1" hangingPunct="1"/>
            <a:r>
              <a:rPr lang="en-US" altLang="zh-TW"/>
              <a:t>IP: IP address</a:t>
            </a:r>
          </a:p>
          <a:p>
            <a:pPr eaLnBrk="1" hangingPunct="1"/>
            <a:r>
              <a:rPr lang="en-US" altLang="zh-TW"/>
              <a:t>TCP/UDP: port number</a:t>
            </a:r>
          </a:p>
          <a:p>
            <a:pPr eaLnBrk="1" hangingPunct="1"/>
            <a:r>
              <a:rPr lang="en-US" altLang="zh-TW"/>
              <a:t>Port vs. service </a:t>
            </a:r>
          </a:p>
          <a:p>
            <a:pPr eaLnBrk="1" hangingPunct="1"/>
            <a:r>
              <a:rPr lang="en-US" altLang="zh-TW"/>
              <a:t>Sockets: {IP</a:t>
            </a:r>
            <a:r>
              <a:rPr lang="en-US" altLang="zh-TW" baseline="-25000"/>
              <a:t>src</a:t>
            </a:r>
            <a:r>
              <a:rPr lang="en-US" altLang="zh-TW"/>
              <a:t>, port</a:t>
            </a:r>
            <a:r>
              <a:rPr lang="en-US" altLang="zh-TW" baseline="-25000"/>
              <a:t>src</a:t>
            </a:r>
            <a:r>
              <a:rPr lang="en-US" altLang="zh-TW"/>
              <a:t>, IP</a:t>
            </a:r>
            <a:r>
              <a:rPr lang="en-US" altLang="zh-TW" baseline="-25000"/>
              <a:t>dest</a:t>
            </a:r>
            <a:r>
              <a:rPr lang="en-US" altLang="zh-TW"/>
              <a:t>, port</a:t>
            </a:r>
            <a:r>
              <a:rPr lang="en-US" altLang="zh-TW" baseline="-25000"/>
              <a:t>dest</a:t>
            </a:r>
            <a:r>
              <a:rPr lang="en-US" altLang="zh-TW"/>
              <a:t>}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45F0E93-CBA7-4340-9F48-B56FCB6C4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Socket Connection</a:t>
            </a:r>
          </a:p>
        </p:txBody>
      </p:sp>
      <p:sp>
        <p:nvSpPr>
          <p:cNvPr id="50179" name="Oval 4">
            <a:extLst>
              <a:ext uri="{FF2B5EF4-FFF2-40B4-BE49-F238E27FC236}">
                <a16:creationId xmlns:a16="http://schemas.microsoft.com/office/drawing/2014/main" id="{5DCE86D6-4826-4A2C-AFDA-A47080C75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141663"/>
            <a:ext cx="1368425" cy="1871662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Client</a:t>
            </a:r>
          </a:p>
        </p:txBody>
      </p:sp>
      <p:sp>
        <p:nvSpPr>
          <p:cNvPr id="50180" name="Line 5">
            <a:extLst>
              <a:ext uri="{FF2B5EF4-FFF2-40B4-BE49-F238E27FC236}">
                <a16:creationId xmlns:a16="http://schemas.microsoft.com/office/drawing/2014/main" id="{F2C70D73-9B5C-4C76-BAE1-CA9EB32318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1775" y="3644900"/>
            <a:ext cx="324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1" name="Line 6">
            <a:extLst>
              <a:ext uri="{FF2B5EF4-FFF2-40B4-BE49-F238E27FC236}">
                <a16:creationId xmlns:a16="http://schemas.microsoft.com/office/drawing/2014/main" id="{881E26AE-BE5D-402D-88DA-2D09F6883F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1775" y="4149725"/>
            <a:ext cx="3170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2" name="Text Box 8">
            <a:extLst>
              <a:ext uri="{FF2B5EF4-FFF2-40B4-BE49-F238E27FC236}">
                <a16:creationId xmlns:a16="http://schemas.microsoft.com/office/drawing/2014/main" id="{74D61D69-367A-45AE-97E7-C363CC14B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213100"/>
            <a:ext cx="316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connect(140.112.8.130, 80)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50183" name="Oval 9">
            <a:extLst>
              <a:ext uri="{FF2B5EF4-FFF2-40B4-BE49-F238E27FC236}">
                <a16:creationId xmlns:a16="http://schemas.microsoft.com/office/drawing/2014/main" id="{A1DFBC25-CDB4-42E5-89FA-446E4B294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3068638"/>
            <a:ext cx="1368425" cy="2016125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Server</a:t>
            </a:r>
          </a:p>
        </p:txBody>
      </p:sp>
      <p:sp>
        <p:nvSpPr>
          <p:cNvPr id="50184" name="Text Box 12">
            <a:extLst>
              <a:ext uri="{FF2B5EF4-FFF2-40B4-BE49-F238E27FC236}">
                <a16:creationId xmlns:a16="http://schemas.microsoft.com/office/drawing/2014/main" id="{0817C1D6-18D3-44E7-B2CC-DA1ED9E8C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492375"/>
            <a:ext cx="180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(61.2.3.4, 7890)</a:t>
            </a:r>
          </a:p>
        </p:txBody>
      </p:sp>
      <p:sp>
        <p:nvSpPr>
          <p:cNvPr id="50185" name="Oval 14">
            <a:extLst>
              <a:ext uri="{FF2B5EF4-FFF2-40B4-BE49-F238E27FC236}">
                <a16:creationId xmlns:a16="http://schemas.microsoft.com/office/drawing/2014/main" id="{BD414AC8-EBBC-40E5-B4AF-C8D656E6D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933825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0186" name="Oval 15">
            <a:extLst>
              <a:ext uri="{FF2B5EF4-FFF2-40B4-BE49-F238E27FC236}">
                <a16:creationId xmlns:a16="http://schemas.microsoft.com/office/drawing/2014/main" id="{7DAFC6A1-9E5A-42BF-9024-C30118FE9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860800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0187" name="Text Box 16">
            <a:extLst>
              <a:ext uri="{FF2B5EF4-FFF2-40B4-BE49-F238E27FC236}">
                <a16:creationId xmlns:a16="http://schemas.microsoft.com/office/drawing/2014/main" id="{8D78002B-3AF6-4584-A681-4C633A41E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429000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80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50188" name="Text Box 17">
            <a:extLst>
              <a:ext uri="{FF2B5EF4-FFF2-40B4-BE49-F238E27FC236}">
                <a16:creationId xmlns:a16="http://schemas.microsoft.com/office/drawing/2014/main" id="{77C5D854-CB78-4636-8BCF-AAE38B661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500438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7890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50189" name="Text Box 18">
            <a:extLst>
              <a:ext uri="{FF2B5EF4-FFF2-40B4-BE49-F238E27FC236}">
                <a16:creationId xmlns:a16="http://schemas.microsoft.com/office/drawing/2014/main" id="{61B01919-A5CF-4218-803B-A764D505C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157788"/>
            <a:ext cx="1223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61.2.3.4</a:t>
            </a:r>
          </a:p>
        </p:txBody>
      </p:sp>
      <p:sp>
        <p:nvSpPr>
          <p:cNvPr id="50190" name="Text Box 19">
            <a:extLst>
              <a:ext uri="{FF2B5EF4-FFF2-40B4-BE49-F238E27FC236}">
                <a16:creationId xmlns:a16="http://schemas.microsoft.com/office/drawing/2014/main" id="{2D17BB36-42DF-42CA-B5E4-759DC026B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492375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(140.112.8.130, 80)</a:t>
            </a:r>
          </a:p>
        </p:txBody>
      </p:sp>
      <p:sp>
        <p:nvSpPr>
          <p:cNvPr id="50191" name="Text Box 20">
            <a:extLst>
              <a:ext uri="{FF2B5EF4-FFF2-40B4-BE49-F238E27FC236}">
                <a16:creationId xmlns:a16="http://schemas.microsoft.com/office/drawing/2014/main" id="{9BC1ADEB-415C-41B8-AC7B-CD1E75F6B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5229225"/>
            <a:ext cx="187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www.ntu.edu.tw</a:t>
            </a:r>
          </a:p>
        </p:txBody>
      </p:sp>
      <p:sp>
        <p:nvSpPr>
          <p:cNvPr id="50192" name="Oval 22">
            <a:extLst>
              <a:ext uri="{FF2B5EF4-FFF2-40B4-BE49-F238E27FC236}">
                <a16:creationId xmlns:a16="http://schemas.microsoft.com/office/drawing/2014/main" id="{0A3FF4A7-5C64-4241-8EC8-96525C699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724400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0193" name="Text Box 23">
            <a:extLst>
              <a:ext uri="{FF2B5EF4-FFF2-40B4-BE49-F238E27FC236}">
                <a16:creationId xmlns:a16="http://schemas.microsoft.com/office/drawing/2014/main" id="{38A85D27-D7FD-434C-AC4D-E94E505D3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365625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23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50194" name="Oval 24">
            <a:extLst>
              <a:ext uri="{FF2B5EF4-FFF2-40B4-BE49-F238E27FC236}">
                <a16:creationId xmlns:a16="http://schemas.microsoft.com/office/drawing/2014/main" id="{033301CF-631B-4FA0-B36F-0F788509E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997200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0195" name="Text Box 25">
            <a:extLst>
              <a:ext uri="{FF2B5EF4-FFF2-40B4-BE49-F238E27FC236}">
                <a16:creationId xmlns:a16="http://schemas.microsoft.com/office/drawing/2014/main" id="{AD18D2CD-C3D3-4026-B357-9BE03AEB8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852738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25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F0A97E7-2BD4-4CB6-94E1-E8FBF2E8B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Socket Programming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B9ECDEA-F2D0-4B71-9834-5D687D10CB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UNIX: BSD Socket API (in C)</a:t>
            </a:r>
          </a:p>
          <a:p>
            <a:pPr lvl="1" eaLnBrk="1" hangingPunct="1"/>
            <a:r>
              <a:rPr lang="en-US" altLang="zh-TW"/>
              <a:t>socket(), bind(), listen(), accept(), connect(), send(), recv(), sendto(), recvfrom(), select(), …</a:t>
            </a:r>
          </a:p>
          <a:p>
            <a:pPr eaLnBrk="1" hangingPunct="1"/>
            <a:r>
              <a:rPr lang="en-US" altLang="zh-TW"/>
              <a:t>Java Socket API</a:t>
            </a:r>
          </a:p>
          <a:p>
            <a:pPr lvl="1" eaLnBrk="1" hangingPunct="1"/>
            <a:r>
              <a:rPr lang="en-US" altLang="zh-TW"/>
              <a:t>java.net.Socket</a:t>
            </a:r>
          </a:p>
          <a:p>
            <a:pPr eaLnBrk="1" hangingPunct="1"/>
            <a:r>
              <a:rPr lang="en-US" altLang="zh-TW"/>
              <a:t>Perl, Python, …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FC44096B-E507-4BE0-BC71-1791D3EB9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Remote Procedure Call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A62D251-E648-486B-A6E7-3A274D70FB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RFC 1831 – RPC v2</a:t>
            </a:r>
          </a:p>
          <a:p>
            <a:pPr eaLnBrk="1" hangingPunct="1"/>
            <a:r>
              <a:rPr lang="en-US" altLang="zh-TW"/>
              <a:t>RFC 1832 -- XDR: External Data Representation Standard </a:t>
            </a:r>
          </a:p>
          <a:p>
            <a:pPr lvl="1" eaLnBrk="1" hangingPunct="1"/>
            <a:r>
              <a:rPr lang="en-US" altLang="zh-TW"/>
              <a:t>A machine-independent representation of data</a:t>
            </a:r>
          </a:p>
          <a:p>
            <a:pPr eaLnBrk="1" hangingPunct="1"/>
            <a:r>
              <a:rPr lang="en-US" altLang="zh-TW"/>
              <a:t>Local vs. remote procedure calls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A5BE5E2A-78D0-4C0A-B80B-C6DC029DF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RPC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B256D8BB-E7B5-4099-BEE8-D5C8FE41A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UDP/TCP transport</a:t>
            </a:r>
          </a:p>
          <a:p>
            <a:pPr lvl="1" eaLnBrk="1" hangingPunct="1"/>
            <a:r>
              <a:rPr lang="en-US" altLang="zh-TW"/>
              <a:t>RPC/UDP: connectionless, fast</a:t>
            </a:r>
          </a:p>
          <a:p>
            <a:pPr lvl="1" eaLnBrk="1" hangingPunct="1"/>
            <a:r>
              <a:rPr lang="en-US" altLang="zh-TW"/>
              <a:t>RPC/TCP: connection-oriented, slower</a:t>
            </a:r>
          </a:p>
          <a:p>
            <a:pPr eaLnBrk="1" hangingPunct="1"/>
            <a:r>
              <a:rPr lang="en-US" altLang="zh-TW"/>
              <a:t>Portmap service (or </a:t>
            </a:r>
            <a:r>
              <a:rPr lang="en-US" altLang="zh-TW" i="1"/>
              <a:t>portmapper</a:t>
            </a:r>
            <a:r>
              <a:rPr lang="en-US" altLang="zh-TW"/>
              <a:t>)</a:t>
            </a:r>
          </a:p>
          <a:p>
            <a:pPr lvl="1" eaLnBrk="1" hangingPunct="1"/>
            <a:r>
              <a:rPr lang="en-US" altLang="zh-TW"/>
              <a:t>Port 111</a:t>
            </a:r>
          </a:p>
          <a:p>
            <a:pPr lvl="1" eaLnBrk="1" hangingPunct="1"/>
            <a:r>
              <a:rPr lang="en-US" altLang="zh-TW"/>
              <a:t>RFC 1833</a:t>
            </a:r>
          </a:p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5">
            <a:extLst>
              <a:ext uri="{FF2B5EF4-FFF2-40B4-BE49-F238E27FC236}">
                <a16:creationId xmlns:a16="http://schemas.microsoft.com/office/drawing/2014/main" id="{861701D7-E74D-44AB-B529-65D048CB5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RPC</a:t>
            </a:r>
          </a:p>
        </p:txBody>
      </p:sp>
      <p:pic>
        <p:nvPicPr>
          <p:cNvPr id="58371" name="Picture 8" descr="rpc2">
            <a:extLst>
              <a:ext uri="{FF2B5EF4-FFF2-40B4-BE49-F238E27FC236}">
                <a16:creationId xmlns:a16="http://schemas.microsoft.com/office/drawing/2014/main" id="{2053B912-B218-41F7-8F40-24FC4252D41D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5913" y="1981200"/>
            <a:ext cx="34321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F9ACD379-3A57-4128-9D81-F5C0F16FB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RPC Portmapping </a:t>
            </a:r>
          </a:p>
        </p:txBody>
      </p:sp>
      <p:sp>
        <p:nvSpPr>
          <p:cNvPr id="60419" name="Oval 3">
            <a:extLst>
              <a:ext uri="{FF2B5EF4-FFF2-40B4-BE49-F238E27FC236}">
                <a16:creationId xmlns:a16="http://schemas.microsoft.com/office/drawing/2014/main" id="{BFD90018-1DD3-4867-BE45-EE318A24B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638425"/>
            <a:ext cx="1368425" cy="1871663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Client</a:t>
            </a:r>
          </a:p>
        </p:txBody>
      </p:sp>
      <p:sp>
        <p:nvSpPr>
          <p:cNvPr id="60420" name="Line 4">
            <a:extLst>
              <a:ext uri="{FF2B5EF4-FFF2-40B4-BE49-F238E27FC236}">
                <a16:creationId xmlns:a16="http://schemas.microsoft.com/office/drawing/2014/main" id="{095C891E-8540-4DEA-85AA-1C196DDEA8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6238" y="3141663"/>
            <a:ext cx="324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1" name="Line 5">
            <a:extLst>
              <a:ext uri="{FF2B5EF4-FFF2-40B4-BE49-F238E27FC236}">
                <a16:creationId xmlns:a16="http://schemas.microsoft.com/office/drawing/2014/main" id="{9B5D23DE-081B-4776-9FAC-132638A856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6238" y="3646488"/>
            <a:ext cx="3170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2" name="Text Box 6">
            <a:extLst>
              <a:ext uri="{FF2B5EF4-FFF2-40B4-BE49-F238E27FC236}">
                <a16:creationId xmlns:a16="http://schemas.microsoft.com/office/drawing/2014/main" id="{7B47D74B-C016-4518-BADD-6EBE1C47A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2709863"/>
            <a:ext cx="316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connect(140.112.8.130, 111)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60423" name="Oval 7">
            <a:extLst>
              <a:ext uri="{FF2B5EF4-FFF2-40B4-BE49-F238E27FC236}">
                <a16:creationId xmlns:a16="http://schemas.microsoft.com/office/drawing/2014/main" id="{DB1BEFC7-77AC-42E1-B767-2CD01925B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2565400"/>
            <a:ext cx="1368425" cy="2016125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Server</a:t>
            </a:r>
          </a:p>
        </p:txBody>
      </p:sp>
      <p:sp>
        <p:nvSpPr>
          <p:cNvPr id="60424" name="Oval 9">
            <a:extLst>
              <a:ext uri="{FF2B5EF4-FFF2-40B4-BE49-F238E27FC236}">
                <a16:creationId xmlns:a16="http://schemas.microsoft.com/office/drawing/2014/main" id="{0E8AF549-BB68-4290-9E99-42D780541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3430588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25" name="Oval 10">
            <a:extLst>
              <a:ext uri="{FF2B5EF4-FFF2-40B4-BE49-F238E27FC236}">
                <a16:creationId xmlns:a16="http://schemas.microsoft.com/office/drawing/2014/main" id="{EE0D6619-C8C7-4865-AF44-9105540E8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3357563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26" name="Text Box 11">
            <a:extLst>
              <a:ext uri="{FF2B5EF4-FFF2-40B4-BE49-F238E27FC236}">
                <a16:creationId xmlns:a16="http://schemas.microsoft.com/office/drawing/2014/main" id="{8E7F34EA-B30C-4741-85DC-82795A3DF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350" y="2925763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111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60427" name="Text Box 12">
            <a:extLst>
              <a:ext uri="{FF2B5EF4-FFF2-40B4-BE49-F238E27FC236}">
                <a16:creationId xmlns:a16="http://schemas.microsoft.com/office/drawing/2014/main" id="{E79B5579-39B5-47ED-B4BC-F63D8C47C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99720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7890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60428" name="Text Box 13">
            <a:extLst>
              <a:ext uri="{FF2B5EF4-FFF2-40B4-BE49-F238E27FC236}">
                <a16:creationId xmlns:a16="http://schemas.microsoft.com/office/drawing/2014/main" id="{0F22217F-B0A7-48D9-B72A-FE098680E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4654550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61.2.3.4</a:t>
            </a:r>
          </a:p>
        </p:txBody>
      </p:sp>
      <p:sp>
        <p:nvSpPr>
          <p:cNvPr id="60429" name="Text Box 15">
            <a:extLst>
              <a:ext uri="{FF2B5EF4-FFF2-40B4-BE49-F238E27FC236}">
                <a16:creationId xmlns:a16="http://schemas.microsoft.com/office/drawing/2014/main" id="{D10CB3E2-02C2-476C-AE0A-7CDE957C7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4725988"/>
            <a:ext cx="2016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140.112.8.130</a:t>
            </a:r>
          </a:p>
        </p:txBody>
      </p:sp>
      <p:sp>
        <p:nvSpPr>
          <p:cNvPr id="60430" name="Oval 16">
            <a:extLst>
              <a:ext uri="{FF2B5EF4-FFF2-40B4-BE49-F238E27FC236}">
                <a16:creationId xmlns:a16="http://schemas.microsoft.com/office/drawing/2014/main" id="{7243E3FD-5DBB-4A2F-8F52-9F2656523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4221163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31" name="Text Box 17">
            <a:extLst>
              <a:ext uri="{FF2B5EF4-FFF2-40B4-BE49-F238E27FC236}">
                <a16:creationId xmlns:a16="http://schemas.microsoft.com/office/drawing/2014/main" id="{7878466E-3979-419C-AFDD-D79DB8FDD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3862388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P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60432" name="Oval 18">
            <a:extLst>
              <a:ext uri="{FF2B5EF4-FFF2-40B4-BE49-F238E27FC236}">
                <a16:creationId xmlns:a16="http://schemas.microsoft.com/office/drawing/2014/main" id="{C3406600-1153-4A59-AB8D-C83C4AA0D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2493963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33" name="Text Box 19">
            <a:extLst>
              <a:ext uri="{FF2B5EF4-FFF2-40B4-BE49-F238E27FC236}">
                <a16:creationId xmlns:a16="http://schemas.microsoft.com/office/drawing/2014/main" id="{7133076B-FBDF-4537-BF1A-7BEB20324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2349500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25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60434" name="Text Box 20">
            <a:extLst>
              <a:ext uri="{FF2B5EF4-FFF2-40B4-BE49-F238E27FC236}">
                <a16:creationId xmlns:a16="http://schemas.microsoft.com/office/drawing/2014/main" id="{0945B1BC-EC74-426C-96C0-E0786DC46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3213100"/>
            <a:ext cx="1366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Port P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60435" name="Line 21">
            <a:extLst>
              <a:ext uri="{FF2B5EF4-FFF2-40B4-BE49-F238E27FC236}">
                <a16:creationId xmlns:a16="http://schemas.microsoft.com/office/drawing/2014/main" id="{2F8C09A4-D48E-4C3C-8614-569022E954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4800" y="4221163"/>
            <a:ext cx="324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6" name="Line 22">
            <a:extLst>
              <a:ext uri="{FF2B5EF4-FFF2-40B4-BE49-F238E27FC236}">
                <a16:creationId xmlns:a16="http://schemas.microsoft.com/office/drawing/2014/main" id="{90407C88-ECE2-4D53-BE8E-BF3173DA52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4800" y="4725988"/>
            <a:ext cx="3170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7" name="Text Box 23">
            <a:extLst>
              <a:ext uri="{FF2B5EF4-FFF2-40B4-BE49-F238E27FC236}">
                <a16:creationId xmlns:a16="http://schemas.microsoft.com/office/drawing/2014/main" id="{929DB4C8-2844-4B57-882C-1C72D7EAC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789363"/>
            <a:ext cx="3097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connect(140.112.8.130, P)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A4AA0C3-AC0D-40C8-85BA-233B0FCD5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Networking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4EF3E21-7CFE-4A16-83FA-F13F9DB99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Layering</a:t>
            </a:r>
          </a:p>
          <a:p>
            <a:pPr lvl="1" eaLnBrk="1" hangingPunct="1"/>
            <a:r>
              <a:rPr lang="en-US" altLang="zh-TW"/>
              <a:t>ISO OSI 7-layer model</a:t>
            </a:r>
          </a:p>
          <a:p>
            <a:pPr lvl="2" eaLnBrk="1" hangingPunct="1"/>
            <a:r>
              <a:rPr lang="en-US" altLang="zh-TW"/>
              <a:t>Physical, data link, network, transport, session, presentation, application</a:t>
            </a:r>
          </a:p>
          <a:p>
            <a:pPr lvl="1" eaLnBrk="1" hangingPunct="1"/>
            <a:r>
              <a:rPr lang="en-US" altLang="zh-TW"/>
              <a:t>TCP/IP model</a:t>
            </a:r>
          </a:p>
          <a:p>
            <a:pPr lvl="2" eaLnBrk="1" hangingPunct="1"/>
            <a:r>
              <a:rPr lang="en-US" altLang="zh-TW"/>
              <a:t>Physical, Link, network, transport, application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EC13C41E-8894-49CB-BA42-4292B3A82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RPC Programming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41DB774-B535-42CD-8C59-FD9EFF7544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i="1"/>
              <a:t>rpcgen</a:t>
            </a:r>
          </a:p>
          <a:p>
            <a:pPr eaLnBrk="1" hangingPunct="1"/>
            <a:r>
              <a:rPr lang="en-US" altLang="zh-TW"/>
              <a:t>Applications: NFS (Network File System), …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9253ED9-F59D-4F4B-A4AE-D0E0546AA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Programming Exercises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6EB0A4E3-B97E-4666-8A86-44AF24B3AA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/>
              <a:t>Packet sending/receiving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FTP client/server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FTP (File Transfer Protocol): RFC 959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HTTP (Web) client/server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HTTP (HyperText Transfer Protocol) 1.1: RFC 2616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Mail client/server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SMTP (Simple Mail Transfer Protocol): RFC 2821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POP3 (Post Office Protocol Version 3): RFC 1939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IMAP4 (Internet Message Access Protocol – Verison 4rev1): RFC 3501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MIME, 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…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69610C2A-68B1-487D-B529-AB34C367D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Further Readings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CF520445-025B-45E7-B69B-5691F4FFEC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W. Richard Stallings, B. Fenner, A. M. Rudolf, </a:t>
            </a:r>
            <a:r>
              <a:rPr lang="en-US" altLang="zh-TW" i="1"/>
              <a:t>UNIX Network Programming, Vol. 1: the Sockets Networking API</a:t>
            </a:r>
            <a:r>
              <a:rPr lang="en-US" altLang="zh-TW"/>
              <a:t>, 3rd ed., Addison-Wesley, 2003.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E. R. Harold, </a:t>
            </a:r>
            <a:r>
              <a:rPr lang="en-US" altLang="zh-TW" i="1"/>
              <a:t>Java Network Programming</a:t>
            </a:r>
            <a:r>
              <a:rPr lang="en-US" altLang="zh-TW"/>
              <a:t>, 3rd ed., O’Reilly, 2004.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RFCs (Request for Comments), </a:t>
            </a:r>
            <a:r>
              <a:rPr lang="en-US" altLang="zh-TW">
                <a:hlinkClick r:id="rId3"/>
              </a:rPr>
              <a:t>http://www.rfc-editor.org/</a:t>
            </a:r>
            <a:r>
              <a:rPr lang="en-US" altLang="zh-TW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3A3016C-0089-487C-B749-DC744350F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TCP/IP Layering </a:t>
            </a:r>
            <a:r>
              <a:rPr lang="en-US" altLang="zh-TW" sz="2400"/>
              <a:t>(cont.)</a:t>
            </a:r>
          </a:p>
        </p:txBody>
      </p:sp>
      <p:grpSp>
        <p:nvGrpSpPr>
          <p:cNvPr id="9219" name="Group 3">
            <a:extLst>
              <a:ext uri="{FF2B5EF4-FFF2-40B4-BE49-F238E27FC236}">
                <a16:creationId xmlns:a16="http://schemas.microsoft.com/office/drawing/2014/main" id="{5B576F88-981D-4FE6-A675-712049EDC77B}"/>
              </a:ext>
            </a:extLst>
          </p:cNvPr>
          <p:cNvGrpSpPr>
            <a:grpSpLocks/>
          </p:cNvGrpSpPr>
          <p:nvPr/>
        </p:nvGrpSpPr>
        <p:grpSpPr bwMode="auto">
          <a:xfrm>
            <a:off x="3001963" y="3136900"/>
            <a:ext cx="3095625" cy="2520950"/>
            <a:chOff x="1927" y="2205"/>
            <a:chExt cx="1950" cy="1588"/>
          </a:xfrm>
        </p:grpSpPr>
        <p:sp>
          <p:nvSpPr>
            <p:cNvPr id="9236" name="Rectangle 4">
              <a:extLst>
                <a:ext uri="{FF2B5EF4-FFF2-40B4-BE49-F238E27FC236}">
                  <a16:creationId xmlns:a16="http://schemas.microsoft.com/office/drawing/2014/main" id="{4259AFC1-5FBD-4B75-AD81-F46614E8B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3022"/>
              <a:ext cx="1950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Network Layer</a:t>
              </a:r>
            </a:p>
          </p:txBody>
        </p:sp>
        <p:sp>
          <p:nvSpPr>
            <p:cNvPr id="9237" name="Rectangle 5">
              <a:extLst>
                <a:ext uri="{FF2B5EF4-FFF2-40B4-BE49-F238E27FC236}">
                  <a16:creationId xmlns:a16="http://schemas.microsoft.com/office/drawing/2014/main" id="{B3F9FEFB-85B2-4A96-ACD6-E0E79A793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613"/>
              <a:ext cx="1950" cy="36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Transport Layer</a:t>
              </a:r>
            </a:p>
          </p:txBody>
        </p:sp>
        <p:sp>
          <p:nvSpPr>
            <p:cNvPr id="9238" name="Rectangle 6">
              <a:extLst>
                <a:ext uri="{FF2B5EF4-FFF2-40B4-BE49-F238E27FC236}">
                  <a16:creationId xmlns:a16="http://schemas.microsoft.com/office/drawing/2014/main" id="{D9CB3ECC-6147-419B-9053-E445D4C01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205"/>
              <a:ext cx="1950" cy="363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Application Layer</a:t>
              </a:r>
            </a:p>
          </p:txBody>
        </p:sp>
        <p:sp>
          <p:nvSpPr>
            <p:cNvPr id="9239" name="Rectangle 7">
              <a:extLst>
                <a:ext uri="{FF2B5EF4-FFF2-40B4-BE49-F238E27FC236}">
                  <a16:creationId xmlns:a16="http://schemas.microsoft.com/office/drawing/2014/main" id="{164D1044-5AF7-48C1-A591-AC8D687D7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3430"/>
              <a:ext cx="1950" cy="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Link Layer</a:t>
              </a:r>
            </a:p>
          </p:txBody>
        </p:sp>
      </p:grpSp>
      <p:grpSp>
        <p:nvGrpSpPr>
          <p:cNvPr id="9220" name="Group 8">
            <a:extLst>
              <a:ext uri="{FF2B5EF4-FFF2-40B4-BE49-F238E27FC236}">
                <a16:creationId xmlns:a16="http://schemas.microsoft.com/office/drawing/2014/main" id="{45AE9511-2B6A-4329-8ADE-7B7B490B7164}"/>
              </a:ext>
            </a:extLst>
          </p:cNvPr>
          <p:cNvGrpSpPr>
            <a:grpSpLocks/>
          </p:cNvGrpSpPr>
          <p:nvPr/>
        </p:nvGrpSpPr>
        <p:grpSpPr bwMode="auto">
          <a:xfrm>
            <a:off x="482600" y="3209925"/>
            <a:ext cx="2447925" cy="2400300"/>
            <a:chOff x="476" y="2251"/>
            <a:chExt cx="1542" cy="1512"/>
          </a:xfrm>
        </p:grpSpPr>
        <p:sp>
          <p:nvSpPr>
            <p:cNvPr id="9232" name="Text Box 9">
              <a:extLst>
                <a:ext uri="{FF2B5EF4-FFF2-40B4-BE49-F238E27FC236}">
                  <a16:creationId xmlns:a16="http://schemas.microsoft.com/office/drawing/2014/main" id="{FDA49657-2A0D-4666-AAAB-34B59D1C7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475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ARP</a:t>
              </a:r>
            </a:p>
          </p:txBody>
        </p:sp>
        <p:sp>
          <p:nvSpPr>
            <p:cNvPr id="9233" name="Text Box 10">
              <a:extLst>
                <a:ext uri="{FF2B5EF4-FFF2-40B4-BE49-F238E27FC236}">
                  <a16:creationId xmlns:a16="http://schemas.microsoft.com/office/drawing/2014/main" id="{316623D7-183E-4D5D-82CB-86DADC111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067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IP</a:t>
              </a:r>
            </a:p>
          </p:txBody>
        </p:sp>
        <p:sp>
          <p:nvSpPr>
            <p:cNvPr id="9234" name="Text Box 11">
              <a:extLst>
                <a:ext uri="{FF2B5EF4-FFF2-40B4-BE49-F238E27FC236}">
                  <a16:creationId xmlns:a16="http://schemas.microsoft.com/office/drawing/2014/main" id="{88BC4CB3-86D0-476E-9739-39487BAD2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659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TCP/UDP</a:t>
              </a:r>
            </a:p>
          </p:txBody>
        </p:sp>
        <p:sp>
          <p:nvSpPr>
            <p:cNvPr id="9235" name="Text Box 12">
              <a:extLst>
                <a:ext uri="{FF2B5EF4-FFF2-40B4-BE49-F238E27FC236}">
                  <a16:creationId xmlns:a16="http://schemas.microsoft.com/office/drawing/2014/main" id="{0E4B652D-D512-4316-9901-AA7490222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251"/>
              <a:ext cx="15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HTTP/FTP/SMTP</a:t>
              </a:r>
            </a:p>
          </p:txBody>
        </p:sp>
      </p:grpSp>
      <p:sp>
        <p:nvSpPr>
          <p:cNvPr id="9221" name="Rectangle 13">
            <a:extLst>
              <a:ext uri="{FF2B5EF4-FFF2-40B4-BE49-F238E27FC236}">
                <a16:creationId xmlns:a16="http://schemas.microsoft.com/office/drawing/2014/main" id="{E20329F7-B07F-4C20-B92A-AC9F2E9B5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77724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TCP/IP protocol stack</a:t>
            </a:r>
          </a:p>
        </p:txBody>
      </p:sp>
      <p:sp>
        <p:nvSpPr>
          <p:cNvPr id="9222" name="Line 14">
            <a:extLst>
              <a:ext uri="{FF2B5EF4-FFF2-40B4-BE49-F238E27FC236}">
                <a16:creationId xmlns:a16="http://schemas.microsoft.com/office/drawing/2014/main" id="{ACA69956-882C-478A-A7DD-C2996B5CE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7238" y="3065463"/>
            <a:ext cx="0" cy="2592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Line 15">
            <a:extLst>
              <a:ext uri="{FF2B5EF4-FFF2-40B4-BE49-F238E27FC236}">
                <a16:creationId xmlns:a16="http://schemas.microsoft.com/office/drawing/2014/main" id="{C1A42852-0EA3-4A4B-8BAB-F424A5B01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3863" y="3065463"/>
            <a:ext cx="0" cy="2592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Text Box 16">
            <a:extLst>
              <a:ext uri="{FF2B5EF4-FFF2-40B4-BE49-F238E27FC236}">
                <a16:creationId xmlns:a16="http://schemas.microsoft.com/office/drawing/2014/main" id="{F01B64CE-F821-4BD8-822A-3482B8354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5188" y="5657850"/>
            <a:ext cx="169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Demultiplexing</a:t>
            </a:r>
          </a:p>
        </p:txBody>
      </p:sp>
      <p:sp>
        <p:nvSpPr>
          <p:cNvPr id="9225" name="Text Box 17">
            <a:extLst>
              <a:ext uri="{FF2B5EF4-FFF2-40B4-BE49-F238E27FC236}">
                <a16:creationId xmlns:a16="http://schemas.microsoft.com/office/drawing/2014/main" id="{96DE1F3B-1321-4F18-A2F0-CE0787BC4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513" y="2560638"/>
            <a:ext cx="1584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Encapsulation</a:t>
            </a:r>
          </a:p>
        </p:txBody>
      </p:sp>
      <p:sp>
        <p:nvSpPr>
          <p:cNvPr id="9226" name="Line 18">
            <a:extLst>
              <a:ext uri="{FF2B5EF4-FFF2-40B4-BE49-F238E27FC236}">
                <a16:creationId xmlns:a16="http://schemas.microsoft.com/office/drawing/2014/main" id="{E107CEBA-C3C6-43F0-B1DB-E71425DDA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6063" y="6018213"/>
            <a:ext cx="4033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Text Box 19">
            <a:extLst>
              <a:ext uri="{FF2B5EF4-FFF2-40B4-BE49-F238E27FC236}">
                <a16:creationId xmlns:a16="http://schemas.microsoft.com/office/drawing/2014/main" id="{0936CF38-3F6E-4D8E-9F1B-751262217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25" y="5873750"/>
            <a:ext cx="1008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Ethernet</a:t>
            </a:r>
          </a:p>
        </p:txBody>
      </p:sp>
      <p:sp>
        <p:nvSpPr>
          <p:cNvPr id="9228" name="Line 20">
            <a:extLst>
              <a:ext uri="{FF2B5EF4-FFF2-40B4-BE49-F238E27FC236}">
                <a16:creationId xmlns:a16="http://schemas.microsoft.com/office/drawing/2014/main" id="{887CCB17-9230-4C52-A5F4-9336855D6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3413" y="56578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Oval 21">
            <a:extLst>
              <a:ext uri="{FF2B5EF4-FFF2-40B4-BE49-F238E27FC236}">
                <a16:creationId xmlns:a16="http://schemas.microsoft.com/office/drawing/2014/main" id="{E09C1E6F-29D2-40CA-8CD4-1696EA354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013" y="2244725"/>
            <a:ext cx="804862" cy="720725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app</a:t>
            </a:r>
          </a:p>
        </p:txBody>
      </p:sp>
      <p:sp>
        <p:nvSpPr>
          <p:cNvPr id="9230" name="Oval 22">
            <a:extLst>
              <a:ext uri="{FF2B5EF4-FFF2-40B4-BE49-F238E27FC236}">
                <a16:creationId xmlns:a16="http://schemas.microsoft.com/office/drawing/2014/main" id="{D441C71F-8FD8-419E-908A-C71BC78B6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276475"/>
            <a:ext cx="879475" cy="720725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app</a:t>
            </a:r>
          </a:p>
        </p:txBody>
      </p:sp>
      <p:cxnSp>
        <p:nvCxnSpPr>
          <p:cNvPr id="9231" name="Straight Connector 2">
            <a:extLst>
              <a:ext uri="{FF2B5EF4-FFF2-40B4-BE49-F238E27FC236}">
                <a16:creationId xmlns:a16="http://schemas.microsoft.com/office/drawing/2014/main" id="{59D373D7-D3E3-47F0-B7E7-526013931B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30525" y="6381750"/>
            <a:ext cx="37290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A2D1CB6-F635-4ACD-A1B1-4DAEF2BD1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Common Protocols in TCP/IP Protocol Stack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20F6D6D-40C5-46B9-AFF1-1F90C80564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ARP: Address Resolution Protocol</a:t>
            </a:r>
          </a:p>
          <a:p>
            <a:pPr eaLnBrk="1" hangingPunct="1"/>
            <a:r>
              <a:rPr lang="en-US" altLang="zh-TW"/>
              <a:t>IP: Internet Protocol (RFC 791)</a:t>
            </a:r>
          </a:p>
          <a:p>
            <a:pPr eaLnBrk="1" hangingPunct="1"/>
            <a:r>
              <a:rPr lang="en-US" altLang="zh-TW"/>
              <a:t>UDP: User Datagram Protocol (RFC 768)</a:t>
            </a:r>
          </a:p>
          <a:p>
            <a:pPr eaLnBrk="1" hangingPunct="1"/>
            <a:r>
              <a:rPr lang="en-US" altLang="zh-TW"/>
              <a:t>TCP: Transmission Control Protocol (RFC 793)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A1B159A-D09D-4B17-AB72-1BE69E993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Encapsulation</a:t>
            </a:r>
          </a:p>
        </p:txBody>
      </p:sp>
      <p:pic>
        <p:nvPicPr>
          <p:cNvPr id="13315" name="Picture 3" descr="f_1_7">
            <a:extLst>
              <a:ext uri="{FF2B5EF4-FFF2-40B4-BE49-F238E27FC236}">
                <a16:creationId xmlns:a16="http://schemas.microsoft.com/office/drawing/2014/main" id="{8B708F55-27A3-432C-8835-7E55633E1732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1484313"/>
            <a:ext cx="6769100" cy="4899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2763273-159B-4B52-B5B6-B54610B76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Protocol Headers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699E61B-F044-421E-9DDD-ADBF4DA8D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Ethernet header</a:t>
            </a:r>
          </a:p>
          <a:p>
            <a:pPr lvl="1" eaLnBrk="1" hangingPunct="1"/>
            <a:r>
              <a:rPr lang="en-US" altLang="zh-TW"/>
              <a:t>MAC (Ethernet) addresses</a:t>
            </a:r>
          </a:p>
          <a:p>
            <a:pPr eaLnBrk="1" hangingPunct="1"/>
            <a:r>
              <a:rPr lang="en-US" altLang="zh-TW"/>
              <a:t>IP header</a:t>
            </a:r>
          </a:p>
          <a:p>
            <a:pPr lvl="1" eaLnBrk="1" hangingPunct="1"/>
            <a:r>
              <a:rPr lang="en-US" altLang="zh-TW"/>
              <a:t>IP addresses, protocol</a:t>
            </a:r>
          </a:p>
          <a:p>
            <a:pPr eaLnBrk="1" hangingPunct="1"/>
            <a:r>
              <a:rPr lang="en-US" altLang="zh-TW"/>
              <a:t>TCP/UDP header</a:t>
            </a:r>
          </a:p>
          <a:p>
            <a:pPr lvl="1" eaLnBrk="1" hangingPunct="1"/>
            <a:r>
              <a:rPr lang="en-US" altLang="zh-TW"/>
              <a:t>Port numbers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BF9944F-D4D0-4E7E-845C-16C1993FCF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ARP</a:t>
            </a:r>
          </a:p>
        </p:txBody>
      </p:sp>
      <p:sp>
        <p:nvSpPr>
          <p:cNvPr id="17411" name="laptop">
            <a:extLst>
              <a:ext uri="{FF2B5EF4-FFF2-40B4-BE49-F238E27FC236}">
                <a16:creationId xmlns:a16="http://schemas.microsoft.com/office/drawing/2014/main" id="{79DB36C5-6447-438C-B874-D4D964CCE176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635375" y="2349500"/>
            <a:ext cx="1358900" cy="1076325"/>
          </a:xfrm>
          <a:custGeom>
            <a:avLst/>
            <a:gdLst>
              <a:gd name="T0" fmla="*/ 837140594 w 21600"/>
              <a:gd name="T1" fmla="*/ 0 h 21600"/>
              <a:gd name="T2" fmla="*/ 837140594 w 21600"/>
              <a:gd name="T3" fmla="*/ 887504060 h 21600"/>
              <a:gd name="T4" fmla="*/ 2147483646 w 21600"/>
              <a:gd name="T5" fmla="*/ 0 h 21600"/>
              <a:gd name="T6" fmla="*/ 2147483646 w 21600"/>
              <a:gd name="T7" fmla="*/ 887504060 h 21600"/>
              <a:gd name="T8" fmla="*/ 2147483646 w 21600"/>
              <a:gd name="T9" fmla="*/ 0 h 21600"/>
              <a:gd name="T10" fmla="*/ 2147483646 w 21600"/>
              <a:gd name="T11" fmla="*/ 2147483646 h 21600"/>
              <a:gd name="T12" fmla="*/ 0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7412" name="laptop">
            <a:extLst>
              <a:ext uri="{FF2B5EF4-FFF2-40B4-BE49-F238E27FC236}">
                <a16:creationId xmlns:a16="http://schemas.microsoft.com/office/drawing/2014/main" id="{9B55F833-FC4B-454B-97A6-EB933F09E22A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28675" y="4652963"/>
            <a:ext cx="1358900" cy="1076325"/>
          </a:xfrm>
          <a:custGeom>
            <a:avLst/>
            <a:gdLst>
              <a:gd name="T0" fmla="*/ 837140594 w 21600"/>
              <a:gd name="T1" fmla="*/ 0 h 21600"/>
              <a:gd name="T2" fmla="*/ 837140594 w 21600"/>
              <a:gd name="T3" fmla="*/ 887504060 h 21600"/>
              <a:gd name="T4" fmla="*/ 2147483646 w 21600"/>
              <a:gd name="T5" fmla="*/ 0 h 21600"/>
              <a:gd name="T6" fmla="*/ 2147483646 w 21600"/>
              <a:gd name="T7" fmla="*/ 887504060 h 21600"/>
              <a:gd name="T8" fmla="*/ 2147483646 w 21600"/>
              <a:gd name="T9" fmla="*/ 0 h 21600"/>
              <a:gd name="T10" fmla="*/ 2147483646 w 21600"/>
              <a:gd name="T11" fmla="*/ 2147483646 h 21600"/>
              <a:gd name="T12" fmla="*/ 0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7413" name="laptop">
            <a:extLst>
              <a:ext uri="{FF2B5EF4-FFF2-40B4-BE49-F238E27FC236}">
                <a16:creationId xmlns:a16="http://schemas.microsoft.com/office/drawing/2014/main" id="{3AE84FD3-051F-46FE-8053-CA819AC7EC17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235825" y="4652963"/>
            <a:ext cx="1439863" cy="1076325"/>
          </a:xfrm>
          <a:custGeom>
            <a:avLst/>
            <a:gdLst>
              <a:gd name="T0" fmla="*/ 995863846 w 21600"/>
              <a:gd name="T1" fmla="*/ 0 h 21600"/>
              <a:gd name="T2" fmla="*/ 995863846 w 21600"/>
              <a:gd name="T3" fmla="*/ 887504060 h 21600"/>
              <a:gd name="T4" fmla="*/ 2147483646 w 21600"/>
              <a:gd name="T5" fmla="*/ 0 h 21600"/>
              <a:gd name="T6" fmla="*/ 2147483646 w 21600"/>
              <a:gd name="T7" fmla="*/ 887504060 h 21600"/>
              <a:gd name="T8" fmla="*/ 2147483646 w 21600"/>
              <a:gd name="T9" fmla="*/ 0 h 21600"/>
              <a:gd name="T10" fmla="*/ 2147483646 w 21600"/>
              <a:gd name="T11" fmla="*/ 2147483646 h 21600"/>
              <a:gd name="T12" fmla="*/ 0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7414" name="Line 17">
            <a:extLst>
              <a:ext uri="{FF2B5EF4-FFF2-40B4-BE49-F238E27FC236}">
                <a16:creationId xmlns:a16="http://schemas.microsoft.com/office/drawing/2014/main" id="{4D160C34-4240-4A33-B150-53C02B447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3933825"/>
            <a:ext cx="7993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Text Box 18">
            <a:extLst>
              <a:ext uri="{FF2B5EF4-FFF2-40B4-BE49-F238E27FC236}">
                <a16:creationId xmlns:a16="http://schemas.microsoft.com/office/drawing/2014/main" id="{679C70E7-79B3-4823-8853-B60E3339E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284538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Ethernet (CSMA/CD)</a:t>
            </a:r>
          </a:p>
        </p:txBody>
      </p:sp>
      <p:sp>
        <p:nvSpPr>
          <p:cNvPr id="17416" name="Line 19">
            <a:extLst>
              <a:ext uri="{FF2B5EF4-FFF2-40B4-BE49-F238E27FC236}">
                <a16:creationId xmlns:a16="http://schemas.microsoft.com/office/drawing/2014/main" id="{897F3C2B-4602-4584-BEB0-6B0DD868B2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3933825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20">
            <a:extLst>
              <a:ext uri="{FF2B5EF4-FFF2-40B4-BE49-F238E27FC236}">
                <a16:creationId xmlns:a16="http://schemas.microsoft.com/office/drawing/2014/main" id="{D7C8ABB0-FBD8-4873-B3E9-FB9C0660B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5113" y="39338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21">
            <a:extLst>
              <a:ext uri="{FF2B5EF4-FFF2-40B4-BE49-F238E27FC236}">
                <a16:creationId xmlns:a16="http://schemas.microsoft.com/office/drawing/2014/main" id="{D9CCCAD6-65A9-46CB-839D-658624605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34290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8" name="Line 22">
            <a:extLst>
              <a:ext uri="{FF2B5EF4-FFF2-40B4-BE49-F238E27FC236}">
                <a16:creationId xmlns:a16="http://schemas.microsoft.com/office/drawing/2014/main" id="{9B231CB3-D0D0-48A7-A918-FE9A18EAB6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4221163"/>
            <a:ext cx="12969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9" name="Text Box 23">
            <a:extLst>
              <a:ext uri="{FF2B5EF4-FFF2-40B4-BE49-F238E27FC236}">
                <a16:creationId xmlns:a16="http://schemas.microsoft.com/office/drawing/2014/main" id="{D9506FCB-AFE3-418C-9FE5-98EB93F2A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292600"/>
            <a:ext cx="1441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Where is X?</a:t>
            </a:r>
          </a:p>
        </p:txBody>
      </p:sp>
      <p:sp>
        <p:nvSpPr>
          <p:cNvPr id="65560" name="Line 24">
            <a:extLst>
              <a:ext uri="{FF2B5EF4-FFF2-40B4-BE49-F238E27FC236}">
                <a16:creationId xmlns:a16="http://schemas.microsoft.com/office/drawing/2014/main" id="{5DD83D07-3282-470D-8BE3-D3C2DF52E0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4075" y="3716338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1" name="Text Box 25">
            <a:extLst>
              <a:ext uri="{FF2B5EF4-FFF2-40B4-BE49-F238E27FC236}">
                <a16:creationId xmlns:a16="http://schemas.microsoft.com/office/drawing/2014/main" id="{823584BB-9810-4D1A-A362-71B042F8E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284538"/>
            <a:ext cx="1441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X is here.</a:t>
            </a:r>
          </a:p>
        </p:txBody>
      </p:sp>
      <p:sp>
        <p:nvSpPr>
          <p:cNvPr id="65564" name="AutoShape 28">
            <a:extLst>
              <a:ext uri="{FF2B5EF4-FFF2-40B4-BE49-F238E27FC236}">
                <a16:creationId xmlns:a16="http://schemas.microsoft.com/office/drawing/2014/main" id="{4F1E728A-3C2B-4190-ABBE-E6BC6C3D1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013325"/>
            <a:ext cx="2592387" cy="1008063"/>
          </a:xfrm>
          <a:prstGeom prst="wedgeRoundRectCallout">
            <a:avLst>
              <a:gd name="adj1" fmla="val -18523"/>
              <a:gd name="adj2" fmla="val 4700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IP address </a:t>
            </a:r>
            <a:r>
              <a:rPr lang="en-US" altLang="zh-TW" sz="2400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br>
              <a:rPr lang="en-US" altLang="zh-TW" sz="240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TW" sz="2400">
                <a:latin typeface="Times New Roman" panose="02020603050405020304" pitchFamily="18" charset="0"/>
                <a:sym typeface="Wingdings" panose="05000000000000000000" pitchFamily="2" charset="2"/>
              </a:rPr>
              <a:t>Ethernet address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9" grpId="0"/>
      <p:bldP spid="65561" grpId="0"/>
      <p:bldP spid="655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FB824BF-EE23-435E-A40F-590AB5349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Ethernet Header</a:t>
            </a:r>
          </a:p>
        </p:txBody>
      </p:sp>
      <p:pic>
        <p:nvPicPr>
          <p:cNvPr id="19459" name="Picture 3" descr="f_2_1">
            <a:extLst>
              <a:ext uri="{FF2B5EF4-FFF2-40B4-BE49-F238E27FC236}">
                <a16:creationId xmlns:a16="http://schemas.microsoft.com/office/drawing/2014/main" id="{30DEA1BA-A3C4-428A-BEA2-E7C8339DDED5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8175" y="1700213"/>
            <a:ext cx="5613400" cy="4956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0" name="Oval 4">
            <a:extLst>
              <a:ext uri="{FF2B5EF4-FFF2-40B4-BE49-F238E27FC236}">
                <a16:creationId xmlns:a16="http://schemas.microsoft.com/office/drawing/2014/main" id="{AD7477FF-A3C4-4A56-83AF-BC27AAB38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437063"/>
            <a:ext cx="1152525" cy="5048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Book Antiqua"/>
        <a:ea typeface="PMingLiU"/>
        <a:cs typeface=""/>
      </a:majorFont>
      <a:minorFont>
        <a:latin typeface="Book Antiqua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PMingLiU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</TotalTime>
  <Words>850</Words>
  <Application>Microsoft Office PowerPoint</Application>
  <PresentationFormat>On-screen Show (4:3)</PresentationFormat>
  <Paragraphs>232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Times New Roman</vt:lpstr>
      <vt:lpstr>PMingLiU</vt:lpstr>
      <vt:lpstr>Arial</vt:lpstr>
      <vt:lpstr>Book Antiqua</vt:lpstr>
      <vt:lpstr>Wingdings</vt:lpstr>
      <vt:lpstr>預設簡報設計</vt:lpstr>
      <vt:lpstr>Introduction to Networking and TCP/IP</vt:lpstr>
      <vt:lpstr>Outline</vt:lpstr>
      <vt:lpstr>Networking</vt:lpstr>
      <vt:lpstr>TCP/IP Layering (cont.)</vt:lpstr>
      <vt:lpstr>Common Protocols in TCP/IP Protocol Stack</vt:lpstr>
      <vt:lpstr>Encapsulation</vt:lpstr>
      <vt:lpstr>Protocol Headers</vt:lpstr>
      <vt:lpstr>ARP</vt:lpstr>
      <vt:lpstr>Ethernet Header</vt:lpstr>
      <vt:lpstr>IP Header</vt:lpstr>
      <vt:lpstr>UDP Header</vt:lpstr>
      <vt:lpstr>TCP Header</vt:lpstr>
      <vt:lpstr>Demultiplexing</vt:lpstr>
      <vt:lpstr>IP Addresses</vt:lpstr>
      <vt:lpstr>IP Addresses (cont.)</vt:lpstr>
      <vt:lpstr>Port Numbers</vt:lpstr>
      <vt:lpstr>Useful Tools</vt:lpstr>
      <vt:lpstr>Example Scenario: Web Browsing</vt:lpstr>
      <vt:lpstr>Example Scenario: Web Browsing</vt:lpstr>
      <vt:lpstr>Example Scenario: Web Browsing</vt:lpstr>
      <vt:lpstr>DNS Name Resolution</vt:lpstr>
      <vt:lpstr>ARP (Revisited)</vt:lpstr>
      <vt:lpstr>Sockets</vt:lpstr>
      <vt:lpstr>Socket Connection</vt:lpstr>
      <vt:lpstr>Socket Programming</vt:lpstr>
      <vt:lpstr>Remote Procedure Call</vt:lpstr>
      <vt:lpstr>RPC</vt:lpstr>
      <vt:lpstr>RPC</vt:lpstr>
      <vt:lpstr>RPC Portmapping </vt:lpstr>
      <vt:lpstr>RPC Programming</vt:lpstr>
      <vt:lpstr>Programming Exercises</vt:lpstr>
      <vt:lpstr>Further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MOSHIUR</dc:creator>
  <cp:lastModifiedBy>Yufu Liao</cp:lastModifiedBy>
  <cp:revision>21</cp:revision>
  <dcterms:created xsi:type="dcterms:W3CDTF">1601-01-01T00:00:00Z</dcterms:created>
  <dcterms:modified xsi:type="dcterms:W3CDTF">2021-09-05T15:55:08Z</dcterms:modified>
</cp:coreProperties>
</file>