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1" r:id="rId3"/>
    <p:sldId id="258" r:id="rId4"/>
    <p:sldId id="259" r:id="rId5"/>
    <p:sldId id="286" r:id="rId6"/>
    <p:sldId id="260" r:id="rId7"/>
    <p:sldId id="271" r:id="rId8"/>
    <p:sldId id="287" r:id="rId9"/>
    <p:sldId id="272" r:id="rId10"/>
    <p:sldId id="273" r:id="rId11"/>
    <p:sldId id="274" r:id="rId12"/>
    <p:sldId id="275" r:id="rId13"/>
    <p:sldId id="276" r:id="rId14"/>
    <p:sldId id="268" r:id="rId15"/>
    <p:sldId id="269" r:id="rId16"/>
    <p:sldId id="270" r:id="rId17"/>
    <p:sldId id="279" r:id="rId18"/>
    <p:sldId id="293" r:id="rId19"/>
    <p:sldId id="294" r:id="rId20"/>
    <p:sldId id="295" r:id="rId21"/>
    <p:sldId id="289" r:id="rId22"/>
    <p:sldId id="288" r:id="rId23"/>
    <p:sldId id="278" r:id="rId24"/>
    <p:sldId id="290" r:id="rId25"/>
    <p:sldId id="280" r:id="rId26"/>
    <p:sldId id="257" r:id="rId27"/>
    <p:sldId id="284" r:id="rId28"/>
    <p:sldId id="282" r:id="rId29"/>
    <p:sldId id="291" r:id="rId30"/>
    <p:sldId id="283" r:id="rId31"/>
    <p:sldId id="292" r:id="rId32"/>
    <p:sldId id="28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PMingLiU" panose="020B0604030504040204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E3C563C-5D67-421F-87DC-21B6B03905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DD47A35-3C75-47A7-B62A-DE2993E3D17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C22C61B-F99B-4C85-BD13-F14AF18515F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A01C28A-BB03-4983-9FCA-4664D00D2F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952E41AB-DC40-4C74-91B0-BEC2AEF1FB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3756578-43C9-4ECB-89D1-CF84E33EDC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07000E8-FC93-4E0D-9D89-C20120FD439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4C0611D-B924-4115-BA81-24FA0E538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57E5F98-3F68-47AA-B7A7-A5CEFD4FDEA0}" type="slidenum">
              <a:rPr lang="zh-TW" altLang="en-US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82288A6-09F9-481D-A348-15B62BAB08D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C859075-EBAD-4534-91F7-61EC106E2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C92D2A1-129E-423C-B623-E11732E6B6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55DECD9-A0FD-404E-AB41-491CC2F42C0C}" type="slidenum">
              <a:rPr lang="zh-TW" altLang="en-US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D1E8C18-EB5F-406F-9E88-87AC935505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EE50211-3E57-4B4A-8089-200A8706E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F5DC7C51-5B4D-4794-A0BC-C8D752607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BDFE235-17A0-46C4-B49B-6920568C8A81}" type="slidenum">
              <a:rPr lang="zh-TW" altLang="en-US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AA758B7-CFEB-4BC9-9E15-51E7D14653D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6CAA59FD-F584-48D5-B648-2D9B816AA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C5CCDB8-B06B-4C9F-ADA3-0FC89F83A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F958A0-E91C-4E27-9911-A6C640D2E4EB}" type="slidenum">
              <a:rPr lang="zh-TW" altLang="en-US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CA78F77-8315-4F19-9E69-B7360B0BD24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FF1D3E-84DE-4F44-B7E7-8F4E1E6C2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78E7EC4-F01A-4E19-B74D-C5DAFDEA86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0560580-4F8C-499C-906A-C76D93CCBC1C}" type="slidenum">
              <a:rPr lang="zh-TW" altLang="en-US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1BF7F0F-CF71-4019-BC8C-C2DD040DD4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A70AFDA-8189-494B-A773-0A39FD7F4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C44CA34-B8C0-4CCF-9704-E3EC76CCE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F0E6E2B-EB5F-4537-ACA9-29C0B28FA160}" type="slidenum">
              <a:rPr lang="zh-TW" altLang="en-US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9C808C0-A797-495A-AEFE-3FE0D234748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2F9EABE-101D-409B-BD49-94C3B45B6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4A78F80-3F8B-4DB5-BFD6-D56D4DFD54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442B404-7747-4079-9202-9D0BC44B39E4}" type="slidenum">
              <a:rPr lang="zh-TW" altLang="en-US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D902FEF-318A-473E-BF9E-D116478D69C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767CEAE-8065-404A-87AE-1D4E5D0E7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07C8A69-72EA-450D-BECF-65E427244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7939D3B-8312-46E3-9CC4-15E39B29934F}" type="slidenum">
              <a:rPr lang="zh-TW" altLang="en-US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1DD20A09-812E-4703-A88E-11045A9CE1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B01FD25-C781-4A06-9C69-67B650574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8972E31-24CA-4C80-9A86-47420BECB3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EF975E6-E088-44B0-B859-555B33FE0E77}" type="slidenum">
              <a:rPr lang="zh-TW" altLang="en-US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09D6FC9-3FE7-4056-8F45-714E0344C7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53C3036-D42B-4CA9-8C47-2FF488FA6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47B832C-FB27-48C6-86E1-1F326E9E8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5DA777E-1A60-4859-B77A-3AFF96F64B56}" type="slidenum">
              <a:rPr lang="zh-TW" altLang="en-US"/>
              <a:pPr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2CDBAB1-FF1C-40E1-BE20-CB47333F81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181F0FE-008E-48A6-BFDE-9D6322D93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842E542-98FF-4641-A252-981D167E87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BB0000-8607-4C30-BEAA-E70C9268BA82}" type="slidenum">
              <a:rPr lang="zh-TW" altLang="en-US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126151A-0138-4F40-945A-4E771CACE8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BDF28FD-0724-4891-A7D1-887C9A3F6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B627954-EF0F-46F5-AC9D-8FEA171C9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9DC022E-129B-4CCE-856D-DA1EEDE84EA9}" type="slidenum">
              <a:rPr lang="zh-TW" altLang="en-US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3E8A7BB-5DD8-4370-8BDD-8C171A743D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486D174-839C-4937-8158-0DA1C0906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6B52F6F-77E3-4B61-ABB8-6EEE1C7FF6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955F24B-355E-4459-9572-0F3D840ABD0B}" type="slidenum">
              <a:rPr lang="zh-TW" altLang="en-US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581136F-4B3E-4465-893E-F53A1A945DD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6A3C511-B356-4C45-98E1-94272BB49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8C15B96-31E8-4E69-9D29-B58617D23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C118E77-EEE5-41FC-8006-960286304292}" type="slidenum">
              <a:rPr lang="zh-TW" altLang="en-US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D913FAE-654A-4D7C-9D57-4A44F3CBED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9F6DD33A-CD7F-4726-A6AB-B290CA957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1C3AF6D-9383-4CEE-A4F1-30FB745240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C53346F-3F81-494A-9FA6-A05E1E01B402}" type="slidenum">
              <a:rPr lang="zh-TW" altLang="en-US"/>
              <a:pPr>
                <a:spcBef>
                  <a:spcPct val="0"/>
                </a:spcBef>
              </a:pPr>
              <a:t>22</a:t>
            </a:fld>
            <a:endParaRPr lang="en-US" altLang="zh-TW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07F18B3-9BB2-4AC3-ACE1-D018BDBC0F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B0418BD-7681-475A-90B7-333CDEA89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7F81B95E-DE18-4D47-93B5-E94B762C2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C8AABCC-C72B-4E38-B958-D314982AB3B3}" type="slidenum">
              <a:rPr lang="zh-TW" altLang="en-US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8009E37-D091-45DE-9A11-6A6935C1FC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D172C1C-6815-4029-9A6B-105FBB5EE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6FA9895-529A-4B57-B02F-046248EA7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9A5366A-48C7-4CB7-AFC5-566475A82AC5}" type="slidenum">
              <a:rPr lang="zh-TW" altLang="en-US"/>
              <a:pPr>
                <a:spcBef>
                  <a:spcPct val="0"/>
                </a:spcBef>
              </a:pPr>
              <a:t>24</a:t>
            </a:fld>
            <a:endParaRPr lang="en-US" altLang="zh-TW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99EFDD3-FE4A-46E9-94D9-AB8A41344F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A9649CF-8322-482D-ACD6-EBDE420EE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A97684C8-246E-44A2-A810-E7B0A5080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D26F406-5C8D-451A-8D7E-3118017AD6AB}" type="slidenum">
              <a:rPr lang="zh-TW" altLang="en-US"/>
              <a:pPr>
                <a:spcBef>
                  <a:spcPct val="0"/>
                </a:spcBef>
              </a:pPr>
              <a:t>25</a:t>
            </a:fld>
            <a:endParaRPr lang="en-US" altLang="zh-TW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1C74CF8-15BE-4A44-B7AD-52988E3BE6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4AAA698-8E0D-46CF-9C59-C03A00FF9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D6DB34E-EADA-4398-9356-D69F97B0D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A0D8226-613C-4980-A727-F833F9BE0B16}" type="slidenum">
              <a:rPr lang="zh-TW" altLang="en-US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62B8D3DA-AE00-4153-ABB7-0BF2AA86C3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2ACE02F-84AD-48D7-9938-24CB855D0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BF07E02D-04C3-4270-8305-0385CD635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FE9DBE65-4CA9-4FE2-9339-C48A597773AA}" type="slidenum">
              <a:rPr lang="zh-TW" altLang="en-US"/>
              <a:pPr>
                <a:spcBef>
                  <a:spcPct val="0"/>
                </a:spcBef>
              </a:pPr>
              <a:t>27</a:t>
            </a:fld>
            <a:endParaRPr lang="en-US" altLang="zh-TW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7DA5AF9-782D-4F51-B985-46D565B932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C6B8E03-8C2A-44F8-A3D6-07753BC31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5ACD4A3-7F9D-42D9-B935-1DFB8839D4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DDB1F7-4F74-4FEF-9720-333EABA6FEEE}" type="slidenum">
              <a:rPr lang="zh-TW" altLang="en-US"/>
              <a:pPr>
                <a:spcBef>
                  <a:spcPct val="0"/>
                </a:spcBef>
              </a:pPr>
              <a:t>28</a:t>
            </a:fld>
            <a:endParaRPr lang="en-US" altLang="zh-TW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96B3EC3-1AE1-4A28-886B-3C7532CEB8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E0C6AF1-050B-459D-B786-A08E24E42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9B4378D-50E1-4AEA-8E5B-011705DEA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52382C8-7140-46FF-B294-4C8CA8BC5C50}" type="slidenum">
              <a:rPr lang="zh-TW" altLang="en-US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87A9AB92-8B5B-40C2-8726-47BB913140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AB27D3A-7177-4A33-9CC0-5EE8E9BE0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C0DA914-A2F9-4096-99E9-64DF22231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8F9F25E-E057-474A-AC02-BAFCAA16BDB9}" type="slidenum">
              <a:rPr lang="zh-TW" altLang="en-US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708CBB1-1149-4D67-9245-06B6CEF6B12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C8E265C-F4C0-40BC-967C-5E80F1054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A5DDBC9-9581-499F-90A5-575EA87D2C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A1B27E5-30CB-470A-AB32-DFF09C444D19}" type="slidenum">
              <a:rPr lang="zh-TW" altLang="en-US"/>
              <a:pPr>
                <a:spcBef>
                  <a:spcPct val="0"/>
                </a:spcBef>
              </a:pPr>
              <a:t>30</a:t>
            </a:fld>
            <a:endParaRPr lang="en-US" altLang="zh-TW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81EB1B3-E730-4156-B97B-3B8B08C675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F6D7F46-CCEC-4226-B33E-A228D07BD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2DE2AB4-CA04-42E6-BFBA-FC6B08116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9EF97DD-5331-42E8-8E59-258673EDAC92}" type="slidenum">
              <a:rPr lang="zh-TW" altLang="en-US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0F6B2F44-6134-49A3-A678-FC26792F64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4146FFF-7336-47B1-A971-82F98074C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F856D5F-8A52-4F18-A890-8761E9FD3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E3E9D1C9-7E91-4520-AA97-DF137AAA2837}" type="slidenum">
              <a:rPr lang="zh-TW" altLang="en-US"/>
              <a:pPr>
                <a:spcBef>
                  <a:spcPct val="0"/>
                </a:spcBef>
              </a:pPr>
              <a:t>32</a:t>
            </a:fld>
            <a:endParaRPr lang="en-US" altLang="zh-TW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4FBD867-C00B-4539-B5CF-FC8A64FC89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556750D-A952-4184-A8AC-8E006CD0B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6E1E767-217D-4C10-B176-DA9C87151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7563D1D-FAA4-4D8B-935E-B3CC3C71EFF1}" type="slidenum">
              <a:rPr lang="zh-TW" altLang="en-US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56F8AE6-D656-469D-AA99-F7B76A94C1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025F5DF-57C3-4F5F-9FA2-4BCFBAB0D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F90E769-2B17-4C4E-99D1-C37D3EADA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E80AE41-3758-464A-AE25-DB7AB99BB289}" type="slidenum">
              <a:rPr lang="zh-TW" altLang="en-US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E96F63E-B6AF-4A04-B1AE-6FA8C96826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4FCE404-8A5B-421B-A452-909F9A5A8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2EEAB29-49B7-4DC3-98E5-46F29FD80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EF0122-F44A-49FD-8FEF-1C74D67B9FBC}" type="slidenum">
              <a:rPr lang="zh-TW" altLang="en-US"/>
              <a:pPr>
                <a:spcBef>
                  <a:spcPct val="0"/>
                </a:spcBef>
              </a:pPr>
              <a:t>6</a:t>
            </a:fld>
            <a:endParaRPr lang="en-US" altLang="zh-TW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01BBFE5-FAD8-446E-A3D8-409E0009E8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26A56AC-3CF3-44B5-AACD-3E59391E97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C7B5656-E5AE-4EDE-9460-0FCA0D430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A95E65FC-FACB-4533-B6F0-40D476E813B6}" type="slidenum">
              <a:rPr lang="zh-TW" altLang="en-US"/>
              <a:pPr>
                <a:spcBef>
                  <a:spcPct val="0"/>
                </a:spcBef>
              </a:pPr>
              <a:t>7</a:t>
            </a:fld>
            <a:endParaRPr lang="en-US" altLang="zh-TW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91CED66-6A49-4FD3-A990-777956EA71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6A10E1B-C7FF-419F-9E57-E5AB25E94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ABBC366-35CD-4817-AEC7-2C460398E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C77434-CD9A-4EC2-BFE8-EC151CB44859}" type="slidenum">
              <a:rPr lang="zh-TW" altLang="en-US"/>
              <a:pPr>
                <a:spcBef>
                  <a:spcPct val="0"/>
                </a:spcBef>
              </a:pPr>
              <a:t>8</a:t>
            </a:fld>
            <a:endParaRPr lang="en-US" altLang="zh-TW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9810376-606A-4576-BB32-9F008ED152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931A161-D3AF-414F-B11B-D5DD2C6EE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D89BDC7-1107-44DB-8199-66AC633A4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PMingLiU" panose="020B0604030504040204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8934EB5-476B-4616-8B55-3D83329CE92C}" type="slidenum">
              <a:rPr lang="zh-TW" altLang="en-US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00C90B5-1C73-4A32-A17B-FDF971B5DA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C5B1D3E-6A60-4082-8D19-A15C0C3E5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BD2E18-365B-4802-A1E4-C3944EB50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CEBC2A-EE05-4FB1-9675-E84BDBF52A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23916E-E5B9-4675-8B5D-384A492EF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E3AB58-87BE-4A48-B77C-353B6141DA9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605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60E6F4-94AE-46D9-B005-2CB2708F38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69CC3-950E-429D-84AF-A7C72C8C9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C72A94-D5BE-444A-A058-720CCBA24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49EAA-0745-4B88-96B9-66930C08E09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16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B7523F-C3FB-4300-A8E7-B0A078A86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4803D4-2DBF-4701-BAC0-B5B57DAD82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FF7254-0898-4213-8B4B-56E1892C6C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4BD118-DE12-422B-AECB-20C8E2A0CC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79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8E78FE-436B-4756-9B77-0B95DAE515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2C3E3B-16E5-47DC-A770-3E53040485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550D52-5933-407D-8CC3-24AC3EAAF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CBCBD-6862-4A4D-8A74-CA6DDE22A5A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283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93A3EF-C90A-40E3-9D92-D098C39B48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7FAB12-C7D6-403D-B56D-81CBB0D6FD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C5E6A2-4982-4A8F-9E78-9DAB81FF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59845-21FD-4470-9B17-D8DB8A064AC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056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D4880-F4C4-4341-BCB3-AA980D5031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D98CAD-5D2F-4EC3-AF47-137424BA0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7B540-261D-478A-B154-66152A4741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1FA97-0CAB-451F-8BF3-7E13367F42F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815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4BA804-1AD8-457A-9A29-4D07B4F52C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FA2B09-5180-41A0-A3AE-CEBD3DEC27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A1B1428-73A1-4F3A-BDB1-5523FB718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5522A-53FF-49AE-AC57-84AA03510D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1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4C09E95-B9F3-47B5-ADCD-3ED3298B75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24272B-1302-41A9-89B7-1FACE18EF0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BD9883-D5F0-4946-9791-FFF5A34F1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22019-6AF2-4A92-B55F-803FB019316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109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2842E47-12F2-4FAB-95AA-86C0D1922A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241D972-007C-4F1F-9BE9-A716732B83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FADC3E-D624-4424-A7FB-AC09EA29D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D4EA8-EE06-4AA6-A07A-773C4DE7B21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9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E028A-1017-4F48-81C5-50090E8CA1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3CD16-7A66-4194-A1E5-1CE3F0C5A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2075C-760D-4DCE-AA29-358EF070A2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62D00-2795-4243-AB56-4E2A9BD4E01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019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BF510B-6174-47C1-9F30-B24100ABE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2927B-6F28-4C9B-8CDD-3AE0D5E00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AFE6E-DB03-4CFA-9604-2463CB183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9DE0E-8988-4C1D-A7A3-C649643CD04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235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256433-6F63-4284-B90F-383E96DF6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156749-7540-4349-885A-A2880F353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83B879F-B559-410C-8F57-AA74742D2D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30BB836-F0CC-4701-86E4-CA9DDDE929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C0F9000-710E-42E5-A5EB-9BFEB679C3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fld id="{8043176D-C254-487B-A3D3-0763A5606F0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PMingLiU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editor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EC1C0E7-9A77-40E1-A4CA-85873EDD8A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Introduction to Networking and TCP/IP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D4C2E92-B900-4C95-9892-F06D628F76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Lecture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830A150-F4CB-4D11-BFED-80F8C2D98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IP Header</a:t>
            </a:r>
          </a:p>
        </p:txBody>
      </p:sp>
      <p:pic>
        <p:nvPicPr>
          <p:cNvPr id="21507" name="Picture 3" descr="f_3_1">
            <a:extLst>
              <a:ext uri="{FF2B5EF4-FFF2-40B4-BE49-F238E27FC236}">
                <a16:creationId xmlns:a16="http://schemas.microsoft.com/office/drawing/2014/main" id="{5FCC99A4-54F7-4B05-A1A6-0A596E83E2F4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789113"/>
            <a:ext cx="6911975" cy="4498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8" name="Oval 4">
            <a:extLst>
              <a:ext uri="{FF2B5EF4-FFF2-40B4-BE49-F238E27FC236}">
                <a16:creationId xmlns:a16="http://schemas.microsoft.com/office/drawing/2014/main" id="{ADFD27B7-1FA2-4C5E-9783-32893B009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573463"/>
            <a:ext cx="2447925" cy="10080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2064EC62-EA3A-41A3-8B24-2E435E886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997200"/>
            <a:ext cx="1295400" cy="50323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C687759-F6C8-413B-9ABD-61F1C34CF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UDP Header</a:t>
            </a:r>
          </a:p>
        </p:txBody>
      </p:sp>
      <p:pic>
        <p:nvPicPr>
          <p:cNvPr id="23555" name="Picture 3" descr="f_11_2">
            <a:extLst>
              <a:ext uri="{FF2B5EF4-FFF2-40B4-BE49-F238E27FC236}">
                <a16:creationId xmlns:a16="http://schemas.microsoft.com/office/drawing/2014/main" id="{EB70AE65-6F4C-4ADE-9C14-9E5A91FB00F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528888"/>
            <a:ext cx="8496300" cy="301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Oval 4">
            <a:extLst>
              <a:ext uri="{FF2B5EF4-FFF2-40B4-BE49-F238E27FC236}">
                <a16:creationId xmlns:a16="http://schemas.microsoft.com/office/drawing/2014/main" id="{3419DBB5-FD84-4A13-BFEE-8222FACF7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81300"/>
            <a:ext cx="6553200" cy="647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6B81082-8562-48D5-9406-43640419C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TCP Header</a:t>
            </a:r>
          </a:p>
        </p:txBody>
      </p:sp>
      <p:pic>
        <p:nvPicPr>
          <p:cNvPr id="25603" name="Picture 3" descr="f_17_2">
            <a:extLst>
              <a:ext uri="{FF2B5EF4-FFF2-40B4-BE49-F238E27FC236}">
                <a16:creationId xmlns:a16="http://schemas.microsoft.com/office/drawing/2014/main" id="{495B5627-B85A-428F-B251-52251C98294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668463"/>
            <a:ext cx="7200900" cy="474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4" name="Oval 4">
            <a:extLst>
              <a:ext uri="{FF2B5EF4-FFF2-40B4-BE49-F238E27FC236}">
                <a16:creationId xmlns:a16="http://schemas.microsoft.com/office/drawing/2014/main" id="{4B316E9F-EBD9-45BB-A678-FF8AEBCF1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16113"/>
            <a:ext cx="5473700" cy="5762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14BAF8-A02E-430F-A0BB-5546AC123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Demultiplexing</a:t>
            </a:r>
          </a:p>
        </p:txBody>
      </p:sp>
      <p:pic>
        <p:nvPicPr>
          <p:cNvPr id="27651" name="Picture 3" descr="f_1_8">
            <a:extLst>
              <a:ext uri="{FF2B5EF4-FFF2-40B4-BE49-F238E27FC236}">
                <a16:creationId xmlns:a16="http://schemas.microsoft.com/office/drawing/2014/main" id="{A69E09E9-2F6B-42CA-88FD-0F93AEAE040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557338"/>
            <a:ext cx="8064500" cy="480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E256DF3-3103-44FB-BFC9-75F85217A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IP Addresses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9CF2E47-1AE8-4536-84EB-A4AA33713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/>
              <a:t>IPv4 address</a:t>
            </a:r>
          </a:p>
          <a:p>
            <a:pPr lvl="1" eaLnBrk="1" hangingPunct="1"/>
            <a:r>
              <a:rPr lang="en-US" altLang="zh-TW" sz="2400"/>
              <a:t>Dotted decimal: 140.112.8.130</a:t>
            </a:r>
          </a:p>
          <a:p>
            <a:pPr eaLnBrk="1" hangingPunct="1"/>
            <a:r>
              <a:rPr lang="en-US" altLang="zh-TW" sz="2800"/>
              <a:t>Unicast, broadcast, and multicast</a:t>
            </a:r>
          </a:p>
          <a:p>
            <a:pPr eaLnBrk="1" hangingPunct="1"/>
            <a:r>
              <a:rPr lang="en-US" altLang="zh-TW" sz="2800"/>
              <a:t>Private address space</a:t>
            </a:r>
          </a:p>
          <a:p>
            <a:pPr lvl="1" eaLnBrk="1" hangingPunct="1"/>
            <a:r>
              <a:rPr lang="en-US" altLang="zh-TW" sz="2400"/>
              <a:t>10.0.0.0 - 10.255.255.255 (10/8 prefix) </a:t>
            </a:r>
          </a:p>
          <a:p>
            <a:pPr lvl="1" eaLnBrk="1" hangingPunct="1"/>
            <a:r>
              <a:rPr lang="en-US" altLang="zh-TW" sz="2400"/>
              <a:t>172.16.0.0 - 172.31.255.255 (172.16/12 prefix)</a:t>
            </a:r>
          </a:p>
          <a:p>
            <a:pPr lvl="1" eaLnBrk="1" hangingPunct="1"/>
            <a:r>
              <a:rPr lang="en-US" altLang="zh-TW" sz="2400"/>
              <a:t>192.168.0.0 - 192.168.255.255 (192.168/16 prefix) </a:t>
            </a:r>
          </a:p>
          <a:p>
            <a:pPr eaLnBrk="1" hangingPunct="1"/>
            <a:r>
              <a:rPr lang="en-US" altLang="zh-TW" sz="2800"/>
              <a:t>Class A, B, C, D, 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219D132-AF49-4929-80DC-B547495F8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IP Addresses </a:t>
            </a:r>
            <a:r>
              <a:rPr lang="en-US" altLang="zh-TW" sz="2400"/>
              <a:t>(cont.)</a:t>
            </a:r>
          </a:p>
        </p:txBody>
      </p:sp>
      <p:pic>
        <p:nvPicPr>
          <p:cNvPr id="31747" name="Picture 3" descr="f_1_5">
            <a:extLst>
              <a:ext uri="{FF2B5EF4-FFF2-40B4-BE49-F238E27FC236}">
                <a16:creationId xmlns:a16="http://schemas.microsoft.com/office/drawing/2014/main" id="{CBA91AB9-33CC-4E71-AF49-2B0D47BFCF0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817688"/>
            <a:ext cx="8353425" cy="4441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1414C43-6DDB-4B97-A2E9-729317E7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Port Numbers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0474FD9-6E5D-493F-81AC-7F1C90CD9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i="1"/>
              <a:t>Well-known</a:t>
            </a:r>
            <a:r>
              <a:rPr lang="en-US" altLang="zh-TW"/>
              <a:t> ports: 1-1023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HTTP: 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SMTP: 25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Telnet: 23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FTP: 21 (control), 20 (data)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Gnutella: 6346, 6347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Client vs. server ports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32D58DE-8160-4BE9-AD39-98B6B14BF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Useful Tools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6B05975-5B5B-47DC-9269-46007D40F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Packet sniffer or analyzer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Tcpdump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Ethereal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NetXRay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Packet generator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Socket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Packet capture libraries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/>
              <a:t>Libpcap &amp; WinPcap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EAE4D7E-4D28-4D74-9B02-D82599FAE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Scenario: Web Browsing</a:t>
            </a:r>
          </a:p>
        </p:txBody>
      </p:sp>
      <p:sp>
        <p:nvSpPr>
          <p:cNvPr id="37891" name="Oval 4">
            <a:extLst>
              <a:ext uri="{FF2B5EF4-FFF2-40B4-BE49-F238E27FC236}">
                <a16:creationId xmlns:a16="http://schemas.microsoft.com/office/drawing/2014/main" id="{22FD639E-86DD-4BC0-BE89-1B3B962C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1368425" cy="18716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37892" name="Oval 8">
            <a:extLst>
              <a:ext uri="{FF2B5EF4-FFF2-40B4-BE49-F238E27FC236}">
                <a16:creationId xmlns:a16="http://schemas.microsoft.com/office/drawing/2014/main" id="{1F995D83-1128-41B7-8F7A-73013C518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068638"/>
            <a:ext cx="1368425" cy="20161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37893" name="Text Box 9">
            <a:extLst>
              <a:ext uri="{FF2B5EF4-FFF2-40B4-BE49-F238E27FC236}">
                <a16:creationId xmlns:a16="http://schemas.microsoft.com/office/drawing/2014/main" id="{C7182244-B828-4D16-B27E-E3554B083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2376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</a:rPr>
              <a:t>http://www.ntu.edu.tw/</a:t>
            </a:r>
          </a:p>
        </p:txBody>
      </p:sp>
      <p:sp>
        <p:nvSpPr>
          <p:cNvPr id="37894" name="Oval 11">
            <a:extLst>
              <a:ext uri="{FF2B5EF4-FFF2-40B4-BE49-F238E27FC236}">
                <a16:creationId xmlns:a16="http://schemas.microsoft.com/office/drawing/2014/main" id="{9AED163E-AFC8-4957-8FEC-E5DFADC23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8608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5" name="Text Box 12">
            <a:extLst>
              <a:ext uri="{FF2B5EF4-FFF2-40B4-BE49-F238E27FC236}">
                <a16:creationId xmlns:a16="http://schemas.microsoft.com/office/drawing/2014/main" id="{41907847-CD97-4F56-90F3-FFF1DE9C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429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80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37896" name="Text Box 14">
            <a:extLst>
              <a:ext uri="{FF2B5EF4-FFF2-40B4-BE49-F238E27FC236}">
                <a16:creationId xmlns:a16="http://schemas.microsoft.com/office/drawing/2014/main" id="{7FB4A0BC-1ADE-45AB-848F-F98689420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61.2.3.4</a:t>
            </a:r>
          </a:p>
        </p:txBody>
      </p:sp>
      <p:sp>
        <p:nvSpPr>
          <p:cNvPr id="37897" name="Text Box 15">
            <a:extLst>
              <a:ext uri="{FF2B5EF4-FFF2-40B4-BE49-F238E27FC236}">
                <a16:creationId xmlns:a16="http://schemas.microsoft.com/office/drawing/2014/main" id="{A9C62C4A-6D75-4715-AC9A-A4D9DF9E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92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(140.112.8.130, 80)</a:t>
            </a:r>
          </a:p>
        </p:txBody>
      </p:sp>
      <p:sp>
        <p:nvSpPr>
          <p:cNvPr id="37898" name="Text Box 16">
            <a:extLst>
              <a:ext uri="{FF2B5EF4-FFF2-40B4-BE49-F238E27FC236}">
                <a16:creationId xmlns:a16="http://schemas.microsoft.com/office/drawing/2014/main" id="{C395B3D8-7036-4734-B032-C52AE2656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22922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www.ntu.edu.tw</a:t>
            </a:r>
          </a:p>
        </p:txBody>
      </p:sp>
      <p:sp>
        <p:nvSpPr>
          <p:cNvPr id="37899" name="Oval 17">
            <a:extLst>
              <a:ext uri="{FF2B5EF4-FFF2-40B4-BE49-F238E27FC236}">
                <a16:creationId xmlns:a16="http://schemas.microsoft.com/office/drawing/2014/main" id="{AC30894E-8A80-43A0-A65A-9B620D37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0" name="Text Box 18">
            <a:extLst>
              <a:ext uri="{FF2B5EF4-FFF2-40B4-BE49-F238E27FC236}">
                <a16:creationId xmlns:a16="http://schemas.microsoft.com/office/drawing/2014/main" id="{49BB2819-5279-4CD3-BAF8-882FD6D54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65625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23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37901" name="Oval 19">
            <a:extLst>
              <a:ext uri="{FF2B5EF4-FFF2-40B4-BE49-F238E27FC236}">
                <a16:creationId xmlns:a16="http://schemas.microsoft.com/office/drawing/2014/main" id="{FF87D2A8-9F72-46D4-A28E-3C2E468DC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972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2" name="Text Box 20">
            <a:extLst>
              <a:ext uri="{FF2B5EF4-FFF2-40B4-BE49-F238E27FC236}">
                <a16:creationId xmlns:a16="http://schemas.microsoft.com/office/drawing/2014/main" id="{1CADDFBF-0AB5-4918-90A5-A2CE13B31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527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25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B604756-1032-415C-A75D-B46646BDA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Scenario: Web Browsing</a:t>
            </a:r>
          </a:p>
        </p:txBody>
      </p:sp>
      <p:sp>
        <p:nvSpPr>
          <p:cNvPr id="39939" name="Oval 3">
            <a:extLst>
              <a:ext uri="{FF2B5EF4-FFF2-40B4-BE49-F238E27FC236}">
                <a16:creationId xmlns:a16="http://schemas.microsoft.com/office/drawing/2014/main" id="{7BA18C3E-95B5-4D03-B3FB-57A935D1A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1368425" cy="18716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39940" name="Oval 7">
            <a:extLst>
              <a:ext uri="{FF2B5EF4-FFF2-40B4-BE49-F238E27FC236}">
                <a16:creationId xmlns:a16="http://schemas.microsoft.com/office/drawing/2014/main" id="{422A66B5-5FD9-4D49-9E8F-D5F1CC8B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068638"/>
            <a:ext cx="1368425" cy="20161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39941" name="Text Box 8">
            <a:extLst>
              <a:ext uri="{FF2B5EF4-FFF2-40B4-BE49-F238E27FC236}">
                <a16:creationId xmlns:a16="http://schemas.microsoft.com/office/drawing/2014/main" id="{217D2B44-5E10-4C36-81FA-8D5428EA7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420938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www.ntu.edu.tw?</a:t>
            </a:r>
          </a:p>
        </p:txBody>
      </p:sp>
      <p:sp>
        <p:nvSpPr>
          <p:cNvPr id="39942" name="Oval 10">
            <a:extLst>
              <a:ext uri="{FF2B5EF4-FFF2-40B4-BE49-F238E27FC236}">
                <a16:creationId xmlns:a16="http://schemas.microsoft.com/office/drawing/2014/main" id="{E1DC5EBC-163E-46B5-85DF-D7E57C62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8608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3" name="Text Box 11">
            <a:extLst>
              <a:ext uri="{FF2B5EF4-FFF2-40B4-BE49-F238E27FC236}">
                <a16:creationId xmlns:a16="http://schemas.microsoft.com/office/drawing/2014/main" id="{83DBC824-13E0-4E81-85C3-26F864DD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429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80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AA167949-5323-48DC-9D8D-CBCE23523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61.2.3.4</a:t>
            </a:r>
          </a:p>
        </p:txBody>
      </p:sp>
      <p:sp>
        <p:nvSpPr>
          <p:cNvPr id="39945" name="Text Box 14">
            <a:extLst>
              <a:ext uri="{FF2B5EF4-FFF2-40B4-BE49-F238E27FC236}">
                <a16:creationId xmlns:a16="http://schemas.microsoft.com/office/drawing/2014/main" id="{04A9A004-8BB3-4FB2-8879-9D8C96D85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92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(140.112.8.130, 80)</a:t>
            </a:r>
          </a:p>
        </p:txBody>
      </p:sp>
      <p:sp>
        <p:nvSpPr>
          <p:cNvPr id="39946" name="Text Box 15">
            <a:extLst>
              <a:ext uri="{FF2B5EF4-FFF2-40B4-BE49-F238E27FC236}">
                <a16:creationId xmlns:a16="http://schemas.microsoft.com/office/drawing/2014/main" id="{AAAECF9E-3343-4E9F-9D15-CA94015B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22922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www.ntu.edu.tw</a:t>
            </a:r>
          </a:p>
        </p:txBody>
      </p:sp>
      <p:sp>
        <p:nvSpPr>
          <p:cNvPr id="39947" name="Oval 16">
            <a:extLst>
              <a:ext uri="{FF2B5EF4-FFF2-40B4-BE49-F238E27FC236}">
                <a16:creationId xmlns:a16="http://schemas.microsoft.com/office/drawing/2014/main" id="{58CAC639-D544-43BE-99FE-4471AEDA1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48" name="Text Box 17">
            <a:extLst>
              <a:ext uri="{FF2B5EF4-FFF2-40B4-BE49-F238E27FC236}">
                <a16:creationId xmlns:a16="http://schemas.microsoft.com/office/drawing/2014/main" id="{5D09804E-0F55-4CAE-BC6D-88BA1036E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65625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23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39949" name="Oval 18">
            <a:extLst>
              <a:ext uri="{FF2B5EF4-FFF2-40B4-BE49-F238E27FC236}">
                <a16:creationId xmlns:a16="http://schemas.microsoft.com/office/drawing/2014/main" id="{935529E0-45DE-4175-B8D2-58514B15A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972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9950" name="Text Box 19">
            <a:extLst>
              <a:ext uri="{FF2B5EF4-FFF2-40B4-BE49-F238E27FC236}">
                <a16:creationId xmlns:a16="http://schemas.microsoft.com/office/drawing/2014/main" id="{2EBEBEF1-D324-4DDD-B1FD-9B0FB405D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527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25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39951" name="Oval 20">
            <a:extLst>
              <a:ext uri="{FF2B5EF4-FFF2-40B4-BE49-F238E27FC236}">
                <a16:creationId xmlns:a16="http://schemas.microsoft.com/office/drawing/2014/main" id="{E961760D-0816-4EE9-B7C9-171A0791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844675"/>
            <a:ext cx="1368425" cy="10795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DNS</a:t>
            </a:r>
            <a:br>
              <a:rPr lang="en-US" altLang="zh-TW" sz="2400">
                <a:latin typeface="Times New Roman" panose="02020603050405020304" pitchFamily="18" charset="0"/>
              </a:rPr>
            </a:b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39952" name="Line 21">
            <a:extLst>
              <a:ext uri="{FF2B5EF4-FFF2-40B4-BE49-F238E27FC236}">
                <a16:creationId xmlns:a16="http://schemas.microsoft.com/office/drawing/2014/main" id="{3986E00F-98B2-4881-A6A8-B3734165C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2636838"/>
            <a:ext cx="15128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22">
            <a:extLst>
              <a:ext uri="{FF2B5EF4-FFF2-40B4-BE49-F238E27FC236}">
                <a16:creationId xmlns:a16="http://schemas.microsoft.com/office/drawing/2014/main" id="{40C68569-1FF5-4A74-B077-24385F4DE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2781300"/>
            <a:ext cx="151288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Text Box 23">
            <a:extLst>
              <a:ext uri="{FF2B5EF4-FFF2-40B4-BE49-F238E27FC236}">
                <a16:creationId xmlns:a16="http://schemas.microsoft.com/office/drawing/2014/main" id="{EBFB3E1B-2FB2-4307-BE40-043CD4A3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141663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</a:rPr>
              <a:t>140.112.8.130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3307EB9-1226-48F7-A80B-2C4224190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90A6E01-F4E7-4DBB-85EC-2AD27C0B5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Networking Basics</a:t>
            </a:r>
          </a:p>
          <a:p>
            <a:pPr eaLnBrk="1" hangingPunct="1"/>
            <a:r>
              <a:rPr lang="en-US" altLang="zh-TW"/>
              <a:t>Sockets</a:t>
            </a:r>
          </a:p>
          <a:p>
            <a:pPr eaLnBrk="1" hangingPunct="1"/>
            <a:r>
              <a:rPr lang="en-US" altLang="zh-TW"/>
              <a:t>Remote Procedure Call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B148829-171B-4236-AB53-55CDBB601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Example Scenario: Web Browsing</a:t>
            </a:r>
          </a:p>
        </p:txBody>
      </p:sp>
      <p:sp>
        <p:nvSpPr>
          <p:cNvPr id="41987" name="Oval 3">
            <a:extLst>
              <a:ext uri="{FF2B5EF4-FFF2-40B4-BE49-F238E27FC236}">
                <a16:creationId xmlns:a16="http://schemas.microsoft.com/office/drawing/2014/main" id="{08560872-6A4E-458B-9221-3E4DB39DF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1368425" cy="18716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41988" name="Line 4">
            <a:extLst>
              <a:ext uri="{FF2B5EF4-FFF2-40B4-BE49-F238E27FC236}">
                <a16:creationId xmlns:a16="http://schemas.microsoft.com/office/drawing/2014/main" id="{BC8BB0F3-D8CE-4CE0-B249-839D85256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3644900"/>
            <a:ext cx="324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FCA4CA43-4427-461F-A149-86DE58360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4076700"/>
            <a:ext cx="3170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EC7E093B-D55C-4870-A4C4-E510D1A3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13100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connect(140.112.8.130, 80)</a:t>
            </a:r>
            <a:endParaRPr lang="en-US" altLang="zh-TW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Oval 7">
            <a:extLst>
              <a:ext uri="{FF2B5EF4-FFF2-40B4-BE49-F238E27FC236}">
                <a16:creationId xmlns:a16="http://schemas.microsoft.com/office/drawing/2014/main" id="{F4769FD3-E53C-4DE0-8ED7-08D2FE052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068638"/>
            <a:ext cx="1368425" cy="20161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2BE03949-05D9-4904-8397-46D6C75F6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2376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http://www.ntu.edu.tw/</a:t>
            </a:r>
          </a:p>
        </p:txBody>
      </p:sp>
      <p:sp>
        <p:nvSpPr>
          <p:cNvPr id="41993" name="Oval 9">
            <a:extLst>
              <a:ext uri="{FF2B5EF4-FFF2-40B4-BE49-F238E27FC236}">
                <a16:creationId xmlns:a16="http://schemas.microsoft.com/office/drawing/2014/main" id="{60528B9A-DFDD-454A-B24D-21E63E586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9338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94" name="Oval 10">
            <a:extLst>
              <a:ext uri="{FF2B5EF4-FFF2-40B4-BE49-F238E27FC236}">
                <a16:creationId xmlns:a16="http://schemas.microsoft.com/office/drawing/2014/main" id="{540C5644-ED58-466C-87C2-DD3EBD1D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8608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027FA689-4F92-4494-B797-07A88E980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429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80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7D15266C-9199-4C08-8959-4DC24F929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004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7890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AD28637F-FA54-4D48-835C-7C21A2AB6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61.2.3.4</a:t>
            </a: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B81BC789-3F44-4854-9F4B-A8959AC9B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92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(140.112.8.130, 80)</a:t>
            </a: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AC4C007E-777B-4320-A157-E447CEAB0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22922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www.ntu.edu.tw</a:t>
            </a:r>
          </a:p>
        </p:txBody>
      </p:sp>
      <p:sp>
        <p:nvSpPr>
          <p:cNvPr id="42000" name="Oval 16">
            <a:extLst>
              <a:ext uri="{FF2B5EF4-FFF2-40B4-BE49-F238E27FC236}">
                <a16:creationId xmlns:a16="http://schemas.microsoft.com/office/drawing/2014/main" id="{063D10B2-CE6C-42B2-9214-C60FD0BCA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6DC9114B-066E-431F-8A74-5B425A078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65625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23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42002" name="Oval 18">
            <a:extLst>
              <a:ext uri="{FF2B5EF4-FFF2-40B4-BE49-F238E27FC236}">
                <a16:creationId xmlns:a16="http://schemas.microsoft.com/office/drawing/2014/main" id="{03D9652A-CC91-4CD0-A5FD-E7CA67AC0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972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3010508B-943A-444B-909B-56983D863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527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25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pic>
        <p:nvPicPr>
          <p:cNvPr id="42004" name="Picture 21">
            <a:extLst>
              <a:ext uri="{FF2B5EF4-FFF2-40B4-BE49-F238E27FC236}">
                <a16:creationId xmlns:a16="http://schemas.microsoft.com/office/drawing/2014/main" id="{91C13218-F62B-49A0-B6A1-B8150B07CFC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59113" y="4221163"/>
            <a:ext cx="2455862" cy="184150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A50E6FB-9186-4DA2-8409-920397C81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DNS Name Resolution</a:t>
            </a:r>
          </a:p>
        </p:txBody>
      </p:sp>
      <p:sp>
        <p:nvSpPr>
          <p:cNvPr id="44035" name="laptop">
            <a:extLst>
              <a:ext uri="{FF2B5EF4-FFF2-40B4-BE49-F238E27FC236}">
                <a16:creationId xmlns:a16="http://schemas.microsoft.com/office/drawing/2014/main" id="{0727093C-A6D8-4692-84AC-FFA98E21F12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35375" y="2349500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4036" name="laptop">
            <a:extLst>
              <a:ext uri="{FF2B5EF4-FFF2-40B4-BE49-F238E27FC236}">
                <a16:creationId xmlns:a16="http://schemas.microsoft.com/office/drawing/2014/main" id="{F9BC96A5-B4F5-4508-85F1-BD6168FBAD2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28675" y="4652963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4037" name="laptop">
            <a:extLst>
              <a:ext uri="{FF2B5EF4-FFF2-40B4-BE49-F238E27FC236}">
                <a16:creationId xmlns:a16="http://schemas.microsoft.com/office/drawing/2014/main" id="{504E4FBE-BAF0-49E7-AB86-0BE750FF914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235825" y="4652963"/>
            <a:ext cx="1439863" cy="1076325"/>
          </a:xfrm>
          <a:custGeom>
            <a:avLst/>
            <a:gdLst>
              <a:gd name="T0" fmla="*/ 995863846 w 21600"/>
              <a:gd name="T1" fmla="*/ 0 h 21600"/>
              <a:gd name="T2" fmla="*/ 995863846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DNS</a:t>
            </a:r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B0C05D27-EEB4-41A9-BB33-2D94C9C19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933825"/>
            <a:ext cx="799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E8098748-44F7-4183-BB7B-EAB9D0D3D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45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Ethernet (CSMA/CD)</a:t>
            </a:r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B2961016-DA61-405B-A7B1-B36D7A1E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9338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4C88943E-0B9A-482F-BFF7-90DE1D046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A54028A8-3CEF-4103-AF72-8A3CEA623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429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F93C4855-18D7-4616-9348-6CB789867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3000" y="4940300"/>
            <a:ext cx="41751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Text Box 12">
            <a:extLst>
              <a:ext uri="{FF2B5EF4-FFF2-40B4-BE49-F238E27FC236}">
                <a16:creationId xmlns:a16="http://schemas.microsoft.com/office/drawing/2014/main" id="{8C1129A7-BB32-438F-933C-2C1F5B754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5013325"/>
            <a:ext cx="2951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Where is www.ntu.edu.tw?</a:t>
            </a:r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0D69F0BF-4C39-4669-A599-9F99124418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4797425"/>
            <a:ext cx="410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8" name="Text Box 14">
            <a:extLst>
              <a:ext uri="{FF2B5EF4-FFF2-40B4-BE49-F238E27FC236}">
                <a16:creationId xmlns:a16="http://schemas.microsoft.com/office/drawing/2014/main" id="{3D8F4239-D3A2-4B2C-8FB6-D1F1DCBE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36562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X is 140.112.8.130.</a:t>
            </a:r>
          </a:p>
        </p:txBody>
      </p:sp>
      <p:sp>
        <p:nvSpPr>
          <p:cNvPr id="67599" name="AutoShape 15">
            <a:extLst>
              <a:ext uri="{FF2B5EF4-FFF2-40B4-BE49-F238E27FC236}">
                <a16:creationId xmlns:a16="http://schemas.microsoft.com/office/drawing/2014/main" id="{FCDF6E9D-0923-47B2-B310-53144A44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445125"/>
            <a:ext cx="2305050" cy="1008063"/>
          </a:xfrm>
          <a:prstGeom prst="wedgeRoundRectCallout">
            <a:avLst>
              <a:gd name="adj1" fmla="val -39671"/>
              <a:gd name="adj2" fmla="val 1125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hostname </a:t>
            </a: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b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IP address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6" grpId="0"/>
      <p:bldP spid="67598" grpId="0"/>
      <p:bldP spid="675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E04C964-D98C-4648-97EA-20234837D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ARP (Revisited)</a:t>
            </a:r>
          </a:p>
        </p:txBody>
      </p:sp>
      <p:sp>
        <p:nvSpPr>
          <p:cNvPr id="46083" name="laptop">
            <a:extLst>
              <a:ext uri="{FF2B5EF4-FFF2-40B4-BE49-F238E27FC236}">
                <a16:creationId xmlns:a16="http://schemas.microsoft.com/office/drawing/2014/main" id="{83132EE2-B325-4602-BB23-A8A126C2582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35375" y="2349500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6084" name="laptop">
            <a:extLst>
              <a:ext uri="{FF2B5EF4-FFF2-40B4-BE49-F238E27FC236}">
                <a16:creationId xmlns:a16="http://schemas.microsoft.com/office/drawing/2014/main" id="{4813136C-0DFE-4934-B0B7-F1B9553B1A9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28675" y="4652963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6085" name="laptop">
            <a:extLst>
              <a:ext uri="{FF2B5EF4-FFF2-40B4-BE49-F238E27FC236}">
                <a16:creationId xmlns:a16="http://schemas.microsoft.com/office/drawing/2014/main" id="{D0B194E2-F763-44BB-A4C2-66F8038856F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235825" y="4652963"/>
            <a:ext cx="1439863" cy="1076325"/>
          </a:xfrm>
          <a:custGeom>
            <a:avLst/>
            <a:gdLst>
              <a:gd name="T0" fmla="*/ 995863846 w 21600"/>
              <a:gd name="T1" fmla="*/ 0 h 21600"/>
              <a:gd name="T2" fmla="*/ 995863846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63C7AC42-3E5F-473F-B291-2F61045EE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933825"/>
            <a:ext cx="799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C8A75F9B-3C0C-4291-9CD1-F43786BCE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45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Ethernet (CSMA/CD)</a:t>
            </a:r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9EBFA7F9-FB82-4060-AB23-03A5E42B0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9338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E1EB93BA-AF44-412B-85A2-4782B8054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BBB4FBC4-1AC5-41E6-96CD-A51A99113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429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7E6634B7-39F9-4778-A7EB-8F75B705F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221163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2" name="Text Box 12">
            <a:extLst>
              <a:ext uri="{FF2B5EF4-FFF2-40B4-BE49-F238E27FC236}">
                <a16:creationId xmlns:a16="http://schemas.microsoft.com/office/drawing/2014/main" id="{693759FC-EF7A-43C6-A4E8-9E210C18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292600"/>
            <a:ext cx="288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Where is 140.112.8.130?</a:t>
            </a:r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FE2BC6E2-14DB-4AD3-A821-CBB694CE1D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37163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E7D50A5E-749B-442E-869C-1E62A7FC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068638"/>
            <a:ext cx="2016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140.112.8.130 is 00:C0:EB:00:8B:68</a:t>
            </a:r>
          </a:p>
        </p:txBody>
      </p:sp>
      <p:sp>
        <p:nvSpPr>
          <p:cNvPr id="66575" name="AutoShape 15">
            <a:extLst>
              <a:ext uri="{FF2B5EF4-FFF2-40B4-BE49-F238E27FC236}">
                <a16:creationId xmlns:a16="http://schemas.microsoft.com/office/drawing/2014/main" id="{F180DE1A-FAB3-42BC-8492-354EE2C1B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013325"/>
            <a:ext cx="2665413" cy="1008063"/>
          </a:xfrm>
          <a:prstGeom prst="wedgeRoundRectCallout">
            <a:avLst>
              <a:gd name="adj1" fmla="val -43685"/>
              <a:gd name="adj2" fmla="val 2559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IP address </a:t>
            </a: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b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Ethernet address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  <p:sp>
        <p:nvSpPr>
          <p:cNvPr id="46096" name="Text Box 17">
            <a:extLst>
              <a:ext uri="{FF2B5EF4-FFF2-40B4-BE49-F238E27FC236}">
                <a16:creationId xmlns:a16="http://schemas.microsoft.com/office/drawing/2014/main" id="{AE38F8A3-0BEB-4C01-B413-038BFB658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1700213"/>
            <a:ext cx="215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140.112.8.130</a:t>
            </a:r>
            <a:br>
              <a:rPr lang="en-US" altLang="zh-TW" sz="1800">
                <a:latin typeface="Times New Roman" panose="02020603050405020304" pitchFamily="18" charset="0"/>
              </a:rPr>
            </a:br>
            <a:r>
              <a:rPr lang="en-US" altLang="zh-TW" sz="1800">
                <a:latin typeface="Times New Roman" panose="02020603050405020304" pitchFamily="18" charset="0"/>
              </a:rPr>
              <a:t>00:C0:EB:00:8B:68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/>
      <p:bldP spid="66574" grpId="0"/>
      <p:bldP spid="665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2B261A7-FD47-474A-9A19-67392C1AC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Sockets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7FC1411-37F3-449D-A570-E4CB3FD83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ARP: Ethernet (hardware, MAC) address</a:t>
            </a:r>
          </a:p>
          <a:p>
            <a:pPr eaLnBrk="1" hangingPunct="1"/>
            <a:r>
              <a:rPr lang="en-US" altLang="zh-TW"/>
              <a:t>IP: IP address</a:t>
            </a:r>
          </a:p>
          <a:p>
            <a:pPr eaLnBrk="1" hangingPunct="1"/>
            <a:r>
              <a:rPr lang="en-US" altLang="zh-TW"/>
              <a:t>TCP/UDP: port number</a:t>
            </a:r>
          </a:p>
          <a:p>
            <a:pPr eaLnBrk="1" hangingPunct="1"/>
            <a:r>
              <a:rPr lang="en-US" altLang="zh-TW"/>
              <a:t>Port vs. service </a:t>
            </a:r>
          </a:p>
          <a:p>
            <a:pPr eaLnBrk="1" hangingPunct="1"/>
            <a:r>
              <a:rPr lang="en-US" altLang="zh-TW"/>
              <a:t>Sockets: {IP</a:t>
            </a:r>
            <a:r>
              <a:rPr lang="en-US" altLang="zh-TW" baseline="-25000"/>
              <a:t>src</a:t>
            </a:r>
            <a:r>
              <a:rPr lang="en-US" altLang="zh-TW"/>
              <a:t>, port</a:t>
            </a:r>
            <a:r>
              <a:rPr lang="en-US" altLang="zh-TW" baseline="-25000"/>
              <a:t>src</a:t>
            </a:r>
            <a:r>
              <a:rPr lang="en-US" altLang="zh-TW"/>
              <a:t>, IP</a:t>
            </a:r>
            <a:r>
              <a:rPr lang="en-US" altLang="zh-TW" baseline="-25000"/>
              <a:t>dest</a:t>
            </a:r>
            <a:r>
              <a:rPr lang="en-US" altLang="zh-TW"/>
              <a:t>, port</a:t>
            </a:r>
            <a:r>
              <a:rPr lang="en-US" altLang="zh-TW" baseline="-25000"/>
              <a:t>dest</a:t>
            </a:r>
            <a:r>
              <a:rPr lang="en-US" altLang="zh-TW"/>
              <a:t>}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827726F-E32A-43FD-93D4-361629331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Socket Connection</a:t>
            </a:r>
          </a:p>
        </p:txBody>
      </p:sp>
      <p:sp>
        <p:nvSpPr>
          <p:cNvPr id="50179" name="Oval 4">
            <a:extLst>
              <a:ext uri="{FF2B5EF4-FFF2-40B4-BE49-F238E27FC236}">
                <a16:creationId xmlns:a16="http://schemas.microsoft.com/office/drawing/2014/main" id="{44BED52D-3A00-401E-8085-85CE96762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141663"/>
            <a:ext cx="1368425" cy="1871662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6B353AFD-4549-4158-848B-5C90374CE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3644900"/>
            <a:ext cx="324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1" name="Line 6">
            <a:extLst>
              <a:ext uri="{FF2B5EF4-FFF2-40B4-BE49-F238E27FC236}">
                <a16:creationId xmlns:a16="http://schemas.microsoft.com/office/drawing/2014/main" id="{3C8566F8-E456-4C3D-B5B9-053DD911E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5" y="4149725"/>
            <a:ext cx="3170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2" name="Text Box 8">
            <a:extLst>
              <a:ext uri="{FF2B5EF4-FFF2-40B4-BE49-F238E27FC236}">
                <a16:creationId xmlns:a16="http://schemas.microsoft.com/office/drawing/2014/main" id="{0DDA0107-3D78-4E6A-9363-B341A2B23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13100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connect(140.112.8.130, 80)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50183" name="Oval 9">
            <a:extLst>
              <a:ext uri="{FF2B5EF4-FFF2-40B4-BE49-F238E27FC236}">
                <a16:creationId xmlns:a16="http://schemas.microsoft.com/office/drawing/2014/main" id="{EBAEE021-A86C-4EA5-87EA-7D7CDADB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068638"/>
            <a:ext cx="1368425" cy="20161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50184" name="Text Box 12">
            <a:extLst>
              <a:ext uri="{FF2B5EF4-FFF2-40B4-BE49-F238E27FC236}">
                <a16:creationId xmlns:a16="http://schemas.microsoft.com/office/drawing/2014/main" id="{59D5FC2E-F117-4DF4-AB14-293B2EA41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1800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(61.2.3.4, 7890)</a:t>
            </a:r>
          </a:p>
        </p:txBody>
      </p:sp>
      <p:sp>
        <p:nvSpPr>
          <p:cNvPr id="50185" name="Oval 14">
            <a:extLst>
              <a:ext uri="{FF2B5EF4-FFF2-40B4-BE49-F238E27FC236}">
                <a16:creationId xmlns:a16="http://schemas.microsoft.com/office/drawing/2014/main" id="{1943178B-DAB1-4DAF-8E5F-6F4B9C5B4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9338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6" name="Oval 15">
            <a:extLst>
              <a:ext uri="{FF2B5EF4-FFF2-40B4-BE49-F238E27FC236}">
                <a16:creationId xmlns:a16="http://schemas.microsoft.com/office/drawing/2014/main" id="{D2303E80-2F34-481A-B4B7-A2307E2AE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8608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7" name="Text Box 16">
            <a:extLst>
              <a:ext uri="{FF2B5EF4-FFF2-40B4-BE49-F238E27FC236}">
                <a16:creationId xmlns:a16="http://schemas.microsoft.com/office/drawing/2014/main" id="{37D607CA-2745-4BC7-AD74-E2D37C24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429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80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50188" name="Text Box 17">
            <a:extLst>
              <a:ext uri="{FF2B5EF4-FFF2-40B4-BE49-F238E27FC236}">
                <a16:creationId xmlns:a16="http://schemas.microsoft.com/office/drawing/2014/main" id="{663B1567-747A-4A1B-8119-B377E282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500438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7890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50189" name="Text Box 18">
            <a:extLst>
              <a:ext uri="{FF2B5EF4-FFF2-40B4-BE49-F238E27FC236}">
                <a16:creationId xmlns:a16="http://schemas.microsoft.com/office/drawing/2014/main" id="{6608955F-4BD2-4187-8A08-675248A57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157788"/>
            <a:ext cx="12239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61.2.3.4</a:t>
            </a:r>
          </a:p>
        </p:txBody>
      </p:sp>
      <p:sp>
        <p:nvSpPr>
          <p:cNvPr id="50190" name="Text Box 19">
            <a:extLst>
              <a:ext uri="{FF2B5EF4-FFF2-40B4-BE49-F238E27FC236}">
                <a16:creationId xmlns:a16="http://schemas.microsoft.com/office/drawing/2014/main" id="{1162F657-0097-42F0-B7D9-B823EA2D9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492375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(140.112.8.130, 80)</a:t>
            </a:r>
          </a:p>
        </p:txBody>
      </p:sp>
      <p:sp>
        <p:nvSpPr>
          <p:cNvPr id="50191" name="Text Box 20">
            <a:extLst>
              <a:ext uri="{FF2B5EF4-FFF2-40B4-BE49-F238E27FC236}">
                <a16:creationId xmlns:a16="http://schemas.microsoft.com/office/drawing/2014/main" id="{D0211B9F-DEB6-4BBC-ADBD-786CAFB93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5229225"/>
            <a:ext cx="187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www.ntu.edu.tw</a:t>
            </a:r>
          </a:p>
        </p:txBody>
      </p:sp>
      <p:sp>
        <p:nvSpPr>
          <p:cNvPr id="50192" name="Oval 22">
            <a:extLst>
              <a:ext uri="{FF2B5EF4-FFF2-40B4-BE49-F238E27FC236}">
                <a16:creationId xmlns:a16="http://schemas.microsoft.com/office/drawing/2014/main" id="{27E4DC4E-A67A-45A9-A39D-9C8A350D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244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93" name="Text Box 23">
            <a:extLst>
              <a:ext uri="{FF2B5EF4-FFF2-40B4-BE49-F238E27FC236}">
                <a16:creationId xmlns:a16="http://schemas.microsoft.com/office/drawing/2014/main" id="{A516E692-E973-41E3-BD13-D4AC30F3F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65625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23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50194" name="Oval 24">
            <a:extLst>
              <a:ext uri="{FF2B5EF4-FFF2-40B4-BE49-F238E27FC236}">
                <a16:creationId xmlns:a16="http://schemas.microsoft.com/office/drawing/2014/main" id="{9D881918-E4DE-4634-A587-003388421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997200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95" name="Text Box 25">
            <a:extLst>
              <a:ext uri="{FF2B5EF4-FFF2-40B4-BE49-F238E27FC236}">
                <a16:creationId xmlns:a16="http://schemas.microsoft.com/office/drawing/2014/main" id="{C7992BA6-61CA-4748-8884-1C08AEC6C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85273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25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3E1B42DF-57D7-4F01-81B2-2680FB353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Socket Programming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C9C5403-4333-4A75-A1EB-8496CC91B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UNIX: BSD Socket API (in C)</a:t>
            </a:r>
          </a:p>
          <a:p>
            <a:pPr lvl="1" eaLnBrk="1" hangingPunct="1"/>
            <a:r>
              <a:rPr lang="en-US" altLang="zh-TW"/>
              <a:t>socket(), bind(), listen(), accept(), connect(), send(), recv(), sendto(), recvfrom(), select(), …</a:t>
            </a:r>
          </a:p>
          <a:p>
            <a:pPr eaLnBrk="1" hangingPunct="1"/>
            <a:r>
              <a:rPr lang="en-US" altLang="zh-TW"/>
              <a:t>Java Socket API</a:t>
            </a:r>
          </a:p>
          <a:p>
            <a:pPr lvl="1" eaLnBrk="1" hangingPunct="1"/>
            <a:r>
              <a:rPr lang="en-US" altLang="zh-TW"/>
              <a:t>java.net.Socket</a:t>
            </a:r>
          </a:p>
          <a:p>
            <a:pPr eaLnBrk="1" hangingPunct="1"/>
            <a:r>
              <a:rPr lang="en-US" altLang="zh-TW"/>
              <a:t>Perl, Python, …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8ABD798-E4F1-4F02-8E51-EEC3F2C4F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Remote Procedure Call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972DFD6-8CCC-4A8F-9B3B-2C814E18A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RFC 1831 – RPC v2</a:t>
            </a:r>
          </a:p>
          <a:p>
            <a:pPr eaLnBrk="1" hangingPunct="1"/>
            <a:r>
              <a:rPr lang="en-US" altLang="zh-TW"/>
              <a:t>RFC 1832 -- XDR: External Data Representation Standard </a:t>
            </a:r>
          </a:p>
          <a:p>
            <a:pPr lvl="1" eaLnBrk="1" hangingPunct="1"/>
            <a:r>
              <a:rPr lang="en-US" altLang="zh-TW"/>
              <a:t>A machine-independent representation of data</a:t>
            </a:r>
          </a:p>
          <a:p>
            <a:pPr eaLnBrk="1" hangingPunct="1"/>
            <a:r>
              <a:rPr lang="en-US" altLang="zh-TW"/>
              <a:t>Local vs. remote procedure calls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F6AB012-A9FA-4E85-B8BD-3ABC2D92F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RPC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E727252-25D6-4897-9A84-C060B7ECE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UDP/TCP transport</a:t>
            </a:r>
          </a:p>
          <a:p>
            <a:pPr lvl="1" eaLnBrk="1" hangingPunct="1"/>
            <a:r>
              <a:rPr lang="en-US" altLang="zh-TW"/>
              <a:t>RPC/UDP: connectionless, fast</a:t>
            </a:r>
          </a:p>
          <a:p>
            <a:pPr lvl="1" eaLnBrk="1" hangingPunct="1"/>
            <a:r>
              <a:rPr lang="en-US" altLang="zh-TW"/>
              <a:t>RPC/TCP: connection-oriented, slower</a:t>
            </a:r>
          </a:p>
          <a:p>
            <a:pPr eaLnBrk="1" hangingPunct="1"/>
            <a:r>
              <a:rPr lang="en-US" altLang="zh-TW"/>
              <a:t>Portmap service (or </a:t>
            </a:r>
            <a:r>
              <a:rPr lang="en-US" altLang="zh-TW" i="1"/>
              <a:t>portmapper</a:t>
            </a:r>
            <a:r>
              <a:rPr lang="en-US" altLang="zh-TW"/>
              <a:t>)</a:t>
            </a:r>
          </a:p>
          <a:p>
            <a:pPr lvl="1" eaLnBrk="1" hangingPunct="1"/>
            <a:r>
              <a:rPr lang="en-US" altLang="zh-TW"/>
              <a:t>Port 111</a:t>
            </a:r>
          </a:p>
          <a:p>
            <a:pPr lvl="1" eaLnBrk="1" hangingPunct="1"/>
            <a:r>
              <a:rPr lang="en-US" altLang="zh-TW"/>
              <a:t>RFC 1833</a:t>
            </a:r>
          </a:p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>
            <a:extLst>
              <a:ext uri="{FF2B5EF4-FFF2-40B4-BE49-F238E27FC236}">
                <a16:creationId xmlns:a16="http://schemas.microsoft.com/office/drawing/2014/main" id="{6B45D41C-C00D-4431-BEDF-967F71D60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RPC</a:t>
            </a:r>
          </a:p>
        </p:txBody>
      </p:sp>
      <p:pic>
        <p:nvPicPr>
          <p:cNvPr id="58371" name="Picture 8" descr="rpc2">
            <a:extLst>
              <a:ext uri="{FF2B5EF4-FFF2-40B4-BE49-F238E27FC236}">
                <a16:creationId xmlns:a16="http://schemas.microsoft.com/office/drawing/2014/main" id="{4C68313C-1A07-4FC7-AB15-884DD93365D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5913" y="1981200"/>
            <a:ext cx="34321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0BD2E14-C144-4C0F-983F-8FD58C605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RPC Portmapping </a:t>
            </a:r>
          </a:p>
        </p:txBody>
      </p:sp>
      <p:sp>
        <p:nvSpPr>
          <p:cNvPr id="60419" name="Oval 3">
            <a:extLst>
              <a:ext uri="{FF2B5EF4-FFF2-40B4-BE49-F238E27FC236}">
                <a16:creationId xmlns:a16="http://schemas.microsoft.com/office/drawing/2014/main" id="{82999156-9A8F-4547-AAF3-6B6E0C511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38425"/>
            <a:ext cx="1368425" cy="18716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Client</a:t>
            </a:r>
          </a:p>
        </p:txBody>
      </p:sp>
      <p:sp>
        <p:nvSpPr>
          <p:cNvPr id="60420" name="Line 4">
            <a:extLst>
              <a:ext uri="{FF2B5EF4-FFF2-40B4-BE49-F238E27FC236}">
                <a16:creationId xmlns:a16="http://schemas.microsoft.com/office/drawing/2014/main" id="{95FD6EB2-B36B-4851-8747-79A48F11E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6238" y="3141663"/>
            <a:ext cx="324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1" name="Line 5">
            <a:extLst>
              <a:ext uri="{FF2B5EF4-FFF2-40B4-BE49-F238E27FC236}">
                <a16:creationId xmlns:a16="http://schemas.microsoft.com/office/drawing/2014/main" id="{F6F89C92-4CE4-45CD-9AD2-2C4473C5B4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3646488"/>
            <a:ext cx="3170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18D4BE14-1509-45BC-A895-7C6E4E93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709863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connect(140.112.8.130, 111)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23" name="Oval 7">
            <a:extLst>
              <a:ext uri="{FF2B5EF4-FFF2-40B4-BE49-F238E27FC236}">
                <a16:creationId xmlns:a16="http://schemas.microsoft.com/office/drawing/2014/main" id="{E9ECB23F-0897-40B4-9A2A-F3B5B3DEF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565400"/>
            <a:ext cx="1368425" cy="20161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Server</a:t>
            </a:r>
          </a:p>
        </p:txBody>
      </p:sp>
      <p:sp>
        <p:nvSpPr>
          <p:cNvPr id="60424" name="Oval 9">
            <a:extLst>
              <a:ext uri="{FF2B5EF4-FFF2-40B4-BE49-F238E27FC236}">
                <a16:creationId xmlns:a16="http://schemas.microsoft.com/office/drawing/2014/main" id="{18C8C7CE-B0A7-4011-8690-DECAE711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430588"/>
            <a:ext cx="144462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5" name="Oval 10">
            <a:extLst>
              <a:ext uri="{FF2B5EF4-FFF2-40B4-BE49-F238E27FC236}">
                <a16:creationId xmlns:a16="http://schemas.microsoft.com/office/drawing/2014/main" id="{9243235D-58F6-4524-9F2D-FBC77F50C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33575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26" name="Text Box 11">
            <a:extLst>
              <a:ext uri="{FF2B5EF4-FFF2-40B4-BE49-F238E27FC236}">
                <a16:creationId xmlns:a16="http://schemas.microsoft.com/office/drawing/2014/main" id="{B499E278-F410-4388-8E38-8406ECF50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2925763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111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27" name="Text Box 12">
            <a:extLst>
              <a:ext uri="{FF2B5EF4-FFF2-40B4-BE49-F238E27FC236}">
                <a16:creationId xmlns:a16="http://schemas.microsoft.com/office/drawing/2014/main" id="{213E618E-BFBB-4982-843D-36E432F1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997200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7890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7452F24C-BD20-4B36-AB0D-BFDA8628F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654550"/>
            <a:ext cx="1223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61.2.3.4</a:t>
            </a:r>
          </a:p>
        </p:txBody>
      </p:sp>
      <p:sp>
        <p:nvSpPr>
          <p:cNvPr id="60429" name="Text Box 15">
            <a:extLst>
              <a:ext uri="{FF2B5EF4-FFF2-40B4-BE49-F238E27FC236}">
                <a16:creationId xmlns:a16="http://schemas.microsoft.com/office/drawing/2014/main" id="{E65BDCA0-BC61-4577-A203-8103167E8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25988"/>
            <a:ext cx="201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accent2"/>
                </a:solidFill>
                <a:latin typeface="Times New Roman" panose="02020603050405020304" pitchFamily="18" charset="0"/>
              </a:rPr>
              <a:t>140.112.8.130</a:t>
            </a:r>
          </a:p>
        </p:txBody>
      </p:sp>
      <p:sp>
        <p:nvSpPr>
          <p:cNvPr id="60430" name="Oval 16">
            <a:extLst>
              <a:ext uri="{FF2B5EF4-FFF2-40B4-BE49-F238E27FC236}">
                <a16:creationId xmlns:a16="http://schemas.microsoft.com/office/drawing/2014/main" id="{A9FDBF50-85B1-4A29-9232-1C2022C0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2211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1" name="Text Box 17">
            <a:extLst>
              <a:ext uri="{FF2B5EF4-FFF2-40B4-BE49-F238E27FC236}">
                <a16:creationId xmlns:a16="http://schemas.microsoft.com/office/drawing/2014/main" id="{E9D87052-267A-4C11-ABAD-91287592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862388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32" name="Oval 18">
            <a:extLst>
              <a:ext uri="{FF2B5EF4-FFF2-40B4-BE49-F238E27FC236}">
                <a16:creationId xmlns:a16="http://schemas.microsoft.com/office/drawing/2014/main" id="{C6E32393-BC23-49BF-A2C4-68CDF017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493963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3" name="Text Box 19">
            <a:extLst>
              <a:ext uri="{FF2B5EF4-FFF2-40B4-BE49-F238E27FC236}">
                <a16:creationId xmlns:a16="http://schemas.microsoft.com/office/drawing/2014/main" id="{FD8FABD7-0339-4415-ADD4-25122421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23495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25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34" name="Text Box 20">
            <a:extLst>
              <a:ext uri="{FF2B5EF4-FFF2-40B4-BE49-F238E27FC236}">
                <a16:creationId xmlns:a16="http://schemas.microsoft.com/office/drawing/2014/main" id="{02D62BCD-E31B-4E5A-AA15-D522AFDCD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213100"/>
            <a:ext cx="1366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Port P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  <p:sp>
        <p:nvSpPr>
          <p:cNvPr id="60435" name="Line 21">
            <a:extLst>
              <a:ext uri="{FF2B5EF4-FFF2-40B4-BE49-F238E27FC236}">
                <a16:creationId xmlns:a16="http://schemas.microsoft.com/office/drawing/2014/main" id="{4D7A3330-6CEB-4BB2-B23A-592F0D814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800" y="4221163"/>
            <a:ext cx="3241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Line 22">
            <a:extLst>
              <a:ext uri="{FF2B5EF4-FFF2-40B4-BE49-F238E27FC236}">
                <a16:creationId xmlns:a16="http://schemas.microsoft.com/office/drawing/2014/main" id="{B8619A55-B577-44BC-B5E5-36CD11B79A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4800" y="4725988"/>
            <a:ext cx="3170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Text Box 23">
            <a:extLst>
              <a:ext uri="{FF2B5EF4-FFF2-40B4-BE49-F238E27FC236}">
                <a16:creationId xmlns:a16="http://schemas.microsoft.com/office/drawing/2014/main" id="{B715C42E-ED6A-4FC1-81A1-7CD73336B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789363"/>
            <a:ext cx="309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000" i="1">
                <a:latin typeface="Times New Roman" panose="02020603050405020304" pitchFamily="18" charset="0"/>
                <a:sym typeface="Wingdings" panose="05000000000000000000" pitchFamily="2" charset="2"/>
              </a:rPr>
              <a:t>connect(140.112.8.130, P)</a:t>
            </a:r>
            <a:endParaRPr lang="en-US" altLang="zh-TW" sz="20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41CD6E0-5A15-4263-BAD9-E953DB9A5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Networking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F48CE39-B8A9-4903-919A-80A86272D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Layering</a:t>
            </a:r>
          </a:p>
          <a:p>
            <a:pPr lvl="1" eaLnBrk="1" hangingPunct="1"/>
            <a:r>
              <a:rPr lang="en-US" altLang="zh-TW"/>
              <a:t>ISO OSI 7-layer model</a:t>
            </a:r>
          </a:p>
          <a:p>
            <a:pPr lvl="2" eaLnBrk="1" hangingPunct="1"/>
            <a:r>
              <a:rPr lang="en-US" altLang="zh-TW"/>
              <a:t>Physical, data link, network, transport, session, presentation, application</a:t>
            </a:r>
          </a:p>
          <a:p>
            <a:pPr lvl="1" eaLnBrk="1" hangingPunct="1"/>
            <a:r>
              <a:rPr lang="en-US" altLang="zh-TW"/>
              <a:t>TCP/IP model</a:t>
            </a:r>
          </a:p>
          <a:p>
            <a:pPr lvl="2" eaLnBrk="1" hangingPunct="1"/>
            <a:r>
              <a:rPr lang="en-US" altLang="zh-TW"/>
              <a:t>Physical, Link, network, transport, application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1236B93-20BE-43A3-8B1B-F31AD0BD3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RPC Programming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AB7E223-5BAE-4A80-B03B-E8F37F5BB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i="1"/>
              <a:t>rpcgen</a:t>
            </a:r>
          </a:p>
          <a:p>
            <a:pPr eaLnBrk="1" hangingPunct="1"/>
            <a:r>
              <a:rPr lang="en-US" altLang="zh-TW"/>
              <a:t>Applications: NFS (Network File System), …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6919810-ACAA-4E6D-AFBB-A20DDF6A9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Exercises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B7C3F70-E533-46BC-9230-C870266C8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Packet sending/receiving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FTP client/server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FTP (File Transfer Protocol): RFC 959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HTTP (Web) client/server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HTTP (HyperText Transfer Protocol) 1.1: RFC 2616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Mail client/server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SMTP (Simple Mail Transfer Protocol): RFC 2821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POP3 (Post Office Protocol Version 3): RFC 1939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IMAP4 (Internet Message Access Protocol – Verison 4rev1): RFC 3501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/>
              <a:t>MIME, 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5555E5F-E55E-4654-931C-AF30E40C5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Further Readings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B0C7AC9-8AEC-4656-AF84-E482DC0CC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W. Richard Stallings, B. Fenner, A. M. Rudolf, </a:t>
            </a:r>
            <a:r>
              <a:rPr lang="en-US" altLang="zh-TW" i="1"/>
              <a:t>UNIX Network Programming, Vol. 1: the Sockets Networking API</a:t>
            </a:r>
            <a:r>
              <a:rPr lang="en-US" altLang="zh-TW"/>
              <a:t>, 3rd ed., Addison-Wesley, 2003.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E. R. Harold, </a:t>
            </a:r>
            <a:r>
              <a:rPr lang="en-US" altLang="zh-TW" i="1"/>
              <a:t>Java Network Programming</a:t>
            </a:r>
            <a:r>
              <a:rPr lang="en-US" altLang="zh-TW"/>
              <a:t>, 3rd ed., O’Reilly, 2004.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/>
              <a:t>RFCs (Request for Comments), </a:t>
            </a:r>
            <a:r>
              <a:rPr lang="en-US" altLang="zh-TW">
                <a:hlinkClick r:id="rId3"/>
              </a:rPr>
              <a:t>http://www.rfc-editor.org/</a:t>
            </a:r>
            <a:r>
              <a:rPr lang="en-US" altLang="zh-TW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9782F5F-9C86-4EAE-8F9F-3B43F6789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TCP/IP Layering </a:t>
            </a:r>
            <a:r>
              <a:rPr lang="en-US" altLang="zh-TW" sz="2400"/>
              <a:t>(cont.)</a:t>
            </a:r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5A852628-AFD5-4A38-A533-2803BF1C959A}"/>
              </a:ext>
            </a:extLst>
          </p:cNvPr>
          <p:cNvGrpSpPr>
            <a:grpSpLocks/>
          </p:cNvGrpSpPr>
          <p:nvPr/>
        </p:nvGrpSpPr>
        <p:grpSpPr bwMode="auto">
          <a:xfrm>
            <a:off x="3001963" y="3136900"/>
            <a:ext cx="3095625" cy="2520950"/>
            <a:chOff x="1927" y="2205"/>
            <a:chExt cx="1950" cy="1588"/>
          </a:xfrm>
        </p:grpSpPr>
        <p:sp>
          <p:nvSpPr>
            <p:cNvPr id="9236" name="Rectangle 4">
              <a:extLst>
                <a:ext uri="{FF2B5EF4-FFF2-40B4-BE49-F238E27FC236}">
                  <a16:creationId xmlns:a16="http://schemas.microsoft.com/office/drawing/2014/main" id="{6D722632-0BAE-49F4-B2DB-D721F3C77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022"/>
              <a:ext cx="1950" cy="3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Network Layer</a:t>
              </a:r>
            </a:p>
          </p:txBody>
        </p:sp>
        <p:sp>
          <p:nvSpPr>
            <p:cNvPr id="9237" name="Rectangle 5">
              <a:extLst>
                <a:ext uri="{FF2B5EF4-FFF2-40B4-BE49-F238E27FC236}">
                  <a16:creationId xmlns:a16="http://schemas.microsoft.com/office/drawing/2014/main" id="{856075A7-07DB-4BC0-B9FC-EACCCC25F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613"/>
              <a:ext cx="1950" cy="3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Transport Layer</a:t>
              </a:r>
            </a:p>
          </p:txBody>
        </p:sp>
        <p:sp>
          <p:nvSpPr>
            <p:cNvPr id="9238" name="Rectangle 6">
              <a:extLst>
                <a:ext uri="{FF2B5EF4-FFF2-40B4-BE49-F238E27FC236}">
                  <a16:creationId xmlns:a16="http://schemas.microsoft.com/office/drawing/2014/main" id="{BC29F402-E700-483D-B603-ED211E433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205"/>
              <a:ext cx="1950" cy="363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Application Layer</a:t>
              </a:r>
            </a:p>
          </p:txBody>
        </p:sp>
        <p:sp>
          <p:nvSpPr>
            <p:cNvPr id="9239" name="Rectangle 7">
              <a:extLst>
                <a:ext uri="{FF2B5EF4-FFF2-40B4-BE49-F238E27FC236}">
                  <a16:creationId xmlns:a16="http://schemas.microsoft.com/office/drawing/2014/main" id="{818BDC94-F69D-4188-ADB9-8B3B4627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430"/>
              <a:ext cx="1950" cy="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Link Layer</a:t>
              </a:r>
            </a:p>
          </p:txBody>
        </p:sp>
      </p:grpSp>
      <p:grpSp>
        <p:nvGrpSpPr>
          <p:cNvPr id="9220" name="Group 8">
            <a:extLst>
              <a:ext uri="{FF2B5EF4-FFF2-40B4-BE49-F238E27FC236}">
                <a16:creationId xmlns:a16="http://schemas.microsoft.com/office/drawing/2014/main" id="{5714ED9B-A966-4C51-B8B0-298F6A02AC41}"/>
              </a:ext>
            </a:extLst>
          </p:cNvPr>
          <p:cNvGrpSpPr>
            <a:grpSpLocks/>
          </p:cNvGrpSpPr>
          <p:nvPr/>
        </p:nvGrpSpPr>
        <p:grpSpPr bwMode="auto">
          <a:xfrm>
            <a:off x="482600" y="3209925"/>
            <a:ext cx="2447925" cy="2400300"/>
            <a:chOff x="476" y="2251"/>
            <a:chExt cx="1542" cy="1512"/>
          </a:xfrm>
        </p:grpSpPr>
        <p:sp>
          <p:nvSpPr>
            <p:cNvPr id="9232" name="Text Box 9">
              <a:extLst>
                <a:ext uri="{FF2B5EF4-FFF2-40B4-BE49-F238E27FC236}">
                  <a16:creationId xmlns:a16="http://schemas.microsoft.com/office/drawing/2014/main" id="{C14E7C7A-D51C-48A9-8571-91C05B645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475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ARP</a:t>
              </a:r>
            </a:p>
          </p:txBody>
        </p:sp>
        <p:sp>
          <p:nvSpPr>
            <p:cNvPr id="9233" name="Text Box 10">
              <a:extLst>
                <a:ext uri="{FF2B5EF4-FFF2-40B4-BE49-F238E27FC236}">
                  <a16:creationId xmlns:a16="http://schemas.microsoft.com/office/drawing/2014/main" id="{1DDF0A9D-AAA3-4DDD-884B-FECD55C6A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067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IP</a:t>
              </a:r>
            </a:p>
          </p:txBody>
        </p:sp>
        <p:sp>
          <p:nvSpPr>
            <p:cNvPr id="9234" name="Text Box 11">
              <a:extLst>
                <a:ext uri="{FF2B5EF4-FFF2-40B4-BE49-F238E27FC236}">
                  <a16:creationId xmlns:a16="http://schemas.microsoft.com/office/drawing/2014/main" id="{D85756DB-F709-46DA-862C-0C3165130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659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TCP/UDP</a:t>
              </a:r>
            </a:p>
          </p:txBody>
        </p:sp>
        <p:sp>
          <p:nvSpPr>
            <p:cNvPr id="9235" name="Text Box 12">
              <a:extLst>
                <a:ext uri="{FF2B5EF4-FFF2-40B4-BE49-F238E27FC236}">
                  <a16:creationId xmlns:a16="http://schemas.microsoft.com/office/drawing/2014/main" id="{5614332F-2983-44A3-9AEF-65D61E399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251"/>
              <a:ext cx="1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PMingLiU" panose="020B0604030504040204" pitchFamily="18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2400">
                  <a:latin typeface="Times New Roman" panose="02020603050405020304" pitchFamily="18" charset="0"/>
                </a:rPr>
                <a:t>HTTP/FTP/SMTP</a:t>
              </a:r>
            </a:p>
          </p:txBody>
        </p:sp>
      </p:grpSp>
      <p:sp>
        <p:nvSpPr>
          <p:cNvPr id="9221" name="Rectangle 13">
            <a:extLst>
              <a:ext uri="{FF2B5EF4-FFF2-40B4-BE49-F238E27FC236}">
                <a16:creationId xmlns:a16="http://schemas.microsoft.com/office/drawing/2014/main" id="{1A6C56F4-EFCE-4BAB-91EE-20BC9A55C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7772400" cy="43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/>
              <a:t>TCP/IP protocol stack</a:t>
            </a:r>
          </a:p>
        </p:txBody>
      </p:sp>
      <p:sp>
        <p:nvSpPr>
          <p:cNvPr id="9222" name="Line 14">
            <a:extLst>
              <a:ext uri="{FF2B5EF4-FFF2-40B4-BE49-F238E27FC236}">
                <a16:creationId xmlns:a16="http://schemas.microsoft.com/office/drawing/2014/main" id="{AE998EAD-6944-4D9A-B32B-E482AD17E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8" y="3065463"/>
            <a:ext cx="0" cy="259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15">
            <a:extLst>
              <a:ext uri="{FF2B5EF4-FFF2-40B4-BE49-F238E27FC236}">
                <a16:creationId xmlns:a16="http://schemas.microsoft.com/office/drawing/2014/main" id="{FA8B6F23-AF14-48FA-A6BF-3913EB8D9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3863" y="3065463"/>
            <a:ext cx="0" cy="2592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Text Box 16">
            <a:extLst>
              <a:ext uri="{FF2B5EF4-FFF2-40B4-BE49-F238E27FC236}">
                <a16:creationId xmlns:a16="http://schemas.microsoft.com/office/drawing/2014/main" id="{AA2F7F4A-6EF4-4BEF-BC59-0ADE4EA2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5657850"/>
            <a:ext cx="1692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Demultiplexing</a:t>
            </a:r>
          </a:p>
        </p:txBody>
      </p:sp>
      <p:sp>
        <p:nvSpPr>
          <p:cNvPr id="9225" name="Text Box 17">
            <a:extLst>
              <a:ext uri="{FF2B5EF4-FFF2-40B4-BE49-F238E27FC236}">
                <a16:creationId xmlns:a16="http://schemas.microsoft.com/office/drawing/2014/main" id="{A6268FCB-AACE-42CD-B873-CCFA8A43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2560638"/>
            <a:ext cx="1584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Encapsulation</a:t>
            </a:r>
          </a:p>
        </p:txBody>
      </p:sp>
      <p:sp>
        <p:nvSpPr>
          <p:cNvPr id="9226" name="Line 18">
            <a:extLst>
              <a:ext uri="{FF2B5EF4-FFF2-40B4-BE49-F238E27FC236}">
                <a16:creationId xmlns:a16="http://schemas.microsoft.com/office/drawing/2014/main" id="{9F360262-1603-4408-AFF3-979249CE8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063" y="6018213"/>
            <a:ext cx="4033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Text Box 19">
            <a:extLst>
              <a:ext uri="{FF2B5EF4-FFF2-40B4-BE49-F238E27FC236}">
                <a16:creationId xmlns:a16="http://schemas.microsoft.com/office/drawing/2014/main" id="{C2C6938D-66FE-4B77-8A3F-2E674216F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5873750"/>
            <a:ext cx="1008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Ethernet</a:t>
            </a:r>
          </a:p>
        </p:txBody>
      </p:sp>
      <p:sp>
        <p:nvSpPr>
          <p:cNvPr id="9228" name="Line 20">
            <a:extLst>
              <a:ext uri="{FF2B5EF4-FFF2-40B4-BE49-F238E27FC236}">
                <a16:creationId xmlns:a16="http://schemas.microsoft.com/office/drawing/2014/main" id="{C86F386A-8F10-4C52-A3D2-83D1F5A8E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413" y="56578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9" name="Oval 21">
            <a:extLst>
              <a:ext uri="{FF2B5EF4-FFF2-40B4-BE49-F238E27FC236}">
                <a16:creationId xmlns:a16="http://schemas.microsoft.com/office/drawing/2014/main" id="{50242349-127D-4747-9B71-EA65F7536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013" y="2244725"/>
            <a:ext cx="804862" cy="720725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app</a:t>
            </a:r>
          </a:p>
        </p:txBody>
      </p:sp>
      <p:sp>
        <p:nvSpPr>
          <p:cNvPr id="9230" name="Oval 22">
            <a:extLst>
              <a:ext uri="{FF2B5EF4-FFF2-40B4-BE49-F238E27FC236}">
                <a16:creationId xmlns:a16="http://schemas.microsoft.com/office/drawing/2014/main" id="{A393FB04-6E0C-40D2-8067-54F5D5F29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276475"/>
            <a:ext cx="879475" cy="720725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app</a:t>
            </a:r>
          </a:p>
        </p:txBody>
      </p:sp>
      <p:cxnSp>
        <p:nvCxnSpPr>
          <p:cNvPr id="9231" name="Straight Connector 2">
            <a:extLst>
              <a:ext uri="{FF2B5EF4-FFF2-40B4-BE49-F238E27FC236}">
                <a16:creationId xmlns:a16="http://schemas.microsoft.com/office/drawing/2014/main" id="{2AD373C9-15C5-4B1E-8E99-7389382C77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30525" y="6381750"/>
            <a:ext cx="37290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4C5368D-B498-4B8C-84F4-CFBFA6DF5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Common Protocols in TCP/IP Protocol Stack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187809E-A159-4920-85E1-7C52B033B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ARP: Address Resolution Protocol</a:t>
            </a:r>
          </a:p>
          <a:p>
            <a:pPr eaLnBrk="1" hangingPunct="1"/>
            <a:r>
              <a:rPr lang="en-US" altLang="zh-TW"/>
              <a:t>IP: Internet Protocol (RFC 791)</a:t>
            </a:r>
          </a:p>
          <a:p>
            <a:pPr eaLnBrk="1" hangingPunct="1"/>
            <a:r>
              <a:rPr lang="en-US" altLang="zh-TW"/>
              <a:t>UDP: User Datagram Protocol (RFC 768)</a:t>
            </a:r>
          </a:p>
          <a:p>
            <a:pPr eaLnBrk="1" hangingPunct="1"/>
            <a:r>
              <a:rPr lang="en-US" altLang="zh-TW"/>
              <a:t>TCP: Transmission Control Protocol (RFC 793)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950BE4F-3B84-4BEB-AA39-F390D93A1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Encapsulation</a:t>
            </a:r>
          </a:p>
        </p:txBody>
      </p:sp>
      <p:pic>
        <p:nvPicPr>
          <p:cNvPr id="13315" name="Picture 3" descr="f_1_7">
            <a:extLst>
              <a:ext uri="{FF2B5EF4-FFF2-40B4-BE49-F238E27FC236}">
                <a16:creationId xmlns:a16="http://schemas.microsoft.com/office/drawing/2014/main" id="{3D9489B5-EB48-481F-9FCB-52C6805D8F1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7450" y="1484313"/>
            <a:ext cx="6769100" cy="489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0EC1C1-BE37-475D-978C-030067C8E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Protocol Headers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C72E7F8-2CF5-4722-8D73-D6DC2E4DC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Ethernet header</a:t>
            </a:r>
          </a:p>
          <a:p>
            <a:pPr lvl="1" eaLnBrk="1" hangingPunct="1"/>
            <a:r>
              <a:rPr lang="en-US" altLang="zh-TW"/>
              <a:t>MAC (Ethernet) addresses</a:t>
            </a:r>
          </a:p>
          <a:p>
            <a:pPr eaLnBrk="1" hangingPunct="1"/>
            <a:r>
              <a:rPr lang="en-US" altLang="zh-TW"/>
              <a:t>IP header</a:t>
            </a:r>
          </a:p>
          <a:p>
            <a:pPr lvl="1" eaLnBrk="1" hangingPunct="1"/>
            <a:r>
              <a:rPr lang="en-US" altLang="zh-TW"/>
              <a:t>IP addresses, protocol</a:t>
            </a:r>
          </a:p>
          <a:p>
            <a:pPr eaLnBrk="1" hangingPunct="1"/>
            <a:r>
              <a:rPr lang="en-US" altLang="zh-TW"/>
              <a:t>TCP/UDP header</a:t>
            </a:r>
          </a:p>
          <a:p>
            <a:pPr lvl="1" eaLnBrk="1" hangingPunct="1"/>
            <a:r>
              <a:rPr lang="en-US" altLang="zh-TW"/>
              <a:t>Port numbers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2CA253C-B1A6-40FD-890D-CF6CF8A03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ARP</a:t>
            </a:r>
          </a:p>
        </p:txBody>
      </p:sp>
      <p:sp>
        <p:nvSpPr>
          <p:cNvPr id="17411" name="laptop">
            <a:extLst>
              <a:ext uri="{FF2B5EF4-FFF2-40B4-BE49-F238E27FC236}">
                <a16:creationId xmlns:a16="http://schemas.microsoft.com/office/drawing/2014/main" id="{5B4E240B-1E14-407E-8807-5156B4ABE66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3635375" y="2349500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7412" name="laptop">
            <a:extLst>
              <a:ext uri="{FF2B5EF4-FFF2-40B4-BE49-F238E27FC236}">
                <a16:creationId xmlns:a16="http://schemas.microsoft.com/office/drawing/2014/main" id="{91B912BF-2956-40C5-8CB3-550B8E7B72A5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28675" y="4652963"/>
            <a:ext cx="1358900" cy="1076325"/>
          </a:xfrm>
          <a:custGeom>
            <a:avLst/>
            <a:gdLst>
              <a:gd name="T0" fmla="*/ 837140594 w 21600"/>
              <a:gd name="T1" fmla="*/ 0 h 21600"/>
              <a:gd name="T2" fmla="*/ 837140594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7413" name="laptop">
            <a:extLst>
              <a:ext uri="{FF2B5EF4-FFF2-40B4-BE49-F238E27FC236}">
                <a16:creationId xmlns:a16="http://schemas.microsoft.com/office/drawing/2014/main" id="{9CF6F989-005E-495C-9706-E78B0955D214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7235825" y="4652963"/>
            <a:ext cx="1439863" cy="1076325"/>
          </a:xfrm>
          <a:custGeom>
            <a:avLst/>
            <a:gdLst>
              <a:gd name="T0" fmla="*/ 995863846 w 21600"/>
              <a:gd name="T1" fmla="*/ 0 h 21600"/>
              <a:gd name="T2" fmla="*/ 995863846 w 21600"/>
              <a:gd name="T3" fmla="*/ 887504060 h 21600"/>
              <a:gd name="T4" fmla="*/ 2147483646 w 21600"/>
              <a:gd name="T5" fmla="*/ 0 h 21600"/>
              <a:gd name="T6" fmla="*/ 2147483646 w 21600"/>
              <a:gd name="T7" fmla="*/ 887504060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7414" name="Line 17">
            <a:extLst>
              <a:ext uri="{FF2B5EF4-FFF2-40B4-BE49-F238E27FC236}">
                <a16:creationId xmlns:a16="http://schemas.microsoft.com/office/drawing/2014/main" id="{82F972E7-B04C-4653-BF89-D52DAF553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3933825"/>
            <a:ext cx="799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Text Box 18">
            <a:extLst>
              <a:ext uri="{FF2B5EF4-FFF2-40B4-BE49-F238E27FC236}">
                <a16:creationId xmlns:a16="http://schemas.microsoft.com/office/drawing/2014/main" id="{76303FB8-8990-4CD3-AA14-922F8248E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2845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Ethernet (CSMA/CD)</a:t>
            </a:r>
          </a:p>
        </p:txBody>
      </p:sp>
      <p:sp>
        <p:nvSpPr>
          <p:cNvPr id="17416" name="Line 19">
            <a:extLst>
              <a:ext uri="{FF2B5EF4-FFF2-40B4-BE49-F238E27FC236}">
                <a16:creationId xmlns:a16="http://schemas.microsoft.com/office/drawing/2014/main" id="{FEC3730D-D1D7-4013-B432-F590C0FFA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3933825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20">
            <a:extLst>
              <a:ext uri="{FF2B5EF4-FFF2-40B4-BE49-F238E27FC236}">
                <a16:creationId xmlns:a16="http://schemas.microsoft.com/office/drawing/2014/main" id="{3CF71B37-C266-4E7B-A4C6-D7D4FE340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393382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21">
            <a:extLst>
              <a:ext uri="{FF2B5EF4-FFF2-40B4-BE49-F238E27FC236}">
                <a16:creationId xmlns:a16="http://schemas.microsoft.com/office/drawing/2014/main" id="{46AFA5E6-4DA9-4CC5-9A97-2E5F0C01C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34290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8" name="Line 22">
            <a:extLst>
              <a:ext uri="{FF2B5EF4-FFF2-40B4-BE49-F238E27FC236}">
                <a16:creationId xmlns:a16="http://schemas.microsoft.com/office/drawing/2014/main" id="{49FFC954-5702-4F33-A68C-378BDF961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221163"/>
            <a:ext cx="12969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59" name="Text Box 23">
            <a:extLst>
              <a:ext uri="{FF2B5EF4-FFF2-40B4-BE49-F238E27FC236}">
                <a16:creationId xmlns:a16="http://schemas.microsoft.com/office/drawing/2014/main" id="{7C6ECB50-61E3-4F0A-BD7D-D2F7AF164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4292600"/>
            <a:ext cx="1441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Where is X?</a:t>
            </a:r>
          </a:p>
        </p:txBody>
      </p:sp>
      <p:sp>
        <p:nvSpPr>
          <p:cNvPr id="65560" name="Line 24">
            <a:extLst>
              <a:ext uri="{FF2B5EF4-FFF2-40B4-BE49-F238E27FC236}">
                <a16:creationId xmlns:a16="http://schemas.microsoft.com/office/drawing/2014/main" id="{EDD9BAEC-D8CC-46C6-BBCF-3CB1764C5E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24075" y="3716338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61" name="Text Box 25">
            <a:extLst>
              <a:ext uri="{FF2B5EF4-FFF2-40B4-BE49-F238E27FC236}">
                <a16:creationId xmlns:a16="http://schemas.microsoft.com/office/drawing/2014/main" id="{1F443514-5444-494E-969F-A9918782D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284538"/>
            <a:ext cx="144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Times New Roman" panose="02020603050405020304" pitchFamily="18" charset="0"/>
              </a:rPr>
              <a:t>X is here.</a:t>
            </a:r>
          </a:p>
        </p:txBody>
      </p:sp>
      <p:sp>
        <p:nvSpPr>
          <p:cNvPr id="65564" name="AutoShape 28">
            <a:extLst>
              <a:ext uri="{FF2B5EF4-FFF2-40B4-BE49-F238E27FC236}">
                <a16:creationId xmlns:a16="http://schemas.microsoft.com/office/drawing/2014/main" id="{F12388BA-8BDF-4340-BEDD-8F69E806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013325"/>
            <a:ext cx="2592387" cy="1008063"/>
          </a:xfrm>
          <a:prstGeom prst="wedgeRoundRectCallout">
            <a:avLst>
              <a:gd name="adj1" fmla="val -18523"/>
              <a:gd name="adj2" fmla="val 4700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2400">
                <a:latin typeface="Times New Roman" panose="02020603050405020304" pitchFamily="18" charset="0"/>
              </a:rPr>
              <a:t>IP address </a:t>
            </a: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b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TW" sz="2400">
                <a:latin typeface="Times New Roman" panose="02020603050405020304" pitchFamily="18" charset="0"/>
                <a:sym typeface="Wingdings" panose="05000000000000000000" pitchFamily="2" charset="2"/>
              </a:rPr>
              <a:t>Ethernet address</a:t>
            </a:r>
            <a:endParaRPr lang="zh-TW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9" grpId="0"/>
      <p:bldP spid="65561" grpId="0"/>
      <p:bldP spid="655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4C635B5-8B1F-4641-A063-AE3C03A28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Ethernet Header</a:t>
            </a:r>
          </a:p>
        </p:txBody>
      </p:sp>
      <p:pic>
        <p:nvPicPr>
          <p:cNvPr id="19459" name="Picture 3" descr="f_2_1">
            <a:extLst>
              <a:ext uri="{FF2B5EF4-FFF2-40B4-BE49-F238E27FC236}">
                <a16:creationId xmlns:a16="http://schemas.microsoft.com/office/drawing/2014/main" id="{D4DBDD9D-342D-4885-B983-0FCC255AAA0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700213"/>
            <a:ext cx="5613400" cy="4956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60" name="Oval 4">
            <a:extLst>
              <a:ext uri="{FF2B5EF4-FFF2-40B4-BE49-F238E27FC236}">
                <a16:creationId xmlns:a16="http://schemas.microsoft.com/office/drawing/2014/main" id="{9C6EE984-428D-4D5E-8085-60CA81C2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437063"/>
            <a:ext cx="1152525" cy="5048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PMingLiU" panose="020B0604030504040204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Book Antiqua"/>
        <a:ea typeface="PMingLiU"/>
        <a:cs typeface=""/>
      </a:majorFont>
      <a:minorFont>
        <a:latin typeface="Book Antiqua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PMingLiU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850</Words>
  <Application>Microsoft Office PowerPoint</Application>
  <PresentationFormat>On-screen Show (4:3)</PresentationFormat>
  <Paragraphs>232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Times New Roman</vt:lpstr>
      <vt:lpstr>PMingLiU</vt:lpstr>
      <vt:lpstr>Arial</vt:lpstr>
      <vt:lpstr>Book Antiqua</vt:lpstr>
      <vt:lpstr>Wingdings</vt:lpstr>
      <vt:lpstr>預設簡報設計</vt:lpstr>
      <vt:lpstr>Introduction to Networking and TCP/IP</vt:lpstr>
      <vt:lpstr>Outline</vt:lpstr>
      <vt:lpstr>Networking</vt:lpstr>
      <vt:lpstr>TCP/IP Layering (cont.)</vt:lpstr>
      <vt:lpstr>Common Protocols in TCP/IP Protocol Stack</vt:lpstr>
      <vt:lpstr>Encapsulation</vt:lpstr>
      <vt:lpstr>Protocol Headers</vt:lpstr>
      <vt:lpstr>ARP</vt:lpstr>
      <vt:lpstr>Ethernet Header</vt:lpstr>
      <vt:lpstr>IP Header</vt:lpstr>
      <vt:lpstr>UDP Header</vt:lpstr>
      <vt:lpstr>TCP Header</vt:lpstr>
      <vt:lpstr>Demultiplexing</vt:lpstr>
      <vt:lpstr>IP Addresses</vt:lpstr>
      <vt:lpstr>IP Addresses (cont.)</vt:lpstr>
      <vt:lpstr>Port Numbers</vt:lpstr>
      <vt:lpstr>Useful Tools</vt:lpstr>
      <vt:lpstr>Example Scenario: Web Browsing</vt:lpstr>
      <vt:lpstr>Example Scenario: Web Browsing</vt:lpstr>
      <vt:lpstr>Example Scenario: Web Browsing</vt:lpstr>
      <vt:lpstr>DNS Name Resolution</vt:lpstr>
      <vt:lpstr>ARP (Revisited)</vt:lpstr>
      <vt:lpstr>Sockets</vt:lpstr>
      <vt:lpstr>Socket Connection</vt:lpstr>
      <vt:lpstr>Socket Programming</vt:lpstr>
      <vt:lpstr>Remote Procedure Call</vt:lpstr>
      <vt:lpstr>RPC</vt:lpstr>
      <vt:lpstr>RPC</vt:lpstr>
      <vt:lpstr>RPC Portmapping </vt:lpstr>
      <vt:lpstr>RPC Programming</vt:lpstr>
      <vt:lpstr>Programming Exercises</vt:lpstr>
      <vt:lpstr>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RAHMAN, MOSHIUR</dc:creator>
  <cp:lastModifiedBy>Yufu Liao</cp:lastModifiedBy>
  <cp:revision>21</cp:revision>
  <dcterms:created xsi:type="dcterms:W3CDTF">1601-01-01T00:00:00Z</dcterms:created>
  <dcterms:modified xsi:type="dcterms:W3CDTF">2021-09-11T17:49:13Z</dcterms:modified>
</cp:coreProperties>
</file>