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313" r:id="rId3"/>
    <p:sldId id="260" r:id="rId4"/>
    <p:sldId id="312" r:id="rId5"/>
    <p:sldId id="296" r:id="rId6"/>
    <p:sldId id="297" r:id="rId7"/>
    <p:sldId id="298" r:id="rId8"/>
    <p:sldId id="299" r:id="rId9"/>
    <p:sldId id="301" r:id="rId10"/>
    <p:sldId id="303" r:id="rId11"/>
    <p:sldId id="304" r:id="rId12"/>
    <p:sldId id="305" r:id="rId13"/>
    <p:sldId id="306" r:id="rId14"/>
    <p:sldId id="283" r:id="rId15"/>
    <p:sldId id="257" r:id="rId16"/>
    <p:sldId id="261" r:id="rId17"/>
    <p:sldId id="291" r:id="rId18"/>
    <p:sldId id="258" r:id="rId19"/>
    <p:sldId id="290" r:id="rId20"/>
    <p:sldId id="285" r:id="rId21"/>
    <p:sldId id="286" r:id="rId22"/>
    <p:sldId id="280" r:id="rId23"/>
    <p:sldId id="263" r:id="rId24"/>
    <p:sldId id="264" r:id="rId25"/>
    <p:sldId id="265" r:id="rId26"/>
    <p:sldId id="266" r:id="rId27"/>
    <p:sldId id="267" r:id="rId28"/>
    <p:sldId id="289" r:id="rId29"/>
    <p:sldId id="288" r:id="rId30"/>
    <p:sldId id="281" r:id="rId31"/>
    <p:sldId id="268" r:id="rId32"/>
    <p:sldId id="269" r:id="rId33"/>
    <p:sldId id="270" r:id="rId34"/>
    <p:sldId id="271" r:id="rId35"/>
    <p:sldId id="276" r:id="rId36"/>
    <p:sldId id="292" r:id="rId37"/>
    <p:sldId id="293" r:id="rId38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7F506A2-AF05-40C1-BE97-8FC645C137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F186163-BF14-41A3-B8EF-48EAE414D6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00AA735-5975-4369-8C07-CE2C633359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F137BFF-2102-4976-828F-8B556533F3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C737194-CE24-4FC4-8277-6054CA1FAE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E3F10F7E-B6FC-4FEE-9F3D-B300F3CBB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B82E8D75-12BB-43F8-9707-01041FAB92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126390-2317-4890-B4E5-964A7956A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1DC84289-BD43-44B1-905A-9526789A6202}" type="slidenum">
              <a:rPr lang="ko-KR" altLang="en-US" smtClean="0"/>
              <a:pPr eaLnBrk="1" hangingPunct="1">
                <a:spcBef>
                  <a:spcPct val="0"/>
                </a:spcBef>
                <a:defRPr/>
              </a:pPr>
              <a:t>2</a:t>
            </a:fld>
            <a:endParaRPr lang="en-US" altLang="ko-KR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0F8D5DC-F59B-4047-A77B-0D902CC0A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84DC4C3-F997-4D0D-B864-8905F75AF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TLI ( Transport Layer Interface 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878B70-10DA-4C65-B2D5-89183EC44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04E2A8-1B2C-4B4E-913F-A6DDEF1E0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58947D-6052-4634-86B6-99EEACBAC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2774-EC01-40FC-A728-AB9E91314E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92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49153-8BA0-4C74-865D-41EF5781F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9D0D2C-E5F5-4829-B97D-83D3E2983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0776E3-AEA2-4B0F-822C-79A4C45E4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A85A-4701-4B52-9C39-F64805586A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8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31973A-38E8-4C83-BF5C-E9CF29FA7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E296A5-9C9F-4B16-B495-0E7F620C0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F2747E-4B6C-49A3-BB60-C16EBE92D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946D1-FFDE-4D3C-B4B4-A0B1C7A7D8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2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7D11050-AA2F-4BD5-B8FA-75981AEBA09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4C374FDC-9EAB-45BD-A6AE-0CC36CE09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79330C8F-FFEC-41A7-A116-45871FE2F3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B8E55E50-FE7E-4AB4-B0C2-B3900109E6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latin typeface="Arial Black" pitchFamily="34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EE9606F-E9F5-4F85-AA83-A8A31901B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906AA21-D215-41B8-96B6-18433CC47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4E758BB-0E3C-4D63-80AF-6C6395EF9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2FDF8-C66B-470D-93F0-07FAD3C13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511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CE46D-7B05-4A67-AA9B-160037B7C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3E1835-CFD9-484E-91F8-E52310C6EE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22FC36-E9CB-448E-B6B8-419088AB4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16F867-F37B-4AEA-AE1B-BFBC17362E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67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E5DA77-79F2-48C7-80F9-0FE13F945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7113DC-DAC9-4EF1-B37A-0C54FE0D5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F0F766-C6DC-4B34-8E45-8E63C4024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622CA-A35B-4443-9EF9-A2C95101D9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97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6D6E-AA3A-4148-9D52-08D43004F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54DA-D3C2-4F59-A908-14455864B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E3578-A46C-4FCC-A81F-B4022E268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7284BF-28F5-40B2-8D0D-2CEFE131A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6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A96BDB-A573-454D-83F1-E1F2019D2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63D2CF-A35F-426A-B5E7-B29B08C396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A7E7FB-226A-45F9-A87F-B622137F4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70AEC-E352-4982-8D1D-A6B378F77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64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2A7D29-D106-4F50-B943-C0F6B8027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C9044-4D5B-4BAC-932E-FB54B2623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54BE37-7F2C-4449-8058-D0A8805C1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BD1DA-88D8-4CDD-BD57-9632C8E49A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093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539185-4B7B-4E3F-A87F-AA8239C5B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1D5CD8-7991-4762-A3C0-93FCEFCE17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CD548C-5F6F-4419-B531-BBA434CA8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9C2356-E6C1-46FF-982E-A79FDDBC1F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850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A5E5-E0DD-4686-B6CF-15D26D9DB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CC09-81B1-459F-82BF-3700C15EE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75AC6-6E57-4D7C-943E-2E9CCE79D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1A01E1-AD98-4C9D-8BCF-74FA8EF370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5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9624C1-2D27-42EF-8F0E-5125C10F7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102F02-752B-4DB6-B69C-D3282CAE0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7ACACC-8476-4281-BA07-6B9E24EB10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80DC8-E79E-45DE-9442-7DC12A6D6A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76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B123-0609-49A9-A673-3AA43DD56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8D38-1105-4BA9-9F3C-CC6D3A791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2B05-E6B4-4289-B4BE-4C2FF5DBA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10A5A-B4E5-4452-BF29-6771C59468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47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C47C95-45A9-4D7D-B389-5FEC4BD7D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2229EA-EC7B-4A38-A68E-8273CB287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06E26E-2967-43B1-A9FF-2EF0E17B97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12FBF-16CB-4B3D-B238-616BD13363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46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07B189-CC40-432E-A77B-D19BD0E75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4B4E78-1418-4453-814D-D0BE990C8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7C9946-BB79-44C3-9781-08F2D1B9A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1EB92-D1EE-49CC-9698-B9353D1E03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78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DBCCB0-0D1B-4EE5-8338-3741D1452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81B7F-3572-49AD-AC46-2295269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8D4993-9156-49E2-A39B-FC366EF89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C6EC8-B2FB-417B-B03A-2D01235D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70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68F08-2EE6-41B5-9752-C88524335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6DA55-40D9-4F20-B956-E28401456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EC082-3DC0-4A8C-8968-52FF35CB3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F8967-9D2E-48D7-AB7F-AA3A7087E6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74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BD77F5-5801-4B67-899E-B3A55A3F6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B1A2D8-E591-4FC4-AFA9-FE076949F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32F617-51E1-4605-918E-716EF0852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55471-92C2-4607-B15A-CDF90633AF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2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0F2FA1-8675-4757-A9B0-A23102D9DC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1D0408-AF08-4D21-8CC0-E423CBCD1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BD28D1-A4E1-4BC4-B246-F229F9567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C07D3-4291-4256-BBEC-88786B5723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74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FF9635-FDF5-442B-B74C-580503ADC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B49CBA-5938-40FE-86DD-87770DB23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46D2AC-D95C-49F2-8187-0AB3B7975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5E2C4-643A-45F4-96BF-5F36C00772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82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D7E4A-17A8-4EF3-978A-7C7632714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5AC93-E1A7-4259-8868-ECEBE7520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DE6C6-FA1D-4692-A5EF-3A748A572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A86C3-8EEE-42C1-B771-11A109C760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6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3C013-15E2-408B-BF6B-B053064A3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CC16B-2631-49A2-95F0-6DC6497DE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16F0-C1AC-46B6-8A25-6E97B50B5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4F0BB-A1F5-49CC-84F0-2FFAA50714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7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D6A725-DDFD-4AE2-8923-5618A37F4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851333-4653-4D38-A8A1-901C1CDD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CF581E-C779-4EE5-B303-27F70796BA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0"/>
                <a:ea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AB6758-420F-42BC-83CB-4C3458F356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0"/>
                <a:ea typeface="굴림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0E4287-451C-435C-A1BB-BEB6B94B47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/>
            </a:lvl1pPr>
          </a:lstStyle>
          <a:p>
            <a:pPr>
              <a:defRPr/>
            </a:pPr>
            <a:fld id="{C828FC01-6C92-4C5B-A195-28FEE34AD1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0"/>
          <a:ea typeface="굴림" charset="0"/>
          <a:cs typeface="굴림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9FDA48-DF8E-475B-8068-B97FF9B5C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4B72EB-096B-4EC0-9166-D7AF2CD86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316FC7C-D4C4-4DD0-9446-42A1ECFD6C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98E9B559-9786-4206-9FB7-5CAEF0F95B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9712C799-40D5-49EF-BF2B-71D6E03453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6C4537C-8B2C-4E7C-BAEF-5C6E689B7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DC7E3D6-425A-46BB-BE6A-F964ADC5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C2143DF7-F750-47FB-9FF6-F85225FB8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5A1FB854-CEDB-43F9-9649-7C67C68B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en-US" altLang="zh-CN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5B8A28A7-6BB8-43A3-9017-237FD367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en-US" altLang="zh-CN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/docs/api/java/net/InetAddres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DED845E-7B61-4AFD-8222-2BC2A9998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685800"/>
            <a:ext cx="8640762" cy="2127250"/>
          </a:xfrm>
        </p:spPr>
        <p:txBody>
          <a:bodyPr/>
          <a:lstStyle/>
          <a:p>
            <a:r>
              <a:rPr lang="en-US" altLang="en-US"/>
              <a:t>Socket Programming</a:t>
            </a:r>
          </a:p>
        </p:txBody>
      </p:sp>
      <p:sp>
        <p:nvSpPr>
          <p:cNvPr id="15363" name="Subtitle 2">
            <a:extLst>
              <a:ext uri="{FF2B5EF4-FFF2-40B4-BE49-F238E27FC236}">
                <a16:creationId xmlns:a16="http://schemas.microsoft.com/office/drawing/2014/main" id="{74C2575D-172F-40FB-919A-7E0E6AF5B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BCBB64C-45CB-4252-9B84-1E3FE3A75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417513"/>
            <a:ext cx="8204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Java API for TCP Streams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ACD4C78-6B8E-46F3-A74B-729E51BBB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/>
              <a:t>Socket: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/>
              <a:t>Socket </a:t>
            </a:r>
            <a:r>
              <a:rPr lang="en-US" altLang="en-US" sz="2400"/>
              <a:t>(</a:t>
            </a:r>
            <a:r>
              <a:rPr lang="en-US" altLang="en-US" sz="2400">
                <a:hlinkClick r:id="rId2"/>
              </a:rPr>
              <a:t>InetAddress</a:t>
            </a:r>
            <a:r>
              <a:rPr lang="en-US" altLang="en-US" sz="2400"/>
              <a:t> address, int port) - Creates a stream socket and connects it to the specified port number at the specified IP address. It will throws UnknownHostException or an IOException.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/>
              <a:t>getInputStream</a:t>
            </a:r>
            <a:r>
              <a:rPr lang="en-US" altLang="en-US" sz="2400"/>
              <a:t> - Returns an input stream for this socket.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/>
              <a:t>getOutputStream</a:t>
            </a:r>
            <a:r>
              <a:rPr lang="en-US" altLang="en-US" sz="2400"/>
              <a:t> - Returns an output stream for this socket.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/>
              <a:t>Figure 4.5 shows a client program. Figure 4.6 shows the corresponding server program.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FADCA11-1B67-4CE4-B6E0-01C2589A9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417513"/>
            <a:ext cx="8204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Java API for UDP Datagrams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3281333-43A0-4127-B3B6-21B152CD9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Java API provides datagram communication by means of two classes: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DatagramPacket</a:t>
            </a:r>
            <a:r>
              <a:rPr lang="en-US" altLang="en-US" sz="2400" dirty="0"/>
              <a:t> - Datagram packets are used to implement a connectionless packet delivery service.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DatagramSocket</a:t>
            </a:r>
            <a:r>
              <a:rPr lang="en-US" altLang="en-US" sz="2400" dirty="0"/>
              <a:t> - A datagram socket is the sending or receiving point for a packet delivery service.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 dirty="0" err="1"/>
              <a:t>DatagramPacket</a:t>
            </a:r>
            <a:r>
              <a:rPr lang="en-US" altLang="en-US" sz="2800" dirty="0"/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getData</a:t>
            </a:r>
            <a:r>
              <a:rPr lang="en-US" altLang="en-US" sz="2400" dirty="0"/>
              <a:t> - Returns the data buffer. </a:t>
            </a:r>
            <a:endParaRPr lang="en-US" altLang="en-US" sz="2400" b="1" dirty="0"/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getPort</a:t>
            </a:r>
            <a:r>
              <a:rPr lang="en-US" altLang="en-US" sz="2400" dirty="0"/>
              <a:t> - Returns the port number on the remote host.</a:t>
            </a:r>
            <a:endParaRPr lang="en-US" altLang="en-US" sz="2400" b="1" dirty="0"/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getAddress</a:t>
            </a:r>
            <a:r>
              <a:rPr lang="en-US" altLang="en-US" sz="2400" dirty="0"/>
              <a:t> - Returns the IP address.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B6B19E-EA45-49EC-ACCE-D5EAE4EEF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417513"/>
            <a:ext cx="8204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Java API for UDP Datagrams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A4F05E1-3C73-420D-85FA-F7538D25E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813435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dirty="0" err="1"/>
              <a:t>DatagramSocket</a:t>
            </a:r>
            <a:r>
              <a:rPr lang="en-US" altLang="en-US" dirty="0"/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b="1" dirty="0"/>
              <a:t>send</a:t>
            </a:r>
            <a:r>
              <a:rPr lang="en-US" altLang="en-US" dirty="0"/>
              <a:t> - Sends a datagram packet from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this socket.</a:t>
            </a:r>
            <a:endParaRPr lang="en-US" altLang="en-US" b="1" dirty="0"/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b="1" dirty="0"/>
              <a:t>receive</a:t>
            </a:r>
            <a:r>
              <a:rPr lang="en-US" altLang="en-US" dirty="0"/>
              <a:t> - Receives a datagram packet from this socket.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b="1" dirty="0" err="1"/>
              <a:t>setSoTimeout</a:t>
            </a:r>
            <a:r>
              <a:rPr lang="en-US" altLang="en-US" dirty="0"/>
              <a:t> - Enable/disable the specified timeout, in milliseconds.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b="1" dirty="0"/>
              <a:t>connect</a:t>
            </a:r>
            <a:r>
              <a:rPr lang="en-US" altLang="en-US" dirty="0"/>
              <a:t> - Connects the socket to a remote address for this socket.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48A4006-546E-4F29-976F-4239E7E69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Client-server applications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8D7BDF-E0B0-4E3E-8AA5-E25C9179C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pitchFamily="34" charset="0"/>
              </a:rPr>
              <a:t>Implementation of a protocol standard defined in an RFC. (FTP, HTTP, SMTP…)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Conform to the rules dictated by the RFC.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Should use the port number associated with the protocol.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80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pitchFamily="34" charset="0"/>
              </a:rPr>
              <a:t>Proprietary client-server application.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A single developer( or team) creates both client and server program.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The developer has complete control.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Must be careful not to use one of the well-known port number defined in the RFCs.</a:t>
            </a:r>
            <a:br>
              <a:rPr lang="en-US" altLang="ko-KR" sz="1800">
                <a:latin typeface="Tahoma" pitchFamily="34" charset="0"/>
              </a:rPr>
            </a:br>
            <a:endParaRPr lang="en-US" altLang="ko-KR" sz="180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1800">
                <a:latin typeface="Tahoma" pitchFamily="34" charset="0"/>
              </a:rPr>
              <a:t>* well-known port number : managed by the Internet Assigned Numbers Authority(IANA)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9A421F-C47C-46C5-BCD1-2E084B1B9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>
                <a:latin typeface="Tahoma" charset="0"/>
              </a:rPr>
              <a:t>Socket Programming with TCP</a:t>
            </a:r>
          </a:p>
        </p:txBody>
      </p:sp>
      <p:pic>
        <p:nvPicPr>
          <p:cNvPr id="5125" name="Picture 5" descr="bigPic">
            <a:extLst>
              <a:ext uri="{FF2B5EF4-FFF2-40B4-BE49-F238E27FC236}">
                <a16:creationId xmlns:a16="http://schemas.microsoft.com/office/drawing/2014/main" id="{E4D28EBB-81F7-48E8-94CC-B3C612259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844675"/>
            <a:ext cx="7488237" cy="3032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127" name="Text Box 7">
            <a:extLst>
              <a:ext uri="{FF2B5EF4-FFF2-40B4-BE49-F238E27FC236}">
                <a16:creationId xmlns:a16="http://schemas.microsoft.com/office/drawing/2014/main" id="{2BC5B398-6559-4C3D-872D-92EC6559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84763"/>
            <a:ext cx="6913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800" b="1">
                <a:latin typeface="굴림" charset="0"/>
                <a:ea typeface="굴림" charset="0"/>
              </a:rPr>
              <a:t>Figure 2.6-1: Processes communicating through TCP sockets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C9344153-85C3-481A-801C-44035C5A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805488"/>
            <a:ext cx="792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2000">
                <a:latin typeface="Tahoma" charset="0"/>
                <a:ea typeface="굴림" charset="0"/>
              </a:rPr>
              <a:t>The application developer has the ability to fix a few TCP parameters, such as maximum buffer and maximum segment sizes.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56FFB0-8674-4233-AE96-A4D6CFF04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Sockets for server and client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1B45C2-FAB2-4EFB-9CE4-028399A5D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400">
                <a:latin typeface="Tahoma" charset="0"/>
              </a:rPr>
              <a:t>Server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charset="0"/>
              </a:rPr>
              <a:t>Welcoming socket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charset="0"/>
              </a:rPr>
              <a:t>Welcomes some initial contact from a client.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charset="0"/>
              </a:rPr>
              <a:t>Connection socket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charset="0"/>
              </a:rPr>
              <a:t>Is created at initial contact of client.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charset="0"/>
              </a:rPr>
              <a:t>New socket that is dedicated to the particular client.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400">
                <a:latin typeface="Tahoma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charset="0"/>
              </a:rPr>
              <a:t>Client socket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charset="0"/>
              </a:rPr>
              <a:t>Initiate a TCP connection to the server by creating a socket object. (Three-way handshake)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charset="0"/>
              </a:rPr>
              <a:t>Specify the address of the server process, namely, the IP address of the server and the port number of the process.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400">
              <a:latin typeface="Tahom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8DBFA6E-0391-4A63-ACA4-417366E89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Socket functional calls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09BB637-55BF-4BF6-8932-B55BEF6F7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580312" cy="395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Tahoma" charset="0"/>
              </a:rPr>
              <a:t>socket (): Create a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Tahoma" charset="0"/>
              </a:rPr>
              <a:t>bind(): bind a socket to a local IP address and port #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0000FF"/>
                </a:solidFill>
                <a:latin typeface="Tahoma" charset="0"/>
              </a:rPr>
              <a:t>listen(): passively waiting for connections</a:t>
            </a:r>
            <a:endParaRPr lang="en-US" altLang="ko-KR" sz="200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0000FF"/>
                </a:solidFill>
                <a:latin typeface="Tahoma" charset="0"/>
              </a:rPr>
              <a:t>connect(): initiating connection to another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0000FF"/>
                </a:solidFill>
                <a:latin typeface="Tahoma" charset="0"/>
              </a:rPr>
              <a:t>accept(): accept a new connection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C00000"/>
                </a:solidFill>
                <a:latin typeface="Tahoma" charset="0"/>
              </a:rPr>
              <a:t>Write(): write data to a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C00000"/>
                </a:solidFill>
                <a:latin typeface="Tahoma" charset="0"/>
              </a:rPr>
              <a:t>Read(): read data from a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C00000"/>
                </a:solidFill>
                <a:latin typeface="Tahoma" charset="0"/>
              </a:rPr>
              <a:t>sendto(): send a datagram to another UDP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rgbClr val="C00000"/>
                </a:solidFill>
                <a:latin typeface="Tahoma" charset="0"/>
              </a:rPr>
              <a:t>recvfrom(): read a datagram from a UDP socket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solidFill>
                  <a:schemeClr val="accent1"/>
                </a:solidFill>
                <a:latin typeface="Tahoma" charset="0"/>
              </a:rPr>
              <a:t>close(): close a socket (tear down the connection)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E8420D6A-9397-4E95-92E4-6BE467FC0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Sockets</a:t>
            </a:r>
          </a:p>
        </p:txBody>
      </p:sp>
      <p:pic>
        <p:nvPicPr>
          <p:cNvPr id="7173" name="Picture 5" descr="welcomeSocket">
            <a:extLst>
              <a:ext uri="{FF2B5EF4-FFF2-40B4-BE49-F238E27FC236}">
                <a16:creationId xmlns:a16="http://schemas.microsoft.com/office/drawing/2014/main" id="{B1FBCFB7-0AF2-4267-AB5E-376653ABC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0363" y="1989138"/>
            <a:ext cx="8783637" cy="3062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02D7EBDF-C42A-4A93-BAE2-078F66C44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98808954-44F5-414E-B598-9A9D5E461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0" cy="914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A9B06C71-44CD-4C0E-B62D-382708BE81B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588963" cy="1044575"/>
            <a:chOff x="4180" y="783"/>
            <a:chExt cx="150" cy="307"/>
          </a:xfrm>
        </p:grpSpPr>
        <p:sp>
          <p:nvSpPr>
            <p:cNvPr id="51205" name="AutoShape 5">
              <a:extLst>
                <a:ext uri="{FF2B5EF4-FFF2-40B4-BE49-F238E27FC236}">
                  <a16:creationId xmlns:a16="http://schemas.microsoft.com/office/drawing/2014/main" id="{BCA943F7-CB3E-4815-BC17-B58F2347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DDCFE941-F537-4CBB-B46C-D8F8C9C2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BD2A0BC5-96DA-475E-920F-8238C872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40770310-7360-4B6C-8549-3D0DACD7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EEE28632-333C-470D-BFF7-45C7BFF0D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5CDEB4A7-EE0B-41BC-8578-4CCAE663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555459AD-CD2D-4369-A732-0CD26045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2" name="Rectangle 12">
              <a:extLst>
                <a:ext uri="{FF2B5EF4-FFF2-40B4-BE49-F238E27FC236}">
                  <a16:creationId xmlns:a16="http://schemas.microsoft.com/office/drawing/2014/main" id="{F6B94878-07A0-41AF-8BAB-CD5B3DB2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F272258-D49F-4570-9477-22BEC340F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17463"/>
            <a:ext cx="8675687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>
                <a:latin typeface="Tahoma" charset="0"/>
              </a:rPr>
              <a:t>Socket-programming using TCP</a:t>
            </a:r>
            <a:endParaRPr lang="en-US" altLang="ko-KR">
              <a:latin typeface="Tahoma" charset="0"/>
            </a:endParaRPr>
          </a:p>
        </p:txBody>
      </p:sp>
      <p:graphicFrame>
        <p:nvGraphicFramePr>
          <p:cNvPr id="33798" name="Object 15">
            <a:extLst>
              <a:ext uri="{FF2B5EF4-FFF2-40B4-BE49-F238E27FC236}">
                <a16:creationId xmlns:a16="http://schemas.microsoft.com/office/drawing/2014/main" id="{C31AD92C-DDD8-4CA0-AB10-F205BA706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467225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33798" name="Object 15">
                        <a:extLst>
                          <a:ext uri="{FF2B5EF4-FFF2-40B4-BE49-F238E27FC236}">
                            <a16:creationId xmlns:a16="http://schemas.microsoft.com/office/drawing/2014/main" id="{C31AD92C-DDD8-4CA0-AB10-F205BA7064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67225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9" name="Group 16">
            <a:extLst>
              <a:ext uri="{FF2B5EF4-FFF2-40B4-BE49-F238E27FC236}">
                <a16:creationId xmlns:a16="http://schemas.microsoft.com/office/drawing/2014/main" id="{6A537A16-1FA0-48EE-85C8-EF993E2EA288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4786313"/>
            <a:ext cx="1136650" cy="1665287"/>
            <a:chOff x="649" y="2246"/>
            <a:chExt cx="716" cy="1049"/>
          </a:xfrm>
        </p:grpSpPr>
        <p:sp>
          <p:nvSpPr>
            <p:cNvPr id="51217" name="Rectangle 17">
              <a:extLst>
                <a:ext uri="{FF2B5EF4-FFF2-40B4-BE49-F238E27FC236}">
                  <a16:creationId xmlns:a16="http://schemas.microsoft.com/office/drawing/2014/main" id="{D55C5039-3110-4388-BF22-81A45C85B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DD021FF9-BE21-43DE-A791-0478296A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33843" name="Group 19">
              <a:extLst>
                <a:ext uri="{FF2B5EF4-FFF2-40B4-BE49-F238E27FC236}">
                  <a16:creationId xmlns:a16="http://schemas.microsoft.com/office/drawing/2014/main" id="{D4D9867A-762A-4031-BFF7-F0490A05E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20" name="Text Box 20">
                <a:extLst>
                  <a:ext uri="{FF2B5EF4-FFF2-40B4-BE49-F238E27FC236}">
                    <a16:creationId xmlns:a16="http://schemas.microsoft.com/office/drawing/2014/main" id="{107BE701-B461-49B8-9A58-31E007E52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21" name="Rectangle 21">
                <a:extLst>
                  <a:ext uri="{FF2B5EF4-FFF2-40B4-BE49-F238E27FC236}">
                    <a16:creationId xmlns:a16="http://schemas.microsoft.com/office/drawing/2014/main" id="{24DFC9F3-2903-4EB4-87F6-8BD99E315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33844" name="Group 22">
              <a:extLst>
                <a:ext uri="{FF2B5EF4-FFF2-40B4-BE49-F238E27FC236}">
                  <a16:creationId xmlns:a16="http://schemas.microsoft.com/office/drawing/2014/main" id="{FB7B0CAA-0602-4AFE-AABF-EE85E840F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23" name="Rectangle 23">
                <a:extLst>
                  <a:ext uri="{FF2B5EF4-FFF2-40B4-BE49-F238E27FC236}">
                    <a16:creationId xmlns:a16="http://schemas.microsoft.com/office/drawing/2014/main" id="{5C24DEB3-7EAD-4457-80C2-491F8A808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24" name="Text Box 24">
                <a:extLst>
                  <a:ext uri="{FF2B5EF4-FFF2-40B4-BE49-F238E27FC236}">
                    <a16:creationId xmlns:a16="http://schemas.microsoft.com/office/drawing/2014/main" id="{FE07A9A3-44BF-4200-8E93-A675BF5A1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25" name="Text Box 25">
            <a:extLst>
              <a:ext uri="{FF2B5EF4-FFF2-40B4-BE49-F238E27FC236}">
                <a16:creationId xmlns:a16="http://schemas.microsoft.com/office/drawing/2014/main" id="{83BAA525-0FE9-4981-92A2-9BF93E50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578350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application</a:t>
            </a:r>
          </a:p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developer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46A4C871-0A89-45D1-9AAC-12338493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5445125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operating</a:t>
            </a:r>
          </a:p>
          <a:p>
            <a:pPr algn="r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system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37F3C344-5C6C-4622-B8BA-927C30B56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48498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29186F9C-9C5D-4A7D-ADD0-FBC5DDF5F6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2500" y="54308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33804" name="Group 29">
            <a:extLst>
              <a:ext uri="{FF2B5EF4-FFF2-40B4-BE49-F238E27FC236}">
                <a16:creationId xmlns:a16="http://schemas.microsoft.com/office/drawing/2014/main" id="{E3E2D761-8CDB-4E67-8185-AA05E3BF70C8}"/>
              </a:ext>
            </a:extLst>
          </p:cNvPr>
          <p:cNvGrpSpPr>
            <a:grpSpLocks/>
          </p:cNvGrpSpPr>
          <p:nvPr/>
        </p:nvGrpSpPr>
        <p:grpSpPr bwMode="auto">
          <a:xfrm>
            <a:off x="6105525" y="4932363"/>
            <a:ext cx="1136650" cy="1665287"/>
            <a:chOff x="649" y="2246"/>
            <a:chExt cx="716" cy="1049"/>
          </a:xfrm>
        </p:grpSpPr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0F33A236-8502-4B06-A150-6107611D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31" name="Text Box 31">
              <a:extLst>
                <a:ext uri="{FF2B5EF4-FFF2-40B4-BE49-F238E27FC236}">
                  <a16:creationId xmlns:a16="http://schemas.microsoft.com/office/drawing/2014/main" id="{F2E5C2D6-93BD-4EB4-93D5-715CB0322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33835" name="Group 32">
              <a:extLst>
                <a:ext uri="{FF2B5EF4-FFF2-40B4-BE49-F238E27FC236}">
                  <a16:creationId xmlns:a16="http://schemas.microsoft.com/office/drawing/2014/main" id="{4D7390C2-EECF-4894-B3A7-ADB31E163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33" name="Text Box 33">
                <a:extLst>
                  <a:ext uri="{FF2B5EF4-FFF2-40B4-BE49-F238E27FC236}">
                    <a16:creationId xmlns:a16="http://schemas.microsoft.com/office/drawing/2014/main" id="{DB3BB1CC-D2EC-4AA6-80C6-ACC4E3B51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34" name="Rectangle 34">
                <a:extLst>
                  <a:ext uri="{FF2B5EF4-FFF2-40B4-BE49-F238E27FC236}">
                    <a16:creationId xmlns:a16="http://schemas.microsoft.com/office/drawing/2014/main" id="{DDFDDD84-80E3-42AE-AB4F-DE6D4BD6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33836" name="Group 35">
              <a:extLst>
                <a:ext uri="{FF2B5EF4-FFF2-40B4-BE49-F238E27FC236}">
                  <a16:creationId xmlns:a16="http://schemas.microsoft.com/office/drawing/2014/main" id="{154E5981-1DFB-418B-BC0B-CB42E9146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36" name="Rectangle 36">
                <a:extLst>
                  <a:ext uri="{FF2B5EF4-FFF2-40B4-BE49-F238E27FC236}">
                    <a16:creationId xmlns:a16="http://schemas.microsoft.com/office/drawing/2014/main" id="{623C9E15-0DBA-4166-8CD3-865AB40DC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37" name="Text Box 37">
                <a:extLst>
                  <a:ext uri="{FF2B5EF4-FFF2-40B4-BE49-F238E27FC236}">
                    <a16:creationId xmlns:a16="http://schemas.microsoft.com/office/drawing/2014/main" id="{53B12B9E-05F2-4AF1-9A15-37035B55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38" name="Freeform 38">
            <a:extLst>
              <a:ext uri="{FF2B5EF4-FFF2-40B4-BE49-F238E27FC236}">
                <a16:creationId xmlns:a16="http://schemas.microsoft.com/office/drawing/2014/main" id="{DE9D71A6-AA86-4020-AA2F-5F0BC3C2BFB5}"/>
              </a:ext>
            </a:extLst>
          </p:cNvPr>
          <p:cNvSpPr>
            <a:spLocks/>
          </p:cNvSpPr>
          <p:nvPr/>
        </p:nvSpPr>
        <p:spPr bwMode="auto">
          <a:xfrm>
            <a:off x="3886200" y="5183188"/>
            <a:ext cx="1798638" cy="1674812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0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1 h 1255"/>
              <a:gd name="T14" fmla="*/ 1669169 w 1292"/>
              <a:gd name="T15" fmla="*/ 1362536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0867E61E-F4C8-4946-A91C-14EBBC61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5768975"/>
            <a:ext cx="1162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altLang="ko-KR" sz="2000">
                <a:latin typeface="Comic Sans MS" charset="0"/>
                <a:ea typeface="굴림" charset="0"/>
              </a:rPr>
              <a:t>internet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B4C71DA5-9E98-4140-8E31-F9FD74FC7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900" y="568801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49D3C580-67B8-4062-80A0-9877E62D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30413"/>
            <a:ext cx="981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>
                <a:latin typeface="Comic Sans MS" charset="0"/>
                <a:ea typeface="굴림" charset="0"/>
              </a:rPr>
              <a:t>client</a:t>
            </a:r>
          </a:p>
        </p:txBody>
      </p:sp>
      <p:sp>
        <p:nvSpPr>
          <p:cNvPr id="51242" name="Text Box 42">
            <a:extLst>
              <a:ext uri="{FF2B5EF4-FFF2-40B4-BE49-F238E27FC236}">
                <a16:creationId xmlns:a16="http://schemas.microsoft.com/office/drawing/2014/main" id="{328A6179-A26A-494F-BC6D-EA362BD7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1104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dirty="0">
                <a:latin typeface="Comic Sans MS" charset="0"/>
                <a:ea typeface="굴림" charset="0"/>
              </a:rPr>
              <a:t>server</a:t>
            </a:r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11D763C6-1BF8-4261-8F97-80B11D05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54213"/>
            <a:ext cx="10636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socket( 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bind( 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connect( )</a:t>
            </a:r>
          </a:p>
        </p:txBody>
      </p:sp>
      <p:sp>
        <p:nvSpPr>
          <p:cNvPr id="51244" name="Text Box 44">
            <a:extLst>
              <a:ext uri="{FF2B5EF4-FFF2-40B4-BE49-F238E27FC236}">
                <a16:creationId xmlns:a16="http://schemas.microsoft.com/office/drawing/2014/main" id="{2A87D9EF-F8C0-4EA4-BBF7-02B8AD3D8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628775"/>
            <a:ext cx="9763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socket( 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bind( 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listen( )</a:t>
            </a:r>
            <a:endParaRPr kumimoji="0" lang="en-US" altLang="ko-KR" sz="1800" b="1" dirty="0">
              <a:latin typeface="Comic Sans MS" charset="0"/>
              <a:ea typeface="굴림" charset="0"/>
            </a:endParaRPr>
          </a:p>
        </p:txBody>
      </p:sp>
      <p:sp>
        <p:nvSpPr>
          <p:cNvPr id="51245" name="Text Box 45">
            <a:extLst>
              <a:ext uri="{FF2B5EF4-FFF2-40B4-BE49-F238E27FC236}">
                <a16:creationId xmlns:a16="http://schemas.microsoft.com/office/drawing/2014/main" id="{4DB4105D-EB64-438B-808E-6D689CC5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97631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accept( )</a:t>
            </a:r>
          </a:p>
        </p:txBody>
      </p:sp>
      <p:sp>
        <p:nvSpPr>
          <p:cNvPr id="51246" name="Text Box 46">
            <a:extLst>
              <a:ext uri="{FF2B5EF4-FFF2-40B4-BE49-F238E27FC236}">
                <a16:creationId xmlns:a16="http://schemas.microsoft.com/office/drawing/2014/main" id="{E91F4B29-9D84-441A-A382-EABBFC82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8382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send( )</a:t>
            </a:r>
          </a:p>
        </p:txBody>
      </p:sp>
      <p:sp>
        <p:nvSpPr>
          <p:cNvPr id="51247" name="Text Box 47">
            <a:extLst>
              <a:ext uri="{FF2B5EF4-FFF2-40B4-BE49-F238E27FC236}">
                <a16:creationId xmlns:a16="http://schemas.microsoft.com/office/drawing/2014/main" id="{9D11A0E8-94CF-4CE1-A977-C9B06026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76600"/>
            <a:ext cx="976313" cy="255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recv( )</a:t>
            </a:r>
          </a:p>
        </p:txBody>
      </p:sp>
      <p:sp>
        <p:nvSpPr>
          <p:cNvPr id="51248" name="Line 48">
            <a:extLst>
              <a:ext uri="{FF2B5EF4-FFF2-40B4-BE49-F238E27FC236}">
                <a16:creationId xmlns:a16="http://schemas.microsoft.com/office/drawing/2014/main" id="{E1BBBDFE-BA6C-44AC-A7D1-8A6B9E1E9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9" name="Rectangle 49">
            <a:extLst>
              <a:ext uri="{FF2B5EF4-FFF2-40B4-BE49-F238E27FC236}">
                <a16:creationId xmlns:a16="http://schemas.microsoft.com/office/drawing/2014/main" id="{003FA2B9-5C3D-4E9B-8992-B5D4BF60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11613"/>
            <a:ext cx="954088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close( )</a:t>
            </a:r>
          </a:p>
        </p:txBody>
      </p:sp>
      <p:sp>
        <p:nvSpPr>
          <p:cNvPr id="51250" name="Line 50">
            <a:extLst>
              <a:ext uri="{FF2B5EF4-FFF2-40B4-BE49-F238E27FC236}">
                <a16:creationId xmlns:a16="http://schemas.microsoft.com/office/drawing/2014/main" id="{FFA2CF2F-B972-40E7-A2E9-2E0C18EB2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51251" name="Group 51">
            <a:extLst>
              <a:ext uri="{FF2B5EF4-FFF2-40B4-BE49-F238E27FC236}">
                <a16:creationId xmlns:a16="http://schemas.microsoft.com/office/drawing/2014/main" id="{8B989F8A-566C-47A0-9476-EFF50C802FE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14800"/>
            <a:ext cx="3581400" cy="407988"/>
            <a:chOff x="2016" y="2592"/>
            <a:chExt cx="2256" cy="257"/>
          </a:xfrm>
        </p:grpSpPr>
        <p:sp>
          <p:nvSpPr>
            <p:cNvPr id="51252" name="Rectangle 52">
              <a:extLst>
                <a:ext uri="{FF2B5EF4-FFF2-40B4-BE49-F238E27FC236}">
                  <a16:creationId xmlns:a16="http://schemas.microsoft.com/office/drawing/2014/main" id="{72E2F550-D526-475A-AE90-5EE04621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592"/>
              <a:ext cx="601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close( )</a:t>
              </a:r>
            </a:p>
          </p:txBody>
        </p:sp>
        <p:sp>
          <p:nvSpPr>
            <p:cNvPr id="51253" name="Line 53">
              <a:extLst>
                <a:ext uri="{FF2B5EF4-FFF2-40B4-BE49-F238E27FC236}">
                  <a16:creationId xmlns:a16="http://schemas.microsoft.com/office/drawing/2014/main" id="{184BFFEE-F9C6-4270-8DDB-475C74D7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51254" name="Group 54">
            <a:extLst>
              <a:ext uri="{FF2B5EF4-FFF2-40B4-BE49-F238E27FC236}">
                <a16:creationId xmlns:a16="http://schemas.microsoft.com/office/drawing/2014/main" id="{457A7E6D-D40E-42F4-8824-06DED36BF9D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097213"/>
            <a:ext cx="1219200" cy="941387"/>
            <a:chOff x="1248" y="1951"/>
            <a:chExt cx="768" cy="593"/>
          </a:xfrm>
        </p:grpSpPr>
        <p:sp>
          <p:nvSpPr>
            <p:cNvPr id="51255" name="Freeform 55">
              <a:extLst>
                <a:ext uri="{FF2B5EF4-FFF2-40B4-BE49-F238E27FC236}">
                  <a16:creationId xmlns:a16="http://schemas.microsoft.com/office/drawing/2014/main" id="{BD66D904-A46C-4233-8072-B5C2CDD9C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951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/>
            </a:p>
          </p:txBody>
        </p:sp>
        <p:sp>
          <p:nvSpPr>
            <p:cNvPr id="51256" name="Text Box 56">
              <a:extLst>
                <a:ext uri="{FF2B5EF4-FFF2-40B4-BE49-F238E27FC236}">
                  <a16:creationId xmlns:a16="http://schemas.microsoft.com/office/drawing/2014/main" id="{8CAF28CB-81AF-4FE5-8583-DBF617489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63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recv( )</a:t>
              </a:r>
            </a:p>
          </p:txBody>
        </p:sp>
      </p:grpSp>
      <p:grpSp>
        <p:nvGrpSpPr>
          <p:cNvPr id="51257" name="Group 57">
            <a:extLst>
              <a:ext uri="{FF2B5EF4-FFF2-40B4-BE49-F238E27FC236}">
                <a16:creationId xmlns:a16="http://schemas.microsoft.com/office/drawing/2014/main" id="{B6EABDBA-7558-4D34-9A93-392A5B777B2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52800"/>
            <a:ext cx="1219200" cy="896938"/>
            <a:chOff x="3744" y="2112"/>
            <a:chExt cx="768" cy="565"/>
          </a:xfrm>
        </p:grpSpPr>
        <p:sp>
          <p:nvSpPr>
            <p:cNvPr id="51258" name="Freeform 58">
              <a:extLst>
                <a:ext uri="{FF2B5EF4-FFF2-40B4-BE49-F238E27FC236}">
                  <a16:creationId xmlns:a16="http://schemas.microsoft.com/office/drawing/2014/main" id="{7BA33EAF-CC90-401B-A12C-931D6B3291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211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/>
            </a:p>
          </p:txBody>
        </p:sp>
        <p:sp>
          <p:nvSpPr>
            <p:cNvPr id="51259" name="Text Box 59">
              <a:extLst>
                <a:ext uri="{FF2B5EF4-FFF2-40B4-BE49-F238E27FC236}">
                  <a16:creationId xmlns:a16="http://schemas.microsoft.com/office/drawing/2014/main" id="{F82A0DCA-9248-45F7-9DA5-8523F3F1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send( )</a:t>
              </a:r>
            </a:p>
          </p:txBody>
        </p:sp>
      </p:grpSp>
      <p:grpSp>
        <p:nvGrpSpPr>
          <p:cNvPr id="51260" name="Group 60">
            <a:extLst>
              <a:ext uri="{FF2B5EF4-FFF2-40B4-BE49-F238E27FC236}">
                <a16:creationId xmlns:a16="http://schemas.microsoft.com/office/drawing/2014/main" id="{A5477D52-66FD-4681-A349-A412E7BEF1D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62200"/>
            <a:ext cx="2362200" cy="457200"/>
            <a:chOff x="2112" y="1488"/>
            <a:chExt cx="1488" cy="288"/>
          </a:xfrm>
        </p:grpSpPr>
        <p:sp>
          <p:nvSpPr>
            <p:cNvPr id="51261" name="Line 61">
              <a:extLst>
                <a:ext uri="{FF2B5EF4-FFF2-40B4-BE49-F238E27FC236}">
                  <a16:creationId xmlns:a16="http://schemas.microsoft.com/office/drawing/2014/main" id="{368F92F2-24C3-4992-8223-61F5AA471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2" name="Text Box 62">
              <a:extLst>
                <a:ext uri="{FF2B5EF4-FFF2-40B4-BE49-F238E27FC236}">
                  <a16:creationId xmlns:a16="http://schemas.microsoft.com/office/drawing/2014/main" id="{D6A34F03-C21A-4EC3-BEAF-32A4B6AE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88"/>
              <a:ext cx="1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</a:t>
              </a:r>
              <a:r>
                <a:rPr kumimoji="0" lang="en-US" altLang="ko-KR" sz="2000">
                  <a:latin typeface="Times" charset="0"/>
                  <a:ea typeface="굴림" charset="0"/>
                </a:rPr>
                <a:t> conn. request</a:t>
              </a:r>
            </a:p>
          </p:txBody>
        </p:sp>
      </p:grpSp>
      <p:grpSp>
        <p:nvGrpSpPr>
          <p:cNvPr id="51263" name="Group 63">
            <a:extLst>
              <a:ext uri="{FF2B5EF4-FFF2-40B4-BE49-F238E27FC236}">
                <a16:creationId xmlns:a16="http://schemas.microsoft.com/office/drawing/2014/main" id="{6D403D8E-A49B-4D2B-A077-99133434749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95588"/>
            <a:ext cx="2438400" cy="366712"/>
            <a:chOff x="2112" y="1761"/>
            <a:chExt cx="1536" cy="231"/>
          </a:xfrm>
        </p:grpSpPr>
        <p:sp>
          <p:nvSpPr>
            <p:cNvPr id="51264" name="Line 64">
              <a:extLst>
                <a:ext uri="{FF2B5EF4-FFF2-40B4-BE49-F238E27FC236}">
                  <a16:creationId xmlns:a16="http://schemas.microsoft.com/office/drawing/2014/main" id="{92D46E7D-D986-43D0-820A-6EC96D73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824"/>
              <a:ext cx="15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5" name="Text Box 65">
              <a:extLst>
                <a:ext uri="{FF2B5EF4-FFF2-40B4-BE49-F238E27FC236}">
                  <a16:creationId xmlns:a16="http://schemas.microsoft.com/office/drawing/2014/main" id="{7237DA49-E3A8-4D6B-B11B-1534F7C69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761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 ACK</a:t>
              </a:r>
              <a:endParaRPr kumimoji="0" lang="en-US" altLang="ko-KR" sz="2000">
                <a:latin typeface="Times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3" grpId="0" autoUpdateAnimBg="0"/>
      <p:bldP spid="51244" grpId="0" autoUpdateAnimBg="0"/>
      <p:bldP spid="51245" grpId="0" autoUpdateAnimBg="0"/>
      <p:bldP spid="51246" grpId="0" animBg="1" autoUpdateAnimBg="0"/>
      <p:bldP spid="51247" grpId="0" animBg="1" autoUpdateAnimBg="0"/>
      <p:bldP spid="512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7767518-417A-45D7-9033-45F8E57D9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Socket programming with TCP</a:t>
            </a:r>
            <a:endParaRPr lang="en-US" altLang="ko-KR" sz="4800">
              <a:latin typeface="Tahoma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03E3D12-D60B-4A5A-94AC-C5CCE909E0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4114800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ko-KR" sz="2400">
                <a:solidFill>
                  <a:srgbClr val="FF0000"/>
                </a:solidFill>
                <a:latin typeface="Tahoma" charset="0"/>
              </a:rPr>
              <a:t>Example client-server app:</a:t>
            </a:r>
            <a:endParaRPr lang="en-US" altLang="ko-KR" sz="2400">
              <a:latin typeface="Tahoma" charset="0"/>
            </a:endParaRPr>
          </a:p>
          <a:p>
            <a:pPr eaLnBrk="1" hangingPunct="1">
              <a:defRPr/>
            </a:pPr>
            <a:r>
              <a:rPr lang="en-US" altLang="ko-KR" sz="2000">
                <a:latin typeface="Tahoma" charset="0"/>
              </a:rPr>
              <a:t>client reads line from standard input (</a:t>
            </a:r>
            <a:r>
              <a:rPr lang="en-US" altLang="ko-KR" sz="2000" b="1">
                <a:latin typeface="Tahoma" charset="0"/>
              </a:rPr>
              <a:t>inFromUser</a:t>
            </a:r>
            <a:r>
              <a:rPr lang="en-US" altLang="ko-KR" sz="2000">
                <a:latin typeface="Tahoma" charset="0"/>
              </a:rPr>
              <a:t> stream) , sends to server via socket (</a:t>
            </a:r>
            <a:r>
              <a:rPr lang="en-US" altLang="ko-KR" sz="2000" b="1">
                <a:latin typeface="Tahoma" charset="0"/>
              </a:rPr>
              <a:t>outToServer</a:t>
            </a:r>
            <a:r>
              <a:rPr lang="en-US" altLang="ko-KR" sz="2000">
                <a:latin typeface="Tahoma" charset="0"/>
              </a:rPr>
              <a:t> stream)</a:t>
            </a:r>
          </a:p>
          <a:p>
            <a:pPr eaLnBrk="1" hangingPunct="1">
              <a:defRPr/>
            </a:pPr>
            <a:r>
              <a:rPr lang="en-US" altLang="ko-KR" sz="2000">
                <a:latin typeface="Tahoma" charset="0"/>
              </a:rPr>
              <a:t>server reads line from socket</a:t>
            </a:r>
          </a:p>
          <a:p>
            <a:pPr eaLnBrk="1" hangingPunct="1">
              <a:defRPr/>
            </a:pPr>
            <a:r>
              <a:rPr lang="en-US" altLang="ko-KR" sz="2000">
                <a:latin typeface="Tahoma" charset="0"/>
              </a:rPr>
              <a:t>server converts line to uppercase, sends back to client</a:t>
            </a:r>
          </a:p>
          <a:p>
            <a:pPr eaLnBrk="1" hangingPunct="1">
              <a:defRPr/>
            </a:pPr>
            <a:r>
              <a:rPr lang="en-US" altLang="ko-KR" sz="2000">
                <a:latin typeface="Tahoma" charset="0"/>
              </a:rPr>
              <a:t>client reads, prints  modified line from socket (</a:t>
            </a:r>
            <a:r>
              <a:rPr lang="en-US" altLang="ko-KR" sz="2000" b="1">
                <a:latin typeface="Tahoma" charset="0"/>
              </a:rPr>
              <a:t>inFromServer</a:t>
            </a:r>
            <a:r>
              <a:rPr lang="en-US" altLang="ko-KR" sz="2000">
                <a:latin typeface="Tahoma" charset="0"/>
              </a:rPr>
              <a:t> stream)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20EC65F-BEE2-4DE5-AD16-B37A5AB2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91B2B38E-0C76-4AFE-B8A2-8A510C5D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992624" imgH="5675376" progId="Visio.Drawing.5">
                  <p:embed/>
                </p:oleObj>
              </mc:Choice>
              <mc:Fallback>
                <p:oleObj r:id="rId3" imgW="4992624" imgH="5675376" progId="Visio.Drawing.5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91B2B38E-0C76-4AFE-B8A2-8A510C5D4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4EC34B4C-E650-47A6-831C-2CE6E70DD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806700"/>
            <a:ext cx="2011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Input stream: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into process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0DE2EF2C-5C4D-4F1F-8332-155C23B0B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3419475"/>
            <a:ext cx="2184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output stream: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out of process</a:t>
            </a: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B8486331-78D2-442B-A776-660FA04EF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108450"/>
            <a:ext cx="450850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DD2493C3-9AAD-437A-B6C4-F950301A0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0538" y="3144838"/>
            <a:ext cx="30162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BA0FBE39-DCEF-49EE-8F07-C74806ED6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3386138"/>
            <a:ext cx="173037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52DC1C75-6D7E-44C1-95A5-A3FF1A9C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Client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process</a:t>
            </a: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3E1A4999-82DD-4C43-B180-71C473CF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BDA92C33-2649-44D7-BD21-452ED996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0" lang="en-US" altLang="ko-KR" sz="1800">
                <a:solidFill>
                  <a:schemeClr val="bg1"/>
                </a:solidFill>
                <a:latin typeface="Tahoma" charset="0"/>
                <a:ea typeface="굴림" charset="0"/>
              </a:rPr>
              <a:t>client TCP socket</a:t>
            </a:r>
            <a:endParaRPr kumimoji="0" lang="en-US" altLang="ko-KR" sz="1800">
              <a:latin typeface="Tahoma" charset="0"/>
              <a:ea typeface="굴림" charset="0"/>
            </a:endParaRP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EC55C516-0E78-43AA-AA48-AE04E906B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DE25E9-88C6-427D-9413-3A837C03D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What is a socket?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2C7057-459E-40EC-817A-FC3081436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>
                <a:latin typeface="Tahoma" charset="0"/>
              </a:rPr>
              <a:t>Socket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Tahoma" charset="0"/>
              </a:rPr>
              <a:t>The combination of an IP address and a port number.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Tahoma" charset="0"/>
              </a:rPr>
              <a:t>The name of the Berkeley-derived </a:t>
            </a:r>
            <a:r>
              <a:rPr lang="en-US" altLang="ko-KR" sz="1800" i="1" dirty="0">
                <a:latin typeface="Tahoma" charset="0"/>
              </a:rPr>
              <a:t>application programming interfaces</a:t>
            </a:r>
            <a:r>
              <a:rPr lang="en-US" altLang="ko-KR" sz="1800" dirty="0">
                <a:latin typeface="Tahoma" charset="0"/>
              </a:rPr>
              <a:t> (APIs) for applications using TCP/IP protocols.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Tahoma" charset="0"/>
              </a:rPr>
              <a:t>Two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 dirty="0">
                <a:latin typeface="Tahoma" charset="0"/>
              </a:rPr>
              <a:t>Stream socket : reliable two-way connected communication streams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 dirty="0">
                <a:latin typeface="Tahoma" charset="0"/>
              </a:rPr>
              <a:t>Datagram socket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 dirty="0">
                <a:latin typeface="Tahoma" charset="0"/>
              </a:rPr>
              <a:t>Socket pair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Tahoma" charset="0"/>
              </a:rPr>
              <a:t>Specified the two end points that uniquely identifies each TCP connection in an internet.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Tahoma" charset="0"/>
              </a:rPr>
              <a:t>4-tuple: (client IP address, client port number, server IP address, server port number)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1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5AA3F8F-CCE5-4F02-92D7-B67D79CE3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>
                <a:latin typeface="Tahoma" charset="0"/>
              </a:rPr>
              <a:t>Client/server socket interaction: TCP</a:t>
            </a:r>
            <a:endParaRPr lang="en-US" altLang="ko-KR">
              <a:latin typeface="Tahoma" charset="0"/>
            </a:endParaRP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F627B9D0-D4B2-4518-AA8F-3872ADD872C8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3217863"/>
            <a:ext cx="2093912" cy="927100"/>
            <a:chOff x="827" y="2027"/>
            <a:chExt cx="1319" cy="584"/>
          </a:xfrm>
        </p:grpSpPr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C1AFD0C0-3D2C-4301-AFEF-61A752A92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wait for incoming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connection request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9F5176FC-0CA7-4529-A37C-4D73304F7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 =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welcomeSocket.accept()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1F0F62DA-21C1-406C-B6D7-2E730475E04A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35873" name="Group 7">
              <a:extLst>
                <a:ext uri="{FF2B5EF4-FFF2-40B4-BE49-F238E27FC236}">
                  <a16:creationId xmlns:a16="http://schemas.microsoft.com/office/drawing/2014/main" id="{BD1B1AAC-D912-4789-B5BD-0C9D241C7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47112" name="Text Box 8">
                <a:extLst>
                  <a:ext uri="{FF2B5EF4-FFF2-40B4-BE49-F238E27FC236}">
                    <a16:creationId xmlns:a16="http://schemas.microsoft.com/office/drawing/2014/main" id="{F11741FC-A65E-42B2-A75E-BCACB9388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create socket,</a:t>
                </a:r>
              </a:p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port=</a:t>
                </a:r>
                <a:r>
                  <a:rPr kumimoji="0" lang="en-US" altLang="ko-KR" sz="1400" b="1">
                    <a:latin typeface="Tahoma" charset="0"/>
                    <a:ea typeface="굴림" charset="0"/>
                  </a:rPr>
                  <a:t>x</a:t>
                </a:r>
                <a:r>
                  <a:rPr kumimoji="0" lang="en-US" altLang="ko-KR" sz="1400">
                    <a:latin typeface="Tahoma" charset="0"/>
                    <a:ea typeface="굴림" charset="0"/>
                  </a:rPr>
                  <a:t>, for</a:t>
                </a:r>
              </a:p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incoming request: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13" name="Text Box 9">
                <a:extLst>
                  <a:ext uri="{FF2B5EF4-FFF2-40B4-BE49-F238E27FC236}">
                    <a16:creationId xmlns:a16="http://schemas.microsoft.com/office/drawing/2014/main" id="{6803F528-0F08-4710-AA98-22F4491CD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welcomeSocket = </a:t>
                </a:r>
              </a:p>
              <a:p>
                <a:pPr algn="r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ServerSocket()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20CDE7F1-3405-42E8-978C-A689D62B9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15" name="Group 11">
            <a:extLst>
              <a:ext uri="{FF2B5EF4-FFF2-40B4-BE49-F238E27FC236}">
                <a16:creationId xmlns:a16="http://schemas.microsoft.com/office/drawing/2014/main" id="{6EA18D7E-FA53-4B19-936B-8E7EEA57CD28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149600"/>
            <a:ext cx="2300287" cy="909638"/>
            <a:chOff x="3323" y="1156"/>
            <a:chExt cx="1449" cy="573"/>
          </a:xfrm>
        </p:grpSpPr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1D222F86-5EFB-4D7E-BEF5-CCF60CDD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create socket,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 to 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hostid</a:t>
              </a:r>
              <a:r>
                <a:rPr kumimoji="0" lang="en-US" altLang="ko-KR" sz="1400">
                  <a:latin typeface="Tahoma" charset="0"/>
                  <a:ea typeface="굴림" charset="0"/>
                </a:rPr>
                <a:t>, port=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x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A42954CE-0AC9-425D-9076-D4F930953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 = </a:t>
              </a:r>
            </a:p>
            <a:p>
              <a:pPr algn="r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Socket()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8" name="Group 14">
            <a:extLst>
              <a:ext uri="{FF2B5EF4-FFF2-40B4-BE49-F238E27FC236}">
                <a16:creationId xmlns:a16="http://schemas.microsoft.com/office/drawing/2014/main" id="{486EF8AE-86A6-4839-B1A4-86D6731AA2B7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124200"/>
            <a:ext cx="5462588" cy="3352800"/>
            <a:chOff x="804" y="1968"/>
            <a:chExt cx="3441" cy="2112"/>
          </a:xfrm>
        </p:grpSpPr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2D3B3A60-6E0F-4C65-B1A9-26B86B6E1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close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20" name="Line 16">
              <a:extLst>
                <a:ext uri="{FF2B5EF4-FFF2-40B4-BE49-F238E27FC236}">
                  <a16:creationId xmlns:a16="http://schemas.microsoft.com/office/drawing/2014/main" id="{D98CFB53-E1A9-4C70-B13D-4EA85840E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21" name="Freeform 17">
              <a:extLst>
                <a:ext uri="{FF2B5EF4-FFF2-40B4-BE49-F238E27FC236}">
                  <a16:creationId xmlns:a16="http://schemas.microsoft.com/office/drawing/2014/main" id="{243056CE-A259-4EF3-AA9C-2228E4FC9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/>
            </a:p>
          </p:txBody>
        </p:sp>
        <p:grpSp>
          <p:nvGrpSpPr>
            <p:cNvPr id="35867" name="Group 18">
              <a:extLst>
                <a:ext uri="{FF2B5EF4-FFF2-40B4-BE49-F238E27FC236}">
                  <a16:creationId xmlns:a16="http://schemas.microsoft.com/office/drawing/2014/main" id="{349B2E3C-BF03-4848-8C6D-93BF43BC2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47123" name="Text Box 19">
                <a:extLst>
                  <a:ext uri="{FF2B5EF4-FFF2-40B4-BE49-F238E27FC236}">
                    <a16:creationId xmlns:a16="http://schemas.microsoft.com/office/drawing/2014/main" id="{E3B16ECC-FC18-4F19-A455-20C039A1B8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read reply from</a:t>
                </a:r>
              </a:p>
              <a:p>
                <a:pPr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4" name="Text Box 20">
                <a:extLst>
                  <a:ext uri="{FF2B5EF4-FFF2-40B4-BE49-F238E27FC236}">
                    <a16:creationId xmlns:a16="http://schemas.microsoft.com/office/drawing/2014/main" id="{46E47AAD-F647-4675-AF48-012EC126A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close</a:t>
                </a:r>
              </a:p>
              <a:p>
                <a:pPr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5" name="Line 21">
                <a:extLst>
                  <a:ext uri="{FF2B5EF4-FFF2-40B4-BE49-F238E27FC236}">
                    <a16:creationId xmlns:a16="http://schemas.microsoft.com/office/drawing/2014/main" id="{9A5A9FC6-466A-49C8-9016-652D724DF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sp>
        <p:nvSpPr>
          <p:cNvPr id="47126" name="Text Box 22">
            <a:extLst>
              <a:ext uri="{FF2B5EF4-FFF2-40B4-BE49-F238E27FC236}">
                <a16:creationId xmlns:a16="http://schemas.microsoft.com/office/drawing/2014/main" id="{A3DA8987-E9F5-402B-95F2-22BBE94F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Server </a:t>
            </a:r>
            <a:r>
              <a:rPr kumimoji="0" lang="en-US" altLang="ko-KR" sz="1800">
                <a:latin typeface="Tahoma" charset="0"/>
                <a:ea typeface="굴림" charset="0"/>
              </a:rPr>
              <a:t>(running on </a:t>
            </a:r>
            <a:r>
              <a:rPr kumimoji="0" lang="en-US" altLang="ko-KR" sz="1800" b="1">
                <a:latin typeface="Tahoma" charset="0"/>
                <a:ea typeface="굴림" charset="0"/>
              </a:rPr>
              <a:t>hostid</a:t>
            </a:r>
            <a:r>
              <a:rPr kumimoji="0" lang="en-US" altLang="ko-KR" sz="1800">
                <a:latin typeface="Tahoma" charset="0"/>
                <a:ea typeface="굴림" charset="0"/>
              </a:rPr>
              <a:t>)</a:t>
            </a:r>
            <a:endParaRPr kumimoji="0" lang="en-US" altLang="ko-KR">
              <a:latin typeface="Tahoma" charset="0"/>
              <a:ea typeface="굴림" charset="0"/>
            </a:endParaRP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44FA0255-92F7-4116-8CEF-6532193B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1333500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Client</a:t>
            </a:r>
          </a:p>
        </p:txBody>
      </p:sp>
      <p:grpSp>
        <p:nvGrpSpPr>
          <p:cNvPr id="47128" name="Group 24">
            <a:extLst>
              <a:ext uri="{FF2B5EF4-FFF2-40B4-BE49-F238E27FC236}">
                <a16:creationId xmlns:a16="http://schemas.microsoft.com/office/drawing/2014/main" id="{B437E68F-DC5E-4064-B660-616E5BD3F0A0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010025"/>
            <a:ext cx="4027488" cy="1371600"/>
            <a:chOff x="1848" y="2526"/>
            <a:chExt cx="2537" cy="864"/>
          </a:xfrm>
        </p:grpSpPr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C15C7327-343E-4A8F-BDF9-E5BCFF09A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grpSp>
          <p:nvGrpSpPr>
            <p:cNvPr id="35860" name="Group 26">
              <a:extLst>
                <a:ext uri="{FF2B5EF4-FFF2-40B4-BE49-F238E27FC236}">
                  <a16:creationId xmlns:a16="http://schemas.microsoft.com/office/drawing/2014/main" id="{82E4C87A-D092-400D-B5A0-C09F6B99B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47131" name="Text Box 27">
                <a:extLst>
                  <a:ext uri="{FF2B5EF4-FFF2-40B4-BE49-F238E27FC236}">
                    <a16:creationId xmlns:a16="http://schemas.microsoft.com/office/drawing/2014/main" id="{F49B9310-CDA6-4CBD-AD33-4B3DAC34B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send request using</a:t>
                </a:r>
              </a:p>
              <a:p>
                <a:pPr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32" name="Line 28">
                <a:extLst>
                  <a:ext uri="{FF2B5EF4-FFF2-40B4-BE49-F238E27FC236}">
                    <a16:creationId xmlns:a16="http://schemas.microsoft.com/office/drawing/2014/main" id="{4493C6CF-A317-440E-AAA0-4C8481C1B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47133" name="Line 29">
                <a:extLst>
                  <a:ext uri="{FF2B5EF4-FFF2-40B4-BE49-F238E27FC236}">
                    <a16:creationId xmlns:a16="http://schemas.microsoft.com/office/drawing/2014/main" id="{07404AF2-F6A1-459F-89E1-ACD8EC41D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latinLnBrk="1" hangingPunct="1"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grpSp>
        <p:nvGrpSpPr>
          <p:cNvPr id="47134" name="Group 30">
            <a:extLst>
              <a:ext uri="{FF2B5EF4-FFF2-40B4-BE49-F238E27FC236}">
                <a16:creationId xmlns:a16="http://schemas.microsoft.com/office/drawing/2014/main" id="{8D359DCA-DCC0-4F3F-8646-90D89E6AD104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47135" name="Text Box 31">
              <a:extLst>
                <a:ext uri="{FF2B5EF4-FFF2-40B4-BE49-F238E27FC236}">
                  <a16:creationId xmlns:a16="http://schemas.microsoft.com/office/drawing/2014/main" id="{BC6C125E-5952-41D5-B9F4-F4B9A57A8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request from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B832D077-0E81-4B85-86AE-37555F610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write reply to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B2F3E21A-7D76-4B1D-A764-4547759E6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F180A2BD-5DA1-4A13-9AC7-CFAC557E1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AE6E4795-448E-41F7-9048-CE1BCE5EA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40" name="Group 36">
            <a:extLst>
              <a:ext uri="{FF2B5EF4-FFF2-40B4-BE49-F238E27FC236}">
                <a16:creationId xmlns:a16="http://schemas.microsoft.com/office/drawing/2014/main" id="{8F0C40C8-EE8F-48C4-8E8D-B9D20D92AFA3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D2314C4A-5B9D-4391-A5C9-DF40094ED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1480921E-3F65-43CC-8810-C9248985B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TCP </a:t>
              </a:r>
            </a:p>
            <a:p>
              <a:pPr algn="ctr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 setup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A413CE3-D931-463B-B7BD-3FFBF2551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JAVA TCP Sockets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CE9ED6E-2EBB-4EB4-9BE1-7AB53F86F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403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pitchFamily="34" charset="0"/>
              </a:rPr>
              <a:t>In Package java.net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java.net.Socket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Socket(String host, int port): Creates a stream socket and connects it to the specified port number on the named host.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InputStream getInputStream()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OutputStream getOutputStream()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close()</a:t>
            </a:r>
            <a:br>
              <a:rPr lang="en-US" altLang="ko-KR" sz="1400">
                <a:latin typeface="Tahoma" pitchFamily="34" charset="0"/>
              </a:rPr>
            </a:br>
            <a:endParaRPr lang="en-US" altLang="ko-KR" sz="140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java.net.ServerSocket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Implements server sockets.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Waits for requests to come in over the network.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Performs some operation based on the request.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ko-KR" sz="1600">
                <a:latin typeface="Tahoma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ServerSocket(int port)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ko-KR" sz="1400">
                <a:latin typeface="Tahoma" pitchFamily="34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ko-KR" sz="1600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173F32-B66E-434C-89D0-7576FD10E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42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Tahoma" charset="0"/>
              </a:rPr>
              <a:t>TCPClient.java</a:t>
            </a:r>
            <a:endParaRPr lang="en-US" altLang="ko-KR" dirty="0">
              <a:latin typeface="Tahoma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80B2059-6913-45FB-87CE-AB1499B65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81088"/>
            <a:ext cx="91440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class </a:t>
            </a:r>
            <a:r>
              <a:rPr lang="en-US" altLang="ko-KR" sz="2000" dirty="0" err="1">
                <a:latin typeface="Tahoma" pitchFamily="34" charset="0"/>
              </a:rPr>
              <a:t>TCPClient</a:t>
            </a:r>
            <a:r>
              <a:rPr lang="en-US" altLang="ko-KR" sz="2000" dirty="0">
                <a:latin typeface="Tahoma" pitchFamily="34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public static void main(String </a:t>
            </a:r>
            <a:r>
              <a:rPr lang="en-US" altLang="ko-KR" sz="2000" dirty="0" err="1">
                <a:latin typeface="Tahoma" pitchFamily="34" charset="0"/>
              </a:rPr>
              <a:t>argv</a:t>
            </a:r>
            <a:r>
              <a:rPr lang="en-US" altLang="ko-KR" sz="2000" dirty="0">
                <a:latin typeface="Tahoma" pitchFamily="34" charset="0"/>
              </a:rPr>
              <a:t>[]) throws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{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 String sentence;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 String </a:t>
            </a:r>
            <a:r>
              <a:rPr lang="en-US" altLang="ko-KR" sz="2000" dirty="0" err="1">
                <a:latin typeface="Tahoma" pitchFamily="34" charset="0"/>
              </a:rPr>
              <a:t>modifiedSentence</a:t>
            </a:r>
            <a:r>
              <a:rPr lang="en-US" altLang="ko-KR" sz="2000" dirty="0">
                <a:latin typeface="Tahoma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 </a:t>
            </a:r>
            <a:r>
              <a:rPr lang="en-US" altLang="ko-KR" sz="2000" dirty="0" err="1">
                <a:latin typeface="Tahoma" pitchFamily="34" charset="0"/>
              </a:rPr>
              <a:t>inFromUser</a:t>
            </a:r>
            <a:r>
              <a:rPr lang="en-US" altLang="ko-KR" sz="2000" dirty="0">
                <a:latin typeface="Tahoma" pitchFamily="34" charset="0"/>
              </a:rPr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     new 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(new </a:t>
            </a:r>
            <a:r>
              <a:rPr lang="en-US" altLang="ko-KR" sz="2000" dirty="0" err="1">
                <a:latin typeface="Tahoma" pitchFamily="34" charset="0"/>
              </a:rPr>
              <a:t>InputStreamReader</a:t>
            </a:r>
            <a:r>
              <a:rPr lang="en-US" altLang="ko-KR" sz="2000" dirty="0">
                <a:latin typeface="Tahoma" pitchFamily="34" charset="0"/>
              </a:rPr>
              <a:t>(System.in));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Socket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clientSocket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= new Socket("hostname", 6789);</a:t>
            </a:r>
            <a:r>
              <a:rPr lang="en-US" altLang="ko-KR" sz="2000" dirty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dirty="0" err="1">
                <a:latin typeface="Tahoma" pitchFamily="34" charset="0"/>
              </a:rPr>
              <a:t>DataOutputStream</a:t>
            </a:r>
            <a:r>
              <a:rPr lang="en-US" altLang="ko-KR" sz="2000" dirty="0">
                <a:latin typeface="Tahoma" pitchFamily="34" charset="0"/>
              </a:rPr>
              <a:t> </a:t>
            </a:r>
            <a:r>
              <a:rPr lang="en-US" altLang="ko-KR" sz="2000" dirty="0" err="1">
                <a:latin typeface="Tahoma" pitchFamily="34" charset="0"/>
              </a:rPr>
              <a:t>outToServer</a:t>
            </a:r>
            <a:r>
              <a:rPr lang="en-US" altLang="ko-KR" sz="2000" dirty="0">
                <a:latin typeface="Tahoma" pitchFamily="34" charset="0"/>
              </a:rPr>
              <a:t> =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 	    new </a:t>
            </a:r>
            <a:r>
              <a:rPr lang="en-US" altLang="ko-KR" sz="2000" dirty="0" err="1">
                <a:latin typeface="Tahoma" pitchFamily="34" charset="0"/>
              </a:rPr>
              <a:t>DataOutputStream</a:t>
            </a:r>
            <a:r>
              <a:rPr lang="en-US" altLang="ko-KR" sz="2000" dirty="0">
                <a:latin typeface="Tahoma" pitchFamily="34" charset="0"/>
              </a:rPr>
              <a:t>(</a:t>
            </a:r>
            <a:r>
              <a:rPr lang="en-US" altLang="ko-KR" sz="2000" dirty="0" err="1">
                <a:latin typeface="Tahoma" pitchFamily="34" charset="0"/>
              </a:rPr>
              <a:t>clientSocket.getOutputStream</a:t>
            </a:r>
            <a:r>
              <a:rPr lang="en-US" altLang="ko-KR" sz="2000" dirty="0">
                <a:latin typeface="Tahoma" pitchFamily="34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939622-9148-4525-AEAB-3C1E6053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Tahoma" charset="0"/>
              </a:rPr>
              <a:t>TCPClient.java</a:t>
            </a:r>
            <a:endParaRPr lang="en-US" altLang="ko-KR" dirty="0">
              <a:latin typeface="Tahoma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9894FF-502C-4F54-AAAF-6B165E052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1288"/>
            <a:ext cx="7772400" cy="4970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 </a:t>
            </a:r>
            <a:r>
              <a:rPr lang="en-US" altLang="ko-KR" sz="2000" dirty="0" err="1">
                <a:latin typeface="Tahoma" pitchFamily="34" charset="0"/>
              </a:rPr>
              <a:t>inFromServer</a:t>
            </a:r>
            <a:r>
              <a:rPr lang="en-US" altLang="ko-KR" sz="2000" dirty="0">
                <a:latin typeface="Tahoma" pitchFamily="34" charset="0"/>
              </a:rPr>
              <a:t> =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   new 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(new </a:t>
            </a:r>
            <a:r>
              <a:rPr lang="en-US" altLang="ko-KR" sz="2000" dirty="0" err="1">
                <a:latin typeface="Tahoma" pitchFamily="34" charset="0"/>
              </a:rPr>
              <a:t>InputStreamReader</a:t>
            </a:r>
            <a:r>
              <a:rPr lang="en-US" altLang="ko-KR" sz="2000" dirty="0">
                <a:latin typeface="Tahoma" pitchFamily="34" charset="0"/>
              </a:rPr>
              <a:t>(</a:t>
            </a:r>
            <a:r>
              <a:rPr lang="en-US" altLang="ko-KR" sz="2000" dirty="0" err="1">
                <a:latin typeface="Tahoma" pitchFamily="34" charset="0"/>
              </a:rPr>
              <a:t>clientSocket.getInputStream</a:t>
            </a:r>
            <a:r>
              <a:rPr lang="en-US" altLang="ko-KR" sz="2000" dirty="0">
                <a:latin typeface="Tahoma" pitchFamily="34" charset="0"/>
              </a:rPr>
              <a:t>())); </a:t>
            </a:r>
            <a:endParaRPr lang="ko-KR" altLang="en-US" sz="2000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sentence = </a:t>
            </a:r>
            <a:r>
              <a:rPr lang="en-US" altLang="ko-KR" sz="2000" dirty="0" err="1">
                <a:latin typeface="Tahoma" pitchFamily="34" charset="0"/>
              </a:rPr>
              <a:t>inFromUser.readLine</a:t>
            </a:r>
            <a:r>
              <a:rPr lang="en-US" altLang="ko-KR" sz="2000" dirty="0">
                <a:latin typeface="Tahoma" pitchFamily="34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outToServer.writeBytes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(sentence + '\n');</a:t>
            </a:r>
            <a:r>
              <a:rPr lang="en-US" altLang="ko-KR" sz="2000" dirty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modifiedSentence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=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inFromServer.readLine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();</a:t>
            </a:r>
            <a:r>
              <a:rPr lang="en-US" altLang="ko-KR" sz="2000" dirty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</a:t>
            </a:r>
            <a:r>
              <a:rPr lang="en-US" altLang="ko-KR" sz="2000" dirty="0" err="1">
                <a:latin typeface="Tahoma" pitchFamily="34" charset="0"/>
              </a:rPr>
              <a:t>System.out.println</a:t>
            </a:r>
            <a:r>
              <a:rPr lang="en-US" altLang="ko-KR" sz="2000" dirty="0">
                <a:latin typeface="Tahoma" pitchFamily="34" charset="0"/>
              </a:rPr>
              <a:t>("FROM SERVER: " + </a:t>
            </a:r>
            <a:r>
              <a:rPr lang="en-US" altLang="ko-KR" sz="2000" dirty="0" err="1">
                <a:latin typeface="Tahoma" pitchFamily="34" charset="0"/>
              </a:rPr>
              <a:t>modifiedSentence</a:t>
            </a:r>
            <a:r>
              <a:rPr lang="en-US" altLang="ko-KR" sz="2000" dirty="0">
                <a:latin typeface="Tahoma" pitchFamily="34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clientSocket.close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();</a:t>
            </a:r>
            <a:r>
              <a:rPr lang="en-US" altLang="ko-KR" sz="2000" dirty="0">
                <a:latin typeface="Tahoma" pitchFamily="34" charset="0"/>
              </a:rPr>
              <a:t>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           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} </a:t>
            </a:r>
            <a:endParaRPr lang="ko-KR" altLang="en-US" sz="2000" dirty="0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E0E9F767-E6F4-48EC-99D4-416468DEC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975" y="1265238"/>
            <a:ext cx="8709025" cy="5043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class </a:t>
            </a:r>
            <a:r>
              <a:rPr lang="en-US" altLang="ko-KR" sz="2000" dirty="0" err="1">
                <a:latin typeface="Tahoma" pitchFamily="34" charset="0"/>
              </a:rPr>
              <a:t>TCPServer</a:t>
            </a:r>
            <a:r>
              <a:rPr lang="en-US" altLang="ko-KR" sz="2000" dirty="0">
                <a:latin typeface="Tahoma" pitchFamily="34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   public static void main(String </a:t>
            </a:r>
            <a:r>
              <a:rPr lang="en-US" altLang="ko-KR" sz="2000" dirty="0" err="1">
                <a:latin typeface="Tahoma" pitchFamily="34" charset="0"/>
              </a:rPr>
              <a:t>argv</a:t>
            </a:r>
            <a:r>
              <a:rPr lang="en-US" altLang="ko-KR" sz="2000" dirty="0">
                <a:latin typeface="Tahoma" pitchFamily="34" charset="0"/>
              </a:rPr>
              <a:t>[]) throws Exception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 {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  String </a:t>
            </a:r>
            <a:r>
              <a:rPr lang="en-US" altLang="ko-KR" sz="2000" dirty="0" err="1">
                <a:latin typeface="Tahoma" pitchFamily="34" charset="0"/>
              </a:rPr>
              <a:t>clientSentence</a:t>
            </a:r>
            <a:r>
              <a:rPr lang="en-US" altLang="ko-KR" sz="2000" dirty="0">
                <a:latin typeface="Tahoma" pitchFamily="34" charset="0"/>
              </a:rPr>
              <a:t>;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  String </a:t>
            </a:r>
            <a:r>
              <a:rPr lang="en-US" altLang="ko-KR" sz="2000" dirty="0" err="1">
                <a:latin typeface="Tahoma" pitchFamily="34" charset="0"/>
              </a:rPr>
              <a:t>capitalizedSentence</a:t>
            </a:r>
            <a:r>
              <a:rPr lang="en-US" altLang="ko-KR" sz="2000" dirty="0">
                <a:latin typeface="Tahoma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ServerSocket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welcomeSocket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= new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ServerSocket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(6789);</a:t>
            </a:r>
            <a:r>
              <a:rPr lang="en-US" altLang="ko-KR" sz="2000" dirty="0">
                <a:latin typeface="Tahoma" pitchFamily="34" charset="0"/>
              </a:rPr>
              <a:t>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while(true)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   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Socket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connectionSocket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=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welcomeSocket.accept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();</a:t>
            </a:r>
            <a:r>
              <a:rPr lang="en-US" altLang="ko-KR" sz="2000" dirty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  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 </a:t>
            </a:r>
            <a:r>
              <a:rPr lang="en-US" altLang="ko-KR" sz="2000" dirty="0" err="1">
                <a:latin typeface="Tahoma" pitchFamily="34" charset="0"/>
              </a:rPr>
              <a:t>inFromClient</a:t>
            </a:r>
            <a:r>
              <a:rPr lang="en-US" altLang="ko-KR" sz="2000" dirty="0">
                <a:latin typeface="Tahoma" pitchFamily="34" charset="0"/>
              </a:rPr>
              <a:t> = new </a:t>
            </a:r>
            <a:r>
              <a:rPr lang="en-US" altLang="ko-KR" sz="2000" dirty="0" err="1">
                <a:latin typeface="Tahoma" pitchFamily="34" charset="0"/>
              </a:rPr>
              <a:t>BufferedReader</a:t>
            </a:r>
            <a:r>
              <a:rPr lang="en-US" altLang="ko-KR" sz="2000" dirty="0">
                <a:latin typeface="Tahoma" pitchFamily="34" charset="0"/>
              </a:rPr>
              <a:t>(new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         </a:t>
            </a:r>
            <a:r>
              <a:rPr lang="en-US" altLang="ko-KR" sz="2000" dirty="0" err="1">
                <a:latin typeface="Tahoma" pitchFamily="34" charset="0"/>
              </a:rPr>
              <a:t>InputStreamReader</a:t>
            </a:r>
            <a:r>
              <a:rPr lang="en-US" altLang="ko-KR" sz="2000" dirty="0">
                <a:latin typeface="Tahoma" pitchFamily="34" charset="0"/>
              </a:rPr>
              <a:t>(</a:t>
            </a:r>
            <a:r>
              <a:rPr lang="en-US" altLang="ko-KR" sz="2000" dirty="0" err="1">
                <a:latin typeface="Tahoma" pitchFamily="34" charset="0"/>
              </a:rPr>
              <a:t>connectionSocket.getInputStream</a:t>
            </a:r>
            <a:r>
              <a:rPr lang="en-US" altLang="ko-KR" sz="2000" dirty="0">
                <a:latin typeface="Tahoma" pitchFamily="34" charset="0"/>
              </a:rPr>
              <a:t>()));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3371E4-A3FF-4EA0-B517-C59D8EB91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Tahoma" charset="0"/>
              </a:rPr>
              <a:t>TCPServer.java</a:t>
            </a:r>
            <a:endParaRPr lang="en-US" altLang="ko-KR" dirty="0">
              <a:latin typeface="Tahoma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25DBE8-2ADC-47D4-A58A-3891DA084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Tahoma" charset="0"/>
              </a:rPr>
              <a:t>TCPServer.java</a:t>
            </a:r>
            <a:endParaRPr lang="en-US" altLang="ko-KR" dirty="0">
              <a:latin typeface="Tahoma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8093066-2FD7-4A1E-87BB-08E1E5B91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 dirty="0">
                <a:latin typeface="Tahoma" pitchFamily="34" charset="0"/>
              </a:rPr>
              <a:t>            </a:t>
            </a:r>
            <a:r>
              <a:rPr lang="en-US" altLang="ko-KR" sz="2000" dirty="0" err="1">
                <a:latin typeface="Tahoma" pitchFamily="34" charset="0"/>
              </a:rPr>
              <a:t>DataOutputStream</a:t>
            </a:r>
            <a:r>
              <a:rPr lang="en-US" altLang="ko-KR" sz="2000" dirty="0">
                <a:latin typeface="Tahoma" pitchFamily="34" charset="0"/>
              </a:rPr>
              <a:t>  </a:t>
            </a:r>
            <a:r>
              <a:rPr lang="en-US" altLang="ko-KR" sz="2000" dirty="0" err="1">
                <a:latin typeface="Tahoma" pitchFamily="34" charset="0"/>
              </a:rPr>
              <a:t>outToClient</a:t>
            </a:r>
            <a:r>
              <a:rPr lang="en-US" altLang="ko-KR" sz="2000" dirty="0">
                <a:latin typeface="Tahoma" pitchFamily="34" charset="0"/>
              </a:rPr>
              <a:t> =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      new </a:t>
            </a:r>
            <a:r>
              <a:rPr lang="en-US" altLang="ko-KR" sz="2000" dirty="0" err="1">
                <a:latin typeface="Tahoma" pitchFamily="34" charset="0"/>
              </a:rPr>
              <a:t>DataOutputStream</a:t>
            </a:r>
            <a:r>
              <a:rPr lang="en-US" altLang="ko-KR" sz="2000" dirty="0">
                <a:latin typeface="Tahoma" pitchFamily="34" charset="0"/>
              </a:rPr>
              <a:t>(</a:t>
            </a:r>
            <a:r>
              <a:rPr lang="en-US" altLang="ko-KR" sz="2000" dirty="0" err="1">
                <a:latin typeface="Tahoma" pitchFamily="34" charset="0"/>
              </a:rPr>
              <a:t>connectionSocket.getOutputStream</a:t>
            </a:r>
            <a:r>
              <a:rPr lang="en-US" altLang="ko-KR" sz="2000" dirty="0">
                <a:latin typeface="Tahoma" pitchFamily="34" charset="0"/>
              </a:rPr>
              <a:t>());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clientSentence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 = 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inFromClient.readLine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   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dirty="0" err="1">
                <a:latin typeface="Tahoma" pitchFamily="34" charset="0"/>
              </a:rPr>
              <a:t>capitalizedSentence</a:t>
            </a:r>
            <a:r>
              <a:rPr lang="en-US" altLang="ko-KR" sz="2000" dirty="0">
                <a:latin typeface="Tahoma" pitchFamily="34" charset="0"/>
              </a:rPr>
              <a:t> = </a:t>
            </a:r>
            <a:r>
              <a:rPr lang="en-US" altLang="ko-KR" sz="2000" dirty="0" err="1">
                <a:latin typeface="Tahoma" pitchFamily="34" charset="0"/>
              </a:rPr>
              <a:t>clientSentence.toUpperCase</a:t>
            </a:r>
            <a:r>
              <a:rPr lang="en-US" altLang="ko-KR" sz="2000" dirty="0">
                <a:latin typeface="Tahoma" pitchFamily="34" charset="0"/>
              </a:rPr>
              <a:t>() + '\n';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outToClient.writeBytes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  <a:latin typeface="Tahoma" pitchFamily="34" charset="0"/>
              </a:rPr>
              <a:t>capitalizedSentence</a:t>
            </a:r>
            <a: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  <a:t>); </a:t>
            </a:r>
            <a:br>
              <a:rPr lang="en-US" altLang="ko-KR" sz="2000" b="1" dirty="0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  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  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 dirty="0">
                <a:latin typeface="Tahoma" pitchFamily="34" charset="0"/>
              </a:rPr>
              <a:t>} </a:t>
            </a:r>
            <a:endParaRPr lang="ko-KR" altLang="en-US" sz="2000" dirty="0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3F78CAB-45A2-454F-9351-ECE4B2C73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Socket Programming with UDP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5922B8B-2F35-488F-8AAC-20E98B68C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pitchFamily="34" charset="0"/>
              </a:rPr>
              <a:t>UDP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Connectionless and unreliable service.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There isn’t an initial handshaking phase.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Doesn’t have a pipe.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  <a:cs typeface="Tahoma" pitchFamily="34" charset="0"/>
              </a:rPr>
              <a:t>transmitted data may be received out of order, or lost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180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000">
                <a:latin typeface="Tahoma" pitchFamily="34" charset="0"/>
              </a:rPr>
              <a:t>Socket Programming with UDP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No need for a welcoming socket.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No streams are attached to the sockets.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the sending hosts creates “packets” by attaching the IP destination address and port number to each batch of bytes.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1800">
                <a:latin typeface="Tahoma" pitchFamily="34" charset="0"/>
              </a:rPr>
              <a:t>The receiving process must unravel to received packet to obtain the packet’s information bytes.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F065486-7562-4AD4-8074-E0AC468E5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>
                <a:latin typeface="Tahoma" charset="0"/>
              </a:rPr>
              <a:t>Example: Java client (UDP)</a:t>
            </a:r>
            <a:endParaRPr lang="en-US" altLang="ko-KR">
              <a:latin typeface="Tahoma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4E63A0D-CA62-4A44-A7D9-0577244B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21109C26-8E00-4618-9C29-1C18314D9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1606550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4803648" imgH="5675376" progId="Visio.Drawing.5">
                  <p:embed/>
                </p:oleObj>
              </mc:Choice>
              <mc:Fallback>
                <p:oleObj r:id="rId3" imgW="4803648" imgH="5675376" progId="Visio.Drawing.5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21109C26-8E00-4618-9C29-1C18314D9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06550"/>
                        <a:ext cx="406717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>
            <a:extLst>
              <a:ext uri="{FF2B5EF4-FFF2-40B4-BE49-F238E27FC236}">
                <a16:creationId xmlns:a16="http://schemas.microsoft.com/office/drawing/2014/main" id="{24D2A9B0-24C7-48F4-8EE1-4AA7DC87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73488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Comic Sans MS" pitchFamily="66" charset="0"/>
              </a:rPr>
              <a:t>Output: </a:t>
            </a:r>
            <a:r>
              <a:rPr kumimoji="0" lang="en-US" altLang="ko-KR" sz="1800">
                <a:latin typeface="Comic Sans MS" pitchFamily="66" charset="0"/>
              </a:rPr>
              <a:t>sends packet (UDP sent “byte stream”)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269E1203-C51B-4898-8A66-A9CB7A97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3103563"/>
            <a:ext cx="21844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Comic Sans MS" pitchFamily="66" charset="0"/>
              </a:rPr>
              <a:t>Input: </a:t>
            </a:r>
            <a:r>
              <a:rPr kumimoji="0" lang="en-US" altLang="ko-KR" sz="1800">
                <a:latin typeface="Comic Sans MS" pitchFamily="66" charset="0"/>
              </a:rPr>
              <a:t>receives packet (UDP received “byte stream”)</a:t>
            </a:r>
            <a:endParaRPr kumimoji="0" lang="en-US" altLang="ko-KR" sz="1800">
              <a:latin typeface="Times New Roman" pitchFamily="18" charset="0"/>
            </a:endParaRP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9F6F648E-297D-4A01-8754-1CD7DD02E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3940175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B527D62C-49E0-4597-A2DF-5F7C618E1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7975" y="3316288"/>
            <a:ext cx="576263" cy="788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7AF2B9A4-A844-43EC-990F-BBA38A65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2827338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Comic Sans MS" charset="0"/>
                <a:ea typeface="굴림" charset="0"/>
              </a:rPr>
              <a:t>Client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Comic Sans MS" charset="0"/>
                <a:ea typeface="굴림" charset="0"/>
              </a:rPr>
              <a:t>process</a:t>
            </a:r>
            <a:endParaRPr kumimoji="0" lang="en-US" altLang="ko-KR" sz="2000">
              <a:solidFill>
                <a:schemeClr val="accent2"/>
              </a:solidFill>
              <a:latin typeface="Times New Roman" charset="0"/>
              <a:ea typeface="굴림" charset="0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7E59E165-B860-4FD2-B7E0-34BBA7BA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113338"/>
            <a:ext cx="1625600" cy="5095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C834112B-FFC7-49A7-A75E-91B9953BD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04507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0" lang="en-US" altLang="ko-KR" sz="1800">
                <a:solidFill>
                  <a:schemeClr val="bg1"/>
                </a:solidFill>
                <a:latin typeface="Comic Sans MS" charset="0"/>
                <a:ea typeface="굴림" charset="0"/>
              </a:rPr>
              <a:t>client UDP socket</a:t>
            </a:r>
            <a:endParaRPr kumimoji="0" lang="en-US" altLang="ko-KR" sz="1800">
              <a:latin typeface="Times New Roman" charset="0"/>
              <a:ea typeface="굴림" charset="0"/>
            </a:endParaRPr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260AA874-57E3-492A-9D5C-64A62352B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5575" y="5592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defRPr/>
            </a:pPr>
            <a:endParaRPr lang="en-US"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66A126B-1E77-474E-AFB3-96B428AF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>
                <a:latin typeface="Tahoma" charset="0"/>
              </a:rPr>
              <a:t>Client/server socket interaction: UDP</a:t>
            </a:r>
            <a:endParaRPr lang="en-US" altLang="ko-KR">
              <a:latin typeface="Tahoma" charset="0"/>
            </a:endParaRP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17FDE5AE-C829-45F1-8F72-CDB199221F37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324225"/>
            <a:ext cx="5413375" cy="2544763"/>
            <a:chOff x="804" y="2094"/>
            <a:chExt cx="3410" cy="1603"/>
          </a:xfrm>
        </p:grpSpPr>
        <p:sp>
          <p:nvSpPr>
            <p:cNvPr id="49156" name="Freeform 4">
              <a:extLst>
                <a:ext uri="{FF2B5EF4-FFF2-40B4-BE49-F238E27FC236}">
                  <a16:creationId xmlns:a16="http://schemas.microsoft.com/office/drawing/2014/main" id="{8C823E31-15A1-43C0-9F5F-F71417E8B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/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EEF64563-1C07-44E2-BC49-860AE6EA1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close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039204CA-056C-4957-84B3-CFB5CD68B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sp>
        <p:nvSpPr>
          <p:cNvPr id="49159" name="Text Box 7">
            <a:extLst>
              <a:ext uri="{FF2B5EF4-FFF2-40B4-BE49-F238E27FC236}">
                <a16:creationId xmlns:a16="http://schemas.microsoft.com/office/drawing/2014/main" id="{FD9251F2-E090-475A-BD6E-C55904D4B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Server </a:t>
            </a:r>
            <a:r>
              <a:rPr kumimoji="0" lang="en-US" altLang="ko-KR" sz="1800">
                <a:latin typeface="Tahoma" charset="0"/>
                <a:ea typeface="굴림" charset="0"/>
              </a:rPr>
              <a:t>(running on </a:t>
            </a:r>
            <a:r>
              <a:rPr kumimoji="0" lang="en-US" altLang="ko-KR" sz="1800" b="1">
                <a:latin typeface="Tahoma" charset="0"/>
                <a:ea typeface="굴림" charset="0"/>
              </a:rPr>
              <a:t>hostid</a:t>
            </a:r>
            <a:r>
              <a:rPr kumimoji="0" lang="en-US" altLang="ko-KR" sz="1800">
                <a:latin typeface="Tahoma" charset="0"/>
                <a:ea typeface="굴림" charset="0"/>
              </a:rPr>
              <a:t>)</a:t>
            </a:r>
            <a:endParaRPr kumimoji="0" lang="en-US" altLang="ko-KR">
              <a:latin typeface="Tahoma" charset="0"/>
              <a:ea typeface="굴림" charset="0"/>
            </a:endParaRPr>
          </a:p>
        </p:txBody>
      </p:sp>
      <p:grpSp>
        <p:nvGrpSpPr>
          <p:cNvPr id="49160" name="Group 8">
            <a:extLst>
              <a:ext uri="{FF2B5EF4-FFF2-40B4-BE49-F238E27FC236}">
                <a16:creationId xmlns:a16="http://schemas.microsoft.com/office/drawing/2014/main" id="{9FB2087C-A1ED-44CE-8F6A-40479767B5A3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933825"/>
            <a:ext cx="1397000" cy="1354138"/>
            <a:chOff x="3485" y="2478"/>
            <a:chExt cx="880" cy="853"/>
          </a:xfrm>
        </p:grpSpPr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B2B6384-0B8D-4857-BE33-855C5DA1A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reply from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A7056EE0-5FA2-4D50-B86B-D6D7D9E1D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B36450EC-5677-4B4F-8A81-6636E3C4EDE2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333500"/>
            <a:ext cx="5259388" cy="2593975"/>
            <a:chOff x="1890" y="840"/>
            <a:chExt cx="3313" cy="1634"/>
          </a:xfrm>
        </p:grpSpPr>
        <p:grpSp>
          <p:nvGrpSpPr>
            <p:cNvPr id="44049" name="Group 12">
              <a:extLst>
                <a:ext uri="{FF2B5EF4-FFF2-40B4-BE49-F238E27FC236}">
                  <a16:creationId xmlns:a16="http://schemas.microsoft.com/office/drawing/2014/main" id="{563A781D-1963-46BE-BBF7-BAEEF3AEC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44"/>
              <a:ext cx="1015" cy="462"/>
              <a:chOff x="3268" y="1854"/>
              <a:chExt cx="1015" cy="462"/>
            </a:xfrm>
          </p:grpSpPr>
          <p:sp>
            <p:nvSpPr>
              <p:cNvPr id="49165" name="Text Box 13">
                <a:extLst>
                  <a:ext uri="{FF2B5EF4-FFF2-40B4-BE49-F238E27FC236}">
                    <a16:creationId xmlns:a16="http://schemas.microsoft.com/office/drawing/2014/main" id="{181D55E7-F25E-4D6F-BEA8-6D0316E11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854"/>
                <a:ext cx="81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 dirty="0">
                    <a:latin typeface="Tahoma" charset="0"/>
                    <a:ea typeface="굴림" charset="0"/>
                  </a:rPr>
                  <a:t>create socket,</a:t>
                </a:r>
              </a:p>
            </p:txBody>
          </p:sp>
          <p:sp>
            <p:nvSpPr>
              <p:cNvPr id="49166" name="Text Box 14">
                <a:extLst>
                  <a:ext uri="{FF2B5EF4-FFF2-40B4-BE49-F238E27FC236}">
                    <a16:creationId xmlns:a16="http://schemas.microsoft.com/office/drawing/2014/main" id="{BA718792-508A-4A84-A49E-BA6BF30FCF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990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 dirty="0" err="1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r>
                  <a:rPr kumimoji="0" lang="en-US" altLang="ko-KR" sz="1400" dirty="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 = </a:t>
                </a:r>
              </a:p>
              <a:p>
                <a:pPr>
                  <a:defRPr/>
                </a:pPr>
                <a:r>
                  <a:rPr kumimoji="0" lang="en-US" altLang="ko-KR" sz="1400" dirty="0" err="1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DatagramSocket</a:t>
                </a:r>
                <a:r>
                  <a:rPr kumimoji="0" lang="en-US" altLang="ko-KR" sz="1400" dirty="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()</a:t>
                </a:r>
                <a:endParaRPr kumimoji="0" lang="en-US" altLang="ko-KR" dirty="0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9167" name="Text Box 15">
              <a:extLst>
                <a:ext uri="{FF2B5EF4-FFF2-40B4-BE49-F238E27FC236}">
                  <a16:creationId xmlns:a16="http://schemas.microsoft.com/office/drawing/2014/main" id="{3809936C-165E-4DBC-B503-B4EA8A26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en-US" altLang="ko-KR">
                  <a:latin typeface="Tahoma" charset="0"/>
                  <a:ea typeface="굴림" charset="0"/>
                </a:rPr>
                <a:t>Client</a:t>
              </a:r>
            </a:p>
          </p:txBody>
        </p:sp>
        <p:sp>
          <p:nvSpPr>
            <p:cNvPr id="49168" name="Text Box 16">
              <a:extLst>
                <a:ext uri="{FF2B5EF4-FFF2-40B4-BE49-F238E27FC236}">
                  <a16:creationId xmlns:a16="http://schemas.microsoft.com/office/drawing/2014/main" id="{66EF55CA-7063-49E2-A65E-1D38673E1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Create, address (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hostid, port=x,</a:t>
              </a:r>
              <a:endParaRPr kumimoji="0" lang="en-US" altLang="ko-KR" sz="1400">
                <a:latin typeface="Tahoma" charset="0"/>
                <a:ea typeface="굴림" charset="0"/>
              </a:endParaRP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send datagram request 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using </a:t>
              </a: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2" name="Line 17">
              <a:extLst>
                <a:ext uri="{FF2B5EF4-FFF2-40B4-BE49-F238E27FC236}">
                  <a16:creationId xmlns:a16="http://schemas.microsoft.com/office/drawing/2014/main" id="{CE5C727A-F380-4DCB-9209-C57AB7E9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97A5740D-D745-4817-87C3-6B4656A40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9171" name="Group 19">
            <a:extLst>
              <a:ext uri="{FF2B5EF4-FFF2-40B4-BE49-F238E27FC236}">
                <a16:creationId xmlns:a16="http://schemas.microsoft.com/office/drawing/2014/main" id="{344E9FE6-FD8C-460D-8D11-B3E2B17FBC5D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081213"/>
            <a:ext cx="1711325" cy="2149475"/>
            <a:chOff x="821" y="1311"/>
            <a:chExt cx="1078" cy="1354"/>
          </a:xfrm>
        </p:grpSpPr>
        <p:grpSp>
          <p:nvGrpSpPr>
            <p:cNvPr id="44044" name="Group 20">
              <a:extLst>
                <a:ext uri="{FF2B5EF4-FFF2-40B4-BE49-F238E27FC236}">
                  <a16:creationId xmlns:a16="http://schemas.microsoft.com/office/drawing/2014/main" id="{2A7612F3-F40F-4ADC-BA40-884F77EEE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49173" name="Text Box 21">
                <a:extLst>
                  <a:ext uri="{FF2B5EF4-FFF2-40B4-BE49-F238E27FC236}">
                    <a16:creationId xmlns:a16="http://schemas.microsoft.com/office/drawing/2014/main" id="{F631A520-0EE5-47A5-94D3-0329981DC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create socket,</a:t>
                </a:r>
              </a:p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port=</a:t>
                </a:r>
                <a:r>
                  <a:rPr kumimoji="0" lang="en-US" altLang="ko-KR" sz="1400" b="1">
                    <a:latin typeface="Tahoma" charset="0"/>
                    <a:ea typeface="굴림" charset="0"/>
                  </a:rPr>
                  <a:t>x</a:t>
                </a:r>
                <a:r>
                  <a:rPr kumimoji="0" lang="en-US" altLang="ko-KR" sz="1400">
                    <a:latin typeface="Tahoma" charset="0"/>
                    <a:ea typeface="굴림" charset="0"/>
                  </a:rPr>
                  <a:t>, for</a:t>
                </a:r>
              </a:p>
              <a:p>
                <a:pPr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incoming request: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9174" name="Text Box 22">
                <a:extLst>
                  <a:ext uri="{FF2B5EF4-FFF2-40B4-BE49-F238E27FC236}">
                    <a16:creationId xmlns:a16="http://schemas.microsoft.com/office/drawing/2014/main" id="{27F1BCC2-CF91-4D70-996A-6ADE5A920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serverSocket = </a:t>
                </a:r>
              </a:p>
              <a:p>
                <a:pPr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DatagramSocket()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D04296A7-4555-49C5-A205-7FD5F4930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76" name="Text Box 24">
              <a:extLst>
                <a:ext uri="{FF2B5EF4-FFF2-40B4-BE49-F238E27FC236}">
                  <a16:creationId xmlns:a16="http://schemas.microsoft.com/office/drawing/2014/main" id="{FF089597-BC3C-4666-BFD1-564C3E78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request from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serverSocket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9177" name="Group 25">
            <a:extLst>
              <a:ext uri="{FF2B5EF4-FFF2-40B4-BE49-F238E27FC236}">
                <a16:creationId xmlns:a16="http://schemas.microsoft.com/office/drawing/2014/main" id="{65151B67-3BD3-4C78-8620-EBB86700E280}"/>
              </a:ext>
            </a:extLst>
          </p:cNvPr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49178" name="Text Box 26">
              <a:extLst>
                <a:ext uri="{FF2B5EF4-FFF2-40B4-BE49-F238E27FC236}">
                  <a16:creationId xmlns:a16="http://schemas.microsoft.com/office/drawing/2014/main" id="{77E15445-9AC1-4FCE-AC41-BE23E6373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write reply to</a:t>
              </a:r>
            </a:p>
            <a:p>
              <a:pPr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serverSocket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specifying client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host address,</a:t>
              </a:r>
            </a:p>
            <a:p>
              <a:pPr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port umber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13BFD7D9-7876-4B3A-BA46-C169CBBDB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91127950-1287-46BF-B326-D425E7FEE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E58D70F-945E-468A-9B1F-CB81E2BF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JAVA UDP Sockets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63CC255-DAB9-4B6B-8DEE-9070B2F83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In Package java.net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java.net.DatagramSocket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A socket for sending and receiving datagram packets.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Constructor and Methods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DatagramSocket(int port): Constructs a datagram socket and binds it to the specified port on the local host machine.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receive( DatagramPacket p)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send( DatagramPacket p)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close()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14AC3E-47EE-4883-AB81-7CF9A11B2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/>
              <a:t>Two essential types of sockets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9A2490-48FC-444F-96BD-DB2DE3C0B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3355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ko-KR" sz="2000"/>
              <a:t>SOCK_STREAM</a:t>
            </a:r>
          </a:p>
          <a:p>
            <a:pPr lvl="1" eaLnBrk="1" hangingPunct="1"/>
            <a:r>
              <a:rPr lang="en-US" altLang="ko-KR" sz="2000">
                <a:solidFill>
                  <a:srgbClr val="FF3300"/>
                </a:solidFill>
              </a:rPr>
              <a:t>TCP sockets</a:t>
            </a:r>
          </a:p>
          <a:p>
            <a:pPr lvl="1" eaLnBrk="1" hangingPunct="1"/>
            <a:r>
              <a:rPr lang="en-US" altLang="ko-KR" sz="2000"/>
              <a:t>reliable delivery</a:t>
            </a:r>
          </a:p>
          <a:p>
            <a:pPr lvl="1" eaLnBrk="1" hangingPunct="1"/>
            <a:r>
              <a:rPr lang="en-US" altLang="ko-KR" sz="2000"/>
              <a:t>in-order guaranteed</a:t>
            </a:r>
          </a:p>
          <a:p>
            <a:pPr lvl="1" eaLnBrk="1" hangingPunct="1"/>
            <a:r>
              <a:rPr lang="en-US" altLang="ko-KR" sz="2000"/>
              <a:t>connection-oriented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EC76DCE-E768-4872-9B75-506E0E5041D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733550"/>
            <a:ext cx="4343400" cy="4648200"/>
          </a:xfrm>
        </p:spPr>
        <p:txBody>
          <a:bodyPr/>
          <a:lstStyle/>
          <a:p>
            <a:pPr eaLnBrk="1" hangingPunct="1"/>
            <a:r>
              <a:rPr lang="en-US" altLang="ko-KR" sz="2000"/>
              <a:t>SOCK_DGRAM</a:t>
            </a:r>
          </a:p>
          <a:p>
            <a:pPr lvl="1" eaLnBrk="1" hangingPunct="1"/>
            <a:r>
              <a:rPr lang="en-US" altLang="ko-KR" sz="2000">
                <a:solidFill>
                  <a:srgbClr val="FF3300"/>
                </a:solidFill>
              </a:rPr>
              <a:t>UDP sockets</a:t>
            </a:r>
          </a:p>
          <a:p>
            <a:pPr lvl="1" eaLnBrk="1" hangingPunct="1"/>
            <a:r>
              <a:rPr lang="en-US" altLang="ko-KR" sz="2000"/>
              <a:t>unreliable delivery</a:t>
            </a:r>
          </a:p>
          <a:p>
            <a:pPr lvl="1" eaLnBrk="1" hangingPunct="1"/>
            <a:r>
              <a:rPr lang="en-US" altLang="ko-KR" sz="2000"/>
              <a:t>no order guarantees</a:t>
            </a:r>
          </a:p>
          <a:p>
            <a:pPr lvl="1" eaLnBrk="1" hangingPunct="1"/>
            <a:r>
              <a:rPr lang="en-US" altLang="ko-KR" sz="2000"/>
              <a:t>no notion of </a:t>
            </a:r>
            <a:r>
              <a:rPr lang="en-US" altLang="ko-KR" sz="2000">
                <a:latin typeface="Comic Sans MS" panose="030F0702030302020204" pitchFamily="66" charset="0"/>
              </a:rPr>
              <a:t>“</a:t>
            </a:r>
            <a:r>
              <a:rPr lang="en-US" altLang="ko-KR" sz="2000"/>
              <a:t>connection</a:t>
            </a:r>
            <a:r>
              <a:rPr lang="en-US" altLang="ko-KR" sz="2000">
                <a:latin typeface="Comic Sans MS" panose="030F0702030302020204" pitchFamily="66" charset="0"/>
              </a:rPr>
              <a:t>”</a:t>
            </a:r>
            <a:r>
              <a:rPr lang="en-US" altLang="ko-KR" sz="2000"/>
              <a:t> </a:t>
            </a: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A83A54EC-0540-4849-96E8-A2E6E76881C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537075"/>
            <a:ext cx="4267200" cy="2060575"/>
            <a:chOff x="96" y="2352"/>
            <a:chExt cx="2688" cy="1298"/>
          </a:xfrm>
        </p:grpSpPr>
        <p:grpSp>
          <p:nvGrpSpPr>
            <p:cNvPr id="18466" name="Group 6">
              <a:extLst>
                <a:ext uri="{FF2B5EF4-FFF2-40B4-BE49-F238E27FC236}">
                  <a16:creationId xmlns:a16="http://schemas.microsoft.com/office/drawing/2014/main" id="{A30B459B-911F-4CA6-A892-2DD7477B0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18484" name="Oval 7">
                <a:extLst>
                  <a:ext uri="{FF2B5EF4-FFF2-40B4-BE49-F238E27FC236}">
                    <a16:creationId xmlns:a16="http://schemas.microsoft.com/office/drawing/2014/main" id="{9C99D86E-D735-4B06-B0FB-6B825DAC9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  <p:sp>
            <p:nvSpPr>
              <p:cNvPr id="18485" name="Text Box 8">
                <a:extLst>
                  <a:ext uri="{FF2B5EF4-FFF2-40B4-BE49-F238E27FC236}">
                    <a16:creationId xmlns:a16="http://schemas.microsoft.com/office/drawing/2014/main" id="{060C2815-2007-4B8C-95F1-7397DC58D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ko-KR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App</a:t>
                </a:r>
              </a:p>
            </p:txBody>
          </p:sp>
          <p:sp>
            <p:nvSpPr>
              <p:cNvPr id="18486" name="Oval 9">
                <a:extLst>
                  <a:ext uri="{FF2B5EF4-FFF2-40B4-BE49-F238E27FC236}">
                    <a16:creationId xmlns:a16="http://schemas.microsoft.com/office/drawing/2014/main" id="{2F3A4DD1-F6AD-418B-937A-E8260B705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</p:grpSp>
        <p:sp>
          <p:nvSpPr>
            <p:cNvPr id="18467" name="Text Box 10">
              <a:extLst>
                <a:ext uri="{FF2B5EF4-FFF2-40B4-BE49-F238E27FC236}">
                  <a16:creationId xmlns:a16="http://schemas.microsoft.com/office/drawing/2014/main" id="{71769449-3C39-40A1-BA4C-663A1BB02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68" name="Group 11">
              <a:extLst>
                <a:ext uri="{FF2B5EF4-FFF2-40B4-BE49-F238E27FC236}">
                  <a16:creationId xmlns:a16="http://schemas.microsoft.com/office/drawing/2014/main" id="{98A2BD27-CC23-4150-BF86-49D54CD1E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18482" name="AutoShape 12">
                <a:extLst>
                  <a:ext uri="{FF2B5EF4-FFF2-40B4-BE49-F238E27FC236}">
                    <a16:creationId xmlns:a16="http://schemas.microsoft.com/office/drawing/2014/main" id="{3DCB3293-C942-4F89-8DB0-C7BEA6C0E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3" name="Text Box 13">
                <a:extLst>
                  <a:ext uri="{FF2B5EF4-FFF2-40B4-BE49-F238E27FC236}">
                    <a16:creationId xmlns:a16="http://schemas.microsoft.com/office/drawing/2014/main" id="{4298B4DE-AC31-4428-A8F4-3317C808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socket</a:t>
                </a:r>
              </a:p>
            </p:txBody>
          </p:sp>
        </p:grpSp>
        <p:sp>
          <p:nvSpPr>
            <p:cNvPr id="18469" name="AutoShape 14">
              <a:extLst>
                <a:ext uri="{FF2B5EF4-FFF2-40B4-BE49-F238E27FC236}">
                  <a16:creationId xmlns:a16="http://schemas.microsoft.com/office/drawing/2014/main" id="{FC0B3C1B-C7D2-4401-A804-9C5743D582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70" name="Text Box 15">
              <a:extLst>
                <a:ext uri="{FF2B5EF4-FFF2-40B4-BE49-F238E27FC236}">
                  <a16:creationId xmlns:a16="http://schemas.microsoft.com/office/drawing/2014/main" id="{DFE5DC52-984D-4D76-8DD6-1C8B52FA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8471" name="Text Box 16">
              <a:extLst>
                <a:ext uri="{FF2B5EF4-FFF2-40B4-BE49-F238E27FC236}">
                  <a16:creationId xmlns:a16="http://schemas.microsoft.com/office/drawing/2014/main" id="{05B51ED5-49B3-4FE8-9CB8-5F5F39E22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8472" name="Text Box 17">
              <a:extLst>
                <a:ext uri="{FF2B5EF4-FFF2-40B4-BE49-F238E27FC236}">
                  <a16:creationId xmlns:a16="http://schemas.microsoft.com/office/drawing/2014/main" id="{3AAC0332-C8E0-4873-809D-61889331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8473" name="Rectangle 18">
              <a:extLst>
                <a:ext uri="{FF2B5EF4-FFF2-40B4-BE49-F238E27FC236}">
                  <a16:creationId xmlns:a16="http://schemas.microsoft.com/office/drawing/2014/main" id="{60441A84-12DD-4D13-8214-EBF70BAC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8474" name="Rectangle 19">
              <a:extLst>
                <a:ext uri="{FF2B5EF4-FFF2-40B4-BE49-F238E27FC236}">
                  <a16:creationId xmlns:a16="http://schemas.microsoft.com/office/drawing/2014/main" id="{DFB4148D-9EDB-4C59-9EC6-070EAED7D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8475" name="Rectangle 20">
              <a:extLst>
                <a:ext uri="{FF2B5EF4-FFF2-40B4-BE49-F238E27FC236}">
                  <a16:creationId xmlns:a16="http://schemas.microsoft.com/office/drawing/2014/main" id="{F9D68CAD-62D4-46EA-B0BA-8F77D11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grpSp>
          <p:nvGrpSpPr>
            <p:cNvPr id="18476" name="Group 21">
              <a:extLst>
                <a:ext uri="{FF2B5EF4-FFF2-40B4-BE49-F238E27FC236}">
                  <a16:creationId xmlns:a16="http://schemas.microsoft.com/office/drawing/2014/main" id="{E7AF6E16-05B6-4F03-B8C6-90C7A1833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8477" name="Line 22">
                <a:extLst>
                  <a:ext uri="{FF2B5EF4-FFF2-40B4-BE49-F238E27FC236}">
                    <a16:creationId xmlns:a16="http://schemas.microsoft.com/office/drawing/2014/main" id="{E769A993-E156-4EB3-ABC4-2D0248D96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Text Box 23">
                <a:extLst>
                  <a:ext uri="{FF2B5EF4-FFF2-40B4-BE49-F238E27FC236}">
                    <a16:creationId xmlns:a16="http://schemas.microsoft.com/office/drawing/2014/main" id="{7DA95355-A1E2-4C63-9D52-066CB96AC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ko-KR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Dest.</a:t>
                </a:r>
              </a:p>
            </p:txBody>
          </p:sp>
          <p:sp>
            <p:nvSpPr>
              <p:cNvPr id="18479" name="Line 24">
                <a:extLst>
                  <a:ext uri="{FF2B5EF4-FFF2-40B4-BE49-F238E27FC236}">
                    <a16:creationId xmlns:a16="http://schemas.microsoft.com/office/drawing/2014/main" id="{D5FE5FDD-A97F-4B85-9CB6-8B1567DE4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Rectangle 25">
                <a:extLst>
                  <a:ext uri="{FF2B5EF4-FFF2-40B4-BE49-F238E27FC236}">
                    <a16:creationId xmlns:a16="http://schemas.microsoft.com/office/drawing/2014/main" id="{1A7A7814-02E6-437B-993D-2F9A2055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  <p:sp>
            <p:nvSpPr>
              <p:cNvPr id="18481" name="Rectangle 26">
                <a:extLst>
                  <a:ext uri="{FF2B5EF4-FFF2-40B4-BE49-F238E27FC236}">
                    <a16:creationId xmlns:a16="http://schemas.microsoft.com/office/drawing/2014/main" id="{C1C097AD-A457-4EC5-85C9-C5A352EC7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</p:grpSp>
      </p:grpSp>
      <p:grpSp>
        <p:nvGrpSpPr>
          <p:cNvPr id="18438" name="Group 27">
            <a:extLst>
              <a:ext uri="{FF2B5EF4-FFF2-40B4-BE49-F238E27FC236}">
                <a16:creationId xmlns:a16="http://schemas.microsoft.com/office/drawing/2014/main" id="{C12D067C-7AC0-411A-9ADF-D66AEF99F2DA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4572000"/>
            <a:ext cx="3962400" cy="2241550"/>
            <a:chOff x="2928" y="2784"/>
            <a:chExt cx="2496" cy="1412"/>
          </a:xfrm>
        </p:grpSpPr>
        <p:grpSp>
          <p:nvGrpSpPr>
            <p:cNvPr id="18440" name="Group 28">
              <a:extLst>
                <a:ext uri="{FF2B5EF4-FFF2-40B4-BE49-F238E27FC236}">
                  <a16:creationId xmlns:a16="http://schemas.microsoft.com/office/drawing/2014/main" id="{83DF8CE7-7195-4D92-A350-A4918D6BC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18463" name="Oval 29">
                <a:extLst>
                  <a:ext uri="{FF2B5EF4-FFF2-40B4-BE49-F238E27FC236}">
                    <a16:creationId xmlns:a16="http://schemas.microsoft.com/office/drawing/2014/main" id="{B369AD08-2C90-4434-9775-119467B0E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  <p:sp>
            <p:nvSpPr>
              <p:cNvPr id="18464" name="Text Box 30">
                <a:extLst>
                  <a:ext uri="{FF2B5EF4-FFF2-40B4-BE49-F238E27FC236}">
                    <a16:creationId xmlns:a16="http://schemas.microsoft.com/office/drawing/2014/main" id="{3A02CD2E-8F9F-402D-89A0-AB5140845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ko-KR" sz="24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App</a:t>
                </a:r>
              </a:p>
            </p:txBody>
          </p:sp>
          <p:sp>
            <p:nvSpPr>
              <p:cNvPr id="18465" name="Oval 31">
                <a:extLst>
                  <a:ext uri="{FF2B5EF4-FFF2-40B4-BE49-F238E27FC236}">
                    <a16:creationId xmlns:a16="http://schemas.microsoft.com/office/drawing/2014/main" id="{61214F67-B3C6-407F-8AB7-51E5317DF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굴림" panose="020B0600000101010101" pitchFamily="34" charset="-127"/>
                </a:endParaRPr>
              </a:p>
            </p:txBody>
          </p:sp>
        </p:grpSp>
        <p:sp>
          <p:nvSpPr>
            <p:cNvPr id="18441" name="Text Box 32">
              <a:extLst>
                <a:ext uri="{FF2B5EF4-FFF2-40B4-BE49-F238E27FC236}">
                  <a16:creationId xmlns:a16="http://schemas.microsoft.com/office/drawing/2014/main" id="{D5EFA2B9-E5CD-42CB-9B45-A9476917C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42" name="Group 33">
              <a:extLst>
                <a:ext uri="{FF2B5EF4-FFF2-40B4-BE49-F238E27FC236}">
                  <a16:creationId xmlns:a16="http://schemas.microsoft.com/office/drawing/2014/main" id="{AEE1B542-148D-4FDC-A313-87A8B66EA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18461" name="AutoShape 34">
                <a:extLst>
                  <a:ext uri="{FF2B5EF4-FFF2-40B4-BE49-F238E27FC236}">
                    <a16:creationId xmlns:a16="http://schemas.microsoft.com/office/drawing/2014/main" id="{F6D031AC-3B13-4955-9EC4-6509A061F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2" name="Text Box 35">
                <a:extLst>
                  <a:ext uri="{FF2B5EF4-FFF2-40B4-BE49-F238E27FC236}">
                    <a16:creationId xmlns:a16="http://schemas.microsoft.com/office/drawing/2014/main" id="{6D535E49-B78C-4B9C-80BC-B1197839F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socket</a:t>
                </a:r>
              </a:p>
            </p:txBody>
          </p:sp>
        </p:grpSp>
        <p:sp>
          <p:nvSpPr>
            <p:cNvPr id="18443" name="AutoShape 36">
              <a:extLst>
                <a:ext uri="{FF2B5EF4-FFF2-40B4-BE49-F238E27FC236}">
                  <a16:creationId xmlns:a16="http://schemas.microsoft.com/office/drawing/2014/main" id="{B539FEEA-CA35-4224-9D2D-F292615ADE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37">
              <a:extLst>
                <a:ext uri="{FF2B5EF4-FFF2-40B4-BE49-F238E27FC236}">
                  <a16:creationId xmlns:a16="http://schemas.microsoft.com/office/drawing/2014/main" id="{94A98F29-CAB3-444B-AB25-601AC9F3B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8445" name="Text Box 38">
              <a:extLst>
                <a:ext uri="{FF2B5EF4-FFF2-40B4-BE49-F238E27FC236}">
                  <a16:creationId xmlns:a16="http://schemas.microsoft.com/office/drawing/2014/main" id="{2FD5C2E4-3C7B-4732-9DF2-F90A2C44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8446" name="Text Box 39">
              <a:extLst>
                <a:ext uri="{FF2B5EF4-FFF2-40B4-BE49-F238E27FC236}">
                  <a16:creationId xmlns:a16="http://schemas.microsoft.com/office/drawing/2014/main" id="{EAD280DD-9B13-44B6-81A1-1657FC60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8447" name="Rectangle 40">
              <a:extLst>
                <a:ext uri="{FF2B5EF4-FFF2-40B4-BE49-F238E27FC236}">
                  <a16:creationId xmlns:a16="http://schemas.microsoft.com/office/drawing/2014/main" id="{F9D97E76-127A-48D9-8F4C-C9E0620F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8448" name="Rectangle 41">
              <a:extLst>
                <a:ext uri="{FF2B5EF4-FFF2-40B4-BE49-F238E27FC236}">
                  <a16:creationId xmlns:a16="http://schemas.microsoft.com/office/drawing/2014/main" id="{093D63FC-27B5-4B08-9DE5-0F7A447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8449" name="Rectangle 42">
              <a:extLst>
                <a:ext uri="{FF2B5EF4-FFF2-40B4-BE49-F238E27FC236}">
                  <a16:creationId xmlns:a16="http://schemas.microsoft.com/office/drawing/2014/main" id="{344FAA66-E40B-429C-B3D5-6FD3A912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  <p:sp>
          <p:nvSpPr>
            <p:cNvPr id="18450" name="Line 43">
              <a:extLst>
                <a:ext uri="{FF2B5EF4-FFF2-40B4-BE49-F238E27FC236}">
                  <a16:creationId xmlns:a16="http://schemas.microsoft.com/office/drawing/2014/main" id="{C703435A-52DE-47C0-8C49-AEA6D9469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Text Box 44">
              <a:extLst>
                <a:ext uri="{FF2B5EF4-FFF2-40B4-BE49-F238E27FC236}">
                  <a16:creationId xmlns:a16="http://schemas.microsoft.com/office/drawing/2014/main" id="{6B096913-28B5-4155-9852-E072E20FC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D1</a:t>
              </a:r>
            </a:p>
          </p:txBody>
        </p:sp>
        <p:sp>
          <p:nvSpPr>
            <p:cNvPr id="18452" name="Text Box 45">
              <a:extLst>
                <a:ext uri="{FF2B5EF4-FFF2-40B4-BE49-F238E27FC236}">
                  <a16:creationId xmlns:a16="http://schemas.microsoft.com/office/drawing/2014/main" id="{64AC9957-E423-499D-A3F0-1D5AAF68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D3</a:t>
              </a:r>
            </a:p>
          </p:txBody>
        </p:sp>
        <p:sp>
          <p:nvSpPr>
            <p:cNvPr id="18453" name="Text Box 46">
              <a:extLst>
                <a:ext uri="{FF2B5EF4-FFF2-40B4-BE49-F238E27FC236}">
                  <a16:creationId xmlns:a16="http://schemas.microsoft.com/office/drawing/2014/main" id="{953A937B-CA08-461A-AE56-EBDC11EC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latinLnBrk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ko-KR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D2</a:t>
              </a:r>
            </a:p>
          </p:txBody>
        </p:sp>
        <p:sp>
          <p:nvSpPr>
            <p:cNvPr id="18454" name="Freeform 47">
              <a:extLst>
                <a:ext uri="{FF2B5EF4-FFF2-40B4-BE49-F238E27FC236}">
                  <a16:creationId xmlns:a16="http://schemas.microsoft.com/office/drawing/2014/main" id="{E758A8CA-2EDE-43BE-9840-A463D0DE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  <a:gd name="T6" fmla="*/ 0 60000 65536"/>
                <a:gd name="T7" fmla="*/ 0 60000 65536"/>
                <a:gd name="T8" fmla="*/ 0 60000 65536"/>
                <a:gd name="T9" fmla="*/ 0 w 512"/>
                <a:gd name="T10" fmla="*/ 0 h 480"/>
                <a:gd name="T11" fmla="*/ 512 w 51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8455" name="Line 48">
              <a:extLst>
                <a:ext uri="{FF2B5EF4-FFF2-40B4-BE49-F238E27FC236}">
                  <a16:creationId xmlns:a16="http://schemas.microsoft.com/office/drawing/2014/main" id="{B801F30F-909D-475F-ADEF-3F01653C5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18456" name="Group 49">
              <a:extLst>
                <a:ext uri="{FF2B5EF4-FFF2-40B4-BE49-F238E27FC236}">
                  <a16:creationId xmlns:a16="http://schemas.microsoft.com/office/drawing/2014/main" id="{3F8F8F39-5231-4A8B-8945-A12AEA773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18459" name="Line 50">
                <a:extLst>
                  <a:ext uri="{FF2B5EF4-FFF2-40B4-BE49-F238E27FC236}">
                    <a16:creationId xmlns:a16="http://schemas.microsoft.com/office/drawing/2014/main" id="{7125033B-8938-4A7B-8598-4EEFC750F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0" name="Line 51">
                <a:extLst>
                  <a:ext uri="{FF2B5EF4-FFF2-40B4-BE49-F238E27FC236}">
                    <a16:creationId xmlns:a16="http://schemas.microsoft.com/office/drawing/2014/main" id="{39F7FECD-0766-43FF-9EDB-513E7E9AF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457" name="Line 52">
              <a:extLst>
                <a:ext uri="{FF2B5EF4-FFF2-40B4-BE49-F238E27FC236}">
                  <a16:creationId xmlns:a16="http://schemas.microsoft.com/office/drawing/2014/main" id="{5AEFD11D-0836-467F-97AE-AECCF0F5E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8458" name="Rectangle 53">
              <a:extLst>
                <a:ext uri="{FF2B5EF4-FFF2-40B4-BE49-F238E27FC236}">
                  <a16:creationId xmlns:a16="http://schemas.microsoft.com/office/drawing/2014/main" id="{7E75DD56-6168-44FF-873C-E2AADEB82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굴림" panose="020B0600000101010101" pitchFamily="34" charset="-127"/>
              </a:endParaRPr>
            </a:p>
          </p:txBody>
        </p:sp>
      </p:grpSp>
      <p:sp>
        <p:nvSpPr>
          <p:cNvPr id="46136" name="AutoShape 56">
            <a:extLst>
              <a:ext uri="{FF2B5EF4-FFF2-40B4-BE49-F238E27FC236}">
                <a16:creationId xmlns:a16="http://schemas.microsoft.com/office/drawing/2014/main" id="{31CBDE29-EE40-442B-BA62-549B2A268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2362200" cy="10668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굴림" panose="020B0600000101010101" pitchFamily="34" charset="-127"/>
              </a:rPr>
              <a:t>We</a:t>
            </a:r>
            <a:r>
              <a:rPr lang="en-US" altLang="zh-CN" sz="2000" b="1">
                <a:solidFill>
                  <a:srgbClr val="FF0000"/>
                </a:solidFill>
              </a:rPr>
              <a:t>’</a:t>
            </a:r>
            <a:r>
              <a:rPr lang="en-US" altLang="zh-CN" sz="2000" b="1">
                <a:solidFill>
                  <a:srgbClr val="FF0000"/>
                </a:solidFill>
                <a:latin typeface="굴림" panose="020B0600000101010101" pitchFamily="34" charset="-127"/>
              </a:rPr>
              <a:t>ll look at this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6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6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20FE51A-75E5-41DE-A8EB-C2592A005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844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UDPClient.java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BA1BC3-2769-4B1A-9055-4660F3283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45820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import java.net.*;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class UDPClient {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 public static void main(String args[]) throws Exception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 {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BufferedReader inFromUser =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 new BufferedReader(new InputStreamReader(System.in));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 b="1">
                <a:latin typeface="Tahoma" pitchFamily="34" charset="0"/>
              </a:rPr>
              <a:t> 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     DatagramSocket clientSocket = new DatagramSocket();</a:t>
            </a:r>
            <a:r>
              <a:rPr lang="en-US" altLang="ko-KR" sz="2000" b="1">
                <a:latin typeface="Tahoma" pitchFamily="34" charset="0"/>
              </a:rPr>
              <a:t> </a:t>
            </a:r>
            <a:br>
              <a:rPr lang="en-US" altLang="ko-KR" sz="2000" b="1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      InetAddress IPAddress = InetAddress.getByName("hostname");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byte[] sendData = new byte[1024];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byte[] receiveData = new byte[1024];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String sentence = inFromUser.readLine();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sendData = sentence.getBytes();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D4F5C4B-B31D-4D31-B24C-E472C94B5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771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UDPClient.java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058971-8EBF-4203-B70C-1722E95FE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0775"/>
            <a:ext cx="8207375" cy="5187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>
                <a:latin typeface="Tahoma" pitchFamily="34" charset="0"/>
              </a:rPr>
              <a:t>     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DatagramPacket sendPacket = </a:t>
            </a:r>
            <a:b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         new DatagramPacket(sendData, sendData.length, IPAddress, 9876); </a:t>
            </a:r>
            <a:b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clientSocket.send(sendPacket);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DatagramPacket receivePacket =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 new DatagramPacket(receiveData, receiveData.length);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clientSocket.receive(receivePacket);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String modifiedSentence =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 new String(receivePacket.getData());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System.out.println("FROM SERVER:" + modifiedSentence);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    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	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clientSocket.close(); </a:t>
            </a:r>
            <a:b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 }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ko-KR" sz="2000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A156B3A-CBBB-4E35-BDA3-F7D79CF21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UDPServer.java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EE01480-334A-4511-ADFF-674A8762B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import java.net.*;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class UDPServer {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public static void main(String args[]) throws Exception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 {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DatagramSocket serverSocket = new DatagramSocket(9876);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byte[] receiveData = new byte[1024];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byte[] sendData  = new byte[1024];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 while(true)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 {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  DatagramPacket receivePacket =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     new DatagramPacket(receiveData, receiveData.length);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 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serverSocket.receive(receivePacket);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    String sentence = new String(receivePacket.getData());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0E8BE6-9CD9-4901-B439-A37F0ED60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3863"/>
            <a:ext cx="7772400" cy="844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UDPServer.java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B93437-30DF-4D4A-97E3-8D8C6D8E4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27188"/>
            <a:ext cx="91440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2000">
                <a:latin typeface="Tahoma" pitchFamily="34" charset="0"/>
              </a:rPr>
              <a:t>  </a:t>
            </a:r>
            <a:br>
              <a:rPr lang="ko-KR" altLang="en-US" sz="2000">
                <a:latin typeface="Tahoma" pitchFamily="34" charset="0"/>
              </a:rPr>
            </a:br>
            <a:r>
              <a:rPr lang="ko-KR" altLang="en-US" sz="2000">
                <a:latin typeface="Tahoma" pitchFamily="34" charset="0"/>
              </a:rPr>
              <a:t>  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InetAddress IPAddress = receivePacket.getAddress();</a:t>
            </a:r>
            <a:r>
              <a:rPr lang="en-US" altLang="ko-KR" sz="2000">
                <a:latin typeface="Tahoma" pitchFamily="34" charset="0"/>
              </a:rPr>
              <a:t>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 int port = receivePacket.getPort();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 String capitalizedSentence = sentence.toUpperCase();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        sendData = capitalizedSentence.getBytes();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 DatagramPacket sendPacket =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      new DatagramPacket(sendData, sendData.length, IPAddress, port);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>
                <a:latin typeface="Tahoma" pitchFamily="34" charset="0"/>
              </a:rPr>
              <a:t>  </a:t>
            </a:r>
            <a:br>
              <a:rPr lang="en-US" altLang="ko-KR" sz="2000">
                <a:latin typeface="Tahoma" pitchFamily="34" charset="0"/>
              </a:rPr>
            </a:br>
            <a:r>
              <a:rPr lang="en-US" altLang="ko-KR" sz="2000" b="1">
                <a:latin typeface="Tahoma" pitchFamily="34" charset="0"/>
              </a:rPr>
              <a:t>    </a:t>
            </a:r>
            <a:r>
              <a:rPr lang="en-US" altLang="ko-KR" sz="2000" b="1">
                <a:solidFill>
                  <a:srgbClr val="FF0000"/>
                </a:solidFill>
                <a:latin typeface="Tahoma" pitchFamily="34" charset="0"/>
              </a:rPr>
              <a:t>serverSocket.send(sendPacket);</a:t>
            </a:r>
            <a:r>
              <a:rPr lang="en-US" altLang="ko-KR" sz="2000" b="1">
                <a:latin typeface="Tahoma" pitchFamily="34" charset="0"/>
              </a:rPr>
              <a:t> </a:t>
            </a:r>
            <a:br>
              <a:rPr lang="en-US" altLang="ko-KR" sz="2000" b="1">
                <a:latin typeface="Tahoma" pitchFamily="34" charset="0"/>
              </a:rPr>
            </a:br>
            <a:endParaRPr lang="en-US" altLang="ko-KR" sz="2000" b="1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     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sz="2000">
                <a:latin typeface="Tahoma" pitchFamily="34" charset="0"/>
              </a:rPr>
              <a:t>} </a:t>
            </a:r>
            <a:br>
              <a:rPr lang="en-US" altLang="ko-KR" sz="2000">
                <a:latin typeface="Tahoma" pitchFamily="34" charset="0"/>
              </a:rPr>
            </a:br>
            <a:endParaRPr lang="en-US" altLang="ko-KR" sz="2000">
              <a:latin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AAB565-8AFA-4988-B866-8903BD368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Concurrent server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3B4E245-EABF-4687-A89B-2DCBB09B1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latin typeface="Tahoma" charset="0"/>
              </a:rPr>
              <a:t>Servers need to handle a new connection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>
                <a:latin typeface="Tahoma" charset="0"/>
              </a:rPr>
              <a:t>   request while processing previous requests.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>
                <a:latin typeface="Tahoma" charset="0"/>
              </a:rPr>
              <a:t>Most TCP servers are designed to be concurrent.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latin typeface="Tahoma" charset="0"/>
              </a:rPr>
              <a:t>When a new connection request arrives at 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>
                <a:latin typeface="Tahoma" charset="0"/>
              </a:rPr>
              <a:t>   server, the server accepts and invokes a new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>
                <a:latin typeface="Tahoma" charset="0"/>
              </a:rPr>
              <a:t>   process to handle the new client.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72CF2A5-59FD-446B-8FD8-C533258D5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>
                <a:latin typeface="Tahoma" charset="0"/>
              </a:rPr>
              <a:t>Socket programming: references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86A34FF-34FF-4636-B4B8-4DF8E012D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700213"/>
            <a:ext cx="8643937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ko-KR" sz="2400">
                <a:solidFill>
                  <a:srgbClr val="FF0000"/>
                </a:solidFill>
                <a:latin typeface="Tahoma" pitchFamily="34" charset="0"/>
              </a:rPr>
              <a:t>C-language tutorial</a:t>
            </a:r>
            <a:r>
              <a:rPr lang="en-US" altLang="ko-KR" sz="2400">
                <a:latin typeface="Tahoma" pitchFamily="34" charset="0"/>
              </a:rPr>
              <a:t> (audio/slides):</a:t>
            </a:r>
            <a:r>
              <a:rPr lang="en-US" altLang="ko-KR" sz="2800">
                <a:latin typeface="Tahoma" pitchFamily="34" charset="0"/>
              </a:rPr>
              <a:t> </a:t>
            </a:r>
          </a:p>
          <a:p>
            <a:pPr eaLnBrk="1" hangingPunct="1">
              <a:defRPr/>
            </a:pPr>
            <a:r>
              <a:rPr lang="en-US" altLang="ko-KR" sz="2400">
                <a:latin typeface="Tahoma" pitchFamily="34" charset="0"/>
              </a:rPr>
              <a:t>“Unix Network Programming” (J. Kurose),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>
                <a:latin typeface="Tahoma" pitchFamily="34" charset="0"/>
              </a:rPr>
              <a:t>http://manic.cs.umass.edu/~amldemo/courseware/intro.html</a:t>
            </a:r>
          </a:p>
          <a:p>
            <a:pPr eaLnBrk="1" hangingPunct="1">
              <a:defRPr/>
            </a:pPr>
            <a:endParaRPr lang="en-US" altLang="ko-KR" sz="2000">
              <a:latin typeface="Tahom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400">
                <a:solidFill>
                  <a:srgbClr val="FF0000"/>
                </a:solidFill>
                <a:latin typeface="Tahoma" pitchFamily="34" charset="0"/>
              </a:rPr>
              <a:t>Java-tutorials:</a:t>
            </a:r>
          </a:p>
          <a:p>
            <a:pPr eaLnBrk="1" hangingPunct="1">
              <a:defRPr/>
            </a:pPr>
            <a:r>
              <a:rPr lang="en-US" altLang="ko-KR" sz="2400">
                <a:latin typeface="Tahoma" pitchFamily="34" charset="0"/>
              </a:rPr>
              <a:t>“All About Sockets” (Sun tutorial), http://www.javaworld.com/javaworld/jw-12-1996/jw-12-sockets.html</a:t>
            </a:r>
          </a:p>
          <a:p>
            <a:pPr eaLnBrk="1" hangingPunct="1">
              <a:defRPr/>
            </a:pPr>
            <a:r>
              <a:rPr lang="en-US" altLang="ko-KR" sz="2400">
                <a:latin typeface="Tahoma" pitchFamily="34" charset="0"/>
              </a:rPr>
              <a:t>“Socket Programming in Java: a tutorial,” http://www.javaworld.com/javaworld/jw-12-1996/jw-12-sockets.html</a:t>
            </a:r>
            <a:endParaRPr lang="ko-KR" altLang="en-US" sz="20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0A5-C948-4D72-8D34-A00D0BBC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442-7C93-4AE8-9911-9378E908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merican Typewriter"/>
              <a:cs typeface="American Typewriter"/>
            </a:endParaRPr>
          </a:p>
          <a:p>
            <a:pPr>
              <a:defRPr/>
            </a:pPr>
            <a:r>
              <a:rPr lang="en-US" dirty="0">
                <a:latin typeface="American Typewriter"/>
                <a:cs typeface="American Typewriter"/>
              </a:rPr>
              <a:t>You can download more sample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American Typewriter"/>
                <a:cs typeface="American Typewriter"/>
              </a:rPr>
              <a:t>    programs here: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American Typewriter"/>
                <a:cs typeface="American Typewriter"/>
              </a:rPr>
              <a:t>http</a:t>
            </a:r>
            <a:r>
              <a:rPr lang="en-US" dirty="0">
                <a:latin typeface="American Typewriter"/>
                <a:cs typeface="American Typewriter"/>
              </a:rPr>
              <a:t>://</a:t>
            </a:r>
            <a:r>
              <a:rPr lang="en-US" dirty="0" err="1">
                <a:latin typeface="American Typewriter"/>
                <a:cs typeface="American Typewriter"/>
              </a:rPr>
              <a:t>www.cs.uic.edu</a:t>
            </a:r>
            <a:r>
              <a:rPr lang="en-US" dirty="0">
                <a:latin typeface="American Typewriter"/>
                <a:cs typeface="American Typewriter"/>
              </a:rPr>
              <a:t>/~troy/spring05/cs450/sockets/</a:t>
            </a:r>
            <a:r>
              <a:rPr lang="en-US" dirty="0" err="1">
                <a:latin typeface="American Typewriter"/>
                <a:cs typeface="American Typewriter"/>
              </a:rPr>
              <a:t>socket.html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7A1EBE7-D7C2-4734-827F-C14E5491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238250"/>
            <a:ext cx="53816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1">
            <a:extLst>
              <a:ext uri="{FF2B5EF4-FFF2-40B4-BE49-F238E27FC236}">
                <a16:creationId xmlns:a16="http://schemas.microsoft.com/office/drawing/2014/main" id="{1BDF67D0-3D46-426A-8AAF-7CC70A30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286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Binds a Socket to an 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4E2D6F49-4227-4F48-AACD-B7E734B0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14438"/>
            <a:ext cx="54387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1">
            <a:extLst>
              <a:ext uri="{FF2B5EF4-FFF2-40B4-BE49-F238E27FC236}">
                <a16:creationId xmlns:a16="http://schemas.microsoft.com/office/drawing/2014/main" id="{451F3C1A-60BF-4D5A-BB85-C31A979E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762000"/>
            <a:ext cx="185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Connection Setup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9EE26BCB-E6B9-4655-AC90-E70CB0C5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247775"/>
            <a:ext cx="5819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>
            <a:extLst>
              <a:ext uri="{FF2B5EF4-FFF2-40B4-BE49-F238E27FC236}">
                <a16:creationId xmlns:a16="http://schemas.microsoft.com/office/drawing/2014/main" id="{02444A6A-AB62-4B0C-92C0-6F4E61ED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60960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Sending/Receiving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9DE46BD3-9ADC-42D4-9F29-AC695448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233488"/>
            <a:ext cx="5467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1">
            <a:extLst>
              <a:ext uri="{FF2B5EF4-FFF2-40B4-BE49-F238E27FC236}">
                <a16:creationId xmlns:a16="http://schemas.microsoft.com/office/drawing/2014/main" id="{69E0042E-A72B-42F7-ABAB-E0C95E447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96EEE434-5757-4D20-BDE4-62C945E5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852488"/>
            <a:ext cx="66468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5A972D-8A66-424C-97EE-A37962684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417513"/>
            <a:ext cx="8204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Java API for TCP Streams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FB5D26-D6A6-4A86-9A81-EF191E411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Java API provides TCP streams by means of two classes: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 err="1"/>
              <a:t>ServerSocket</a:t>
            </a:r>
            <a:r>
              <a:rPr lang="en-US" altLang="en-US" sz="2400" dirty="0"/>
              <a:t> - This class implements server sockets. A server socket waits for requests to come in over the network.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/>
              <a:t>Socket</a:t>
            </a:r>
            <a:r>
              <a:rPr lang="en-US" altLang="en-US" sz="2400" dirty="0"/>
              <a:t> - This class implements client sockets.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800" dirty="0" err="1"/>
              <a:t>ServerSocket</a:t>
            </a:r>
            <a:r>
              <a:rPr lang="en-US" altLang="en-US" sz="2800" dirty="0"/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en-US" sz="2400" b="1" dirty="0"/>
              <a:t>accept</a:t>
            </a:r>
            <a:r>
              <a:rPr lang="en-US" altLang="en-US" sz="2400" dirty="0"/>
              <a:t> - Listens for a connection to be made to this socket and accepts it. The result of executing accept is an instance of </a:t>
            </a:r>
            <a:r>
              <a:rPr lang="en-US" altLang="en-US" sz="2400" b="1" dirty="0"/>
              <a:t>Socket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굴림"/>
      </a:majorFont>
      <a:minorFont>
        <a:latin typeface="굴림"/>
        <a:ea typeface="굴림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굴림" charset="0"/>
            <a:ea typeface="굴림" charset="0"/>
            <a:cs typeface="굴림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굴림" charset="0"/>
            <a:ea typeface="굴림" charset="0"/>
            <a:cs typeface="굴림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만추">
  <a:themeElements>
    <a:clrScheme name="만추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만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만추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1440</Words>
  <Application>Microsoft Office PowerPoint</Application>
  <PresentationFormat>On-screen Show (4:3)</PresentationFormat>
  <Paragraphs>346</Paragraphs>
  <Slides>36</Slides>
  <Notes>1</Notes>
  <HiddenSlides>12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굴림</vt:lpstr>
      <vt:lpstr>American Typewriter</vt:lpstr>
      <vt:lpstr>Arial</vt:lpstr>
      <vt:lpstr>Arial Black</vt:lpstr>
      <vt:lpstr>Comic Sans MS</vt:lpstr>
      <vt:lpstr>Tahoma</vt:lpstr>
      <vt:lpstr>Times</vt:lpstr>
      <vt:lpstr>Times New Roman</vt:lpstr>
      <vt:lpstr>Wingdings</vt:lpstr>
      <vt:lpstr>ZapfDingbats</vt:lpstr>
      <vt:lpstr>기본 디자인</vt:lpstr>
      <vt:lpstr>만추</vt:lpstr>
      <vt:lpstr>Clip</vt:lpstr>
      <vt:lpstr>Visio.Drawing.5</vt:lpstr>
      <vt:lpstr>Socket Programming</vt:lpstr>
      <vt:lpstr>What is a socket?</vt:lpstr>
      <vt:lpstr>Two essential types of sockets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API for TCP Streams</vt:lpstr>
      <vt:lpstr>Java API for TCP Streams</vt:lpstr>
      <vt:lpstr>Java API for UDP Datagrams</vt:lpstr>
      <vt:lpstr>Java API for UDP Datagrams</vt:lpstr>
      <vt:lpstr>Client-server applications</vt:lpstr>
      <vt:lpstr>Socket Programming with TCP</vt:lpstr>
      <vt:lpstr>Sockets for server and client</vt:lpstr>
      <vt:lpstr>Socket functional calls</vt:lpstr>
      <vt:lpstr>Sockets</vt:lpstr>
      <vt:lpstr>Socket-programming using TCP</vt:lpstr>
      <vt:lpstr>Socket programming with TCP</vt:lpstr>
      <vt:lpstr>Client/server socket interaction: TCP</vt:lpstr>
      <vt:lpstr>JAVA TCP Sockets</vt:lpstr>
      <vt:lpstr>TCPClient.java</vt:lpstr>
      <vt:lpstr>TCPClient.java</vt:lpstr>
      <vt:lpstr>TCPServer.java</vt:lpstr>
      <vt:lpstr>TCPServer.java</vt:lpstr>
      <vt:lpstr>Socket Programming with UDP </vt:lpstr>
      <vt:lpstr>Example: Java client (UDP)</vt:lpstr>
      <vt:lpstr>Client/server socket interaction: UDP</vt:lpstr>
      <vt:lpstr>JAVA UDP Sockets</vt:lpstr>
      <vt:lpstr>UDPClient.java</vt:lpstr>
      <vt:lpstr>UDPClient.java</vt:lpstr>
      <vt:lpstr>UDPServer.java</vt:lpstr>
      <vt:lpstr>UDPServer.java</vt:lpstr>
      <vt:lpstr>Concurrent server</vt:lpstr>
      <vt:lpstr>Socket programming: references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MOSHIUR</dc:creator>
  <cp:lastModifiedBy>Michael Appiah</cp:lastModifiedBy>
  <cp:revision>137</cp:revision>
  <dcterms:created xsi:type="dcterms:W3CDTF">1601-01-01T00:00:00Z</dcterms:created>
  <dcterms:modified xsi:type="dcterms:W3CDTF">2019-09-28T05:02:37Z</dcterms:modified>
</cp:coreProperties>
</file>