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3"/>
  </p:sldMasterIdLst>
  <p:notesMasterIdLst>
    <p:notesMasterId r:id="rId46"/>
  </p:notesMasterIdLst>
  <p:sldIdLst>
    <p:sldId id="286" r:id="rId14"/>
    <p:sldId id="257" r:id="rId15"/>
    <p:sldId id="310" r:id="rId16"/>
    <p:sldId id="294" r:id="rId17"/>
    <p:sldId id="258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5" r:id="rId26"/>
    <p:sldId id="296" r:id="rId27"/>
    <p:sldId id="298" r:id="rId28"/>
    <p:sldId id="299" r:id="rId29"/>
    <p:sldId id="301" r:id="rId30"/>
    <p:sldId id="302" r:id="rId31"/>
    <p:sldId id="303" r:id="rId32"/>
    <p:sldId id="304" r:id="rId33"/>
    <p:sldId id="305" r:id="rId34"/>
    <p:sldId id="308" r:id="rId35"/>
    <p:sldId id="306" r:id="rId36"/>
    <p:sldId id="307" r:id="rId37"/>
    <p:sldId id="309" r:id="rId38"/>
    <p:sldId id="311" r:id="rId39"/>
    <p:sldId id="312" r:id="rId40"/>
    <p:sldId id="315" r:id="rId41"/>
    <p:sldId id="314" r:id="rId42"/>
    <p:sldId id="316" r:id="rId43"/>
    <p:sldId id="317" r:id="rId44"/>
    <p:sldId id="31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CFFFF"/>
    <a:srgbClr val="BF9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7440" autoAdjust="0"/>
  </p:normalViewPr>
  <p:slideViewPr>
    <p:cSldViewPr snapToGrid="0">
      <p:cViewPr varScale="1">
        <p:scale>
          <a:sx n="109" d="100"/>
          <a:sy n="109" d="100"/>
        </p:scale>
        <p:origin x="120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05E2A-4A19-4FEA-97FA-AC35D77F97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030B97-1F29-4278-ADA3-249126C6CB3B}">
      <dgm:prSet/>
      <dgm:spPr/>
      <dgm:t>
        <a:bodyPr/>
        <a:lstStyle/>
        <a:p>
          <a:r>
            <a:rPr lang="en-US"/>
            <a:t>procedures, instructions, or rules</a:t>
          </a:r>
        </a:p>
      </dgm:t>
    </dgm:pt>
    <dgm:pt modelId="{4C257D75-FF73-47D1-8981-60125B042C10}" type="parTrans" cxnId="{8C2E8990-C3DF-49F9-B695-566DBD6F56FC}">
      <dgm:prSet/>
      <dgm:spPr/>
      <dgm:t>
        <a:bodyPr/>
        <a:lstStyle/>
        <a:p>
          <a:endParaRPr lang="en-US"/>
        </a:p>
      </dgm:t>
    </dgm:pt>
    <dgm:pt modelId="{5C898B5F-A769-4653-8DF6-D4B423B38F77}" type="sibTrans" cxnId="{8C2E8990-C3DF-49F9-B695-566DBD6F56FC}">
      <dgm:prSet/>
      <dgm:spPr/>
      <dgm:t>
        <a:bodyPr/>
        <a:lstStyle/>
        <a:p>
          <a:endParaRPr lang="en-US"/>
        </a:p>
      </dgm:t>
    </dgm:pt>
    <dgm:pt modelId="{C065A88B-9EA7-440B-BE2B-869FF70CD173}">
      <dgm:prSet/>
      <dgm:spPr/>
      <dgm:t>
        <a:bodyPr/>
        <a:lstStyle/>
        <a:p>
          <a:r>
            <a:rPr lang="en-US"/>
            <a:t>finite number of steps</a:t>
          </a:r>
        </a:p>
      </dgm:t>
    </dgm:pt>
    <dgm:pt modelId="{DD79C8B7-6803-4903-9116-A546A59413BE}" type="parTrans" cxnId="{40E0500E-DF6D-4B5A-B93F-04693E62E7E0}">
      <dgm:prSet/>
      <dgm:spPr/>
      <dgm:t>
        <a:bodyPr/>
        <a:lstStyle/>
        <a:p>
          <a:endParaRPr lang="en-US"/>
        </a:p>
      </dgm:t>
    </dgm:pt>
    <dgm:pt modelId="{FF9F3262-5F9C-4BCC-8932-D445B4E03B6F}" type="sibTrans" cxnId="{40E0500E-DF6D-4B5A-B93F-04693E62E7E0}">
      <dgm:prSet/>
      <dgm:spPr/>
      <dgm:t>
        <a:bodyPr/>
        <a:lstStyle/>
        <a:p>
          <a:endParaRPr lang="en-US"/>
        </a:p>
      </dgm:t>
    </dgm:pt>
    <dgm:pt modelId="{36B3AAB6-A80F-4BF8-9EDA-B375888C2FE2}">
      <dgm:prSet/>
      <dgm:spPr/>
      <dgm:t>
        <a:bodyPr/>
        <a:lstStyle/>
        <a:p>
          <a:r>
            <a:rPr lang="en-US"/>
            <a:t>“given to a computer”</a:t>
          </a:r>
        </a:p>
      </dgm:t>
    </dgm:pt>
    <dgm:pt modelId="{970D1160-E3D0-4282-8104-29509C5094B9}" type="parTrans" cxnId="{FC603670-A0DF-4F44-B16D-A17D4325D6A1}">
      <dgm:prSet/>
      <dgm:spPr/>
      <dgm:t>
        <a:bodyPr/>
        <a:lstStyle/>
        <a:p>
          <a:endParaRPr lang="en-US"/>
        </a:p>
      </dgm:t>
    </dgm:pt>
    <dgm:pt modelId="{E0A0FE10-7C0E-4470-81D7-7E5EE7E92C00}" type="sibTrans" cxnId="{FC603670-A0DF-4F44-B16D-A17D4325D6A1}">
      <dgm:prSet/>
      <dgm:spPr/>
      <dgm:t>
        <a:bodyPr/>
        <a:lstStyle/>
        <a:p>
          <a:endParaRPr lang="en-US"/>
        </a:p>
      </dgm:t>
    </dgm:pt>
    <dgm:pt modelId="{4054E59A-9838-46CD-8DE1-6FA01C7B0457}" type="pres">
      <dgm:prSet presAssocID="{B4805E2A-4A19-4FEA-97FA-AC35D77F9776}" presName="linear" presStyleCnt="0">
        <dgm:presLayoutVars>
          <dgm:animLvl val="lvl"/>
          <dgm:resizeHandles val="exact"/>
        </dgm:presLayoutVars>
      </dgm:prSet>
      <dgm:spPr/>
    </dgm:pt>
    <dgm:pt modelId="{2964B508-76AA-4E49-B47B-014D7EC3FEE1}" type="pres">
      <dgm:prSet presAssocID="{10030B97-1F29-4278-ADA3-249126C6CB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FA745D-78E3-4951-9B47-2E3B608DF5AD}" type="pres">
      <dgm:prSet presAssocID="{5C898B5F-A769-4653-8DF6-D4B423B38F77}" presName="spacer" presStyleCnt="0"/>
      <dgm:spPr/>
    </dgm:pt>
    <dgm:pt modelId="{6A0E612C-6A7A-421C-8890-0A175AA63E62}" type="pres">
      <dgm:prSet presAssocID="{C065A88B-9EA7-440B-BE2B-869FF70CD1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0EE607-A83F-4312-A53E-69874C1C41EB}" type="pres">
      <dgm:prSet presAssocID="{FF9F3262-5F9C-4BCC-8932-D445B4E03B6F}" presName="spacer" presStyleCnt="0"/>
      <dgm:spPr/>
    </dgm:pt>
    <dgm:pt modelId="{3DD556AF-2292-43C1-B184-0D5FC62E23A3}" type="pres">
      <dgm:prSet presAssocID="{36B3AAB6-A80F-4BF8-9EDA-B375888C2F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E0500E-DF6D-4B5A-B93F-04693E62E7E0}" srcId="{B4805E2A-4A19-4FEA-97FA-AC35D77F9776}" destId="{C065A88B-9EA7-440B-BE2B-869FF70CD173}" srcOrd="1" destOrd="0" parTransId="{DD79C8B7-6803-4903-9116-A546A59413BE}" sibTransId="{FF9F3262-5F9C-4BCC-8932-D445B4E03B6F}"/>
    <dgm:cxn modelId="{685D2039-0CCA-4FFE-A13F-2467309D9C81}" type="presOf" srcId="{C065A88B-9EA7-440B-BE2B-869FF70CD173}" destId="{6A0E612C-6A7A-421C-8890-0A175AA63E62}" srcOrd="0" destOrd="0" presId="urn:microsoft.com/office/officeart/2005/8/layout/vList2"/>
    <dgm:cxn modelId="{FC603670-A0DF-4F44-B16D-A17D4325D6A1}" srcId="{B4805E2A-4A19-4FEA-97FA-AC35D77F9776}" destId="{36B3AAB6-A80F-4BF8-9EDA-B375888C2FE2}" srcOrd="2" destOrd="0" parTransId="{970D1160-E3D0-4282-8104-29509C5094B9}" sibTransId="{E0A0FE10-7C0E-4470-81D7-7E5EE7E92C00}"/>
    <dgm:cxn modelId="{8C2E8990-C3DF-49F9-B695-566DBD6F56FC}" srcId="{B4805E2A-4A19-4FEA-97FA-AC35D77F9776}" destId="{10030B97-1F29-4278-ADA3-249126C6CB3B}" srcOrd="0" destOrd="0" parTransId="{4C257D75-FF73-47D1-8981-60125B042C10}" sibTransId="{5C898B5F-A769-4653-8DF6-D4B423B38F77}"/>
    <dgm:cxn modelId="{3B15D1AD-44DA-4D31-9F83-15206141ABDF}" type="presOf" srcId="{36B3AAB6-A80F-4BF8-9EDA-B375888C2FE2}" destId="{3DD556AF-2292-43C1-B184-0D5FC62E23A3}" srcOrd="0" destOrd="0" presId="urn:microsoft.com/office/officeart/2005/8/layout/vList2"/>
    <dgm:cxn modelId="{3BD304C5-6534-4308-BFD7-3B19A2BD0C14}" type="presOf" srcId="{B4805E2A-4A19-4FEA-97FA-AC35D77F9776}" destId="{4054E59A-9838-46CD-8DE1-6FA01C7B0457}" srcOrd="0" destOrd="0" presId="urn:microsoft.com/office/officeart/2005/8/layout/vList2"/>
    <dgm:cxn modelId="{3E01A7C6-5656-454A-ADDB-1C10F3884A00}" type="presOf" srcId="{10030B97-1F29-4278-ADA3-249126C6CB3B}" destId="{2964B508-76AA-4E49-B47B-014D7EC3FEE1}" srcOrd="0" destOrd="0" presId="urn:microsoft.com/office/officeart/2005/8/layout/vList2"/>
    <dgm:cxn modelId="{81AA314C-3AE5-4011-9093-5FCAFF479D66}" type="presParOf" srcId="{4054E59A-9838-46CD-8DE1-6FA01C7B0457}" destId="{2964B508-76AA-4E49-B47B-014D7EC3FEE1}" srcOrd="0" destOrd="0" presId="urn:microsoft.com/office/officeart/2005/8/layout/vList2"/>
    <dgm:cxn modelId="{B3D49CFA-BBC6-444C-A123-67B6B7D3A931}" type="presParOf" srcId="{4054E59A-9838-46CD-8DE1-6FA01C7B0457}" destId="{06FA745D-78E3-4951-9B47-2E3B608DF5AD}" srcOrd="1" destOrd="0" presId="urn:microsoft.com/office/officeart/2005/8/layout/vList2"/>
    <dgm:cxn modelId="{406CF48C-F95D-4BCA-A2FC-C11EE8CF04A9}" type="presParOf" srcId="{4054E59A-9838-46CD-8DE1-6FA01C7B0457}" destId="{6A0E612C-6A7A-421C-8890-0A175AA63E62}" srcOrd="2" destOrd="0" presId="urn:microsoft.com/office/officeart/2005/8/layout/vList2"/>
    <dgm:cxn modelId="{FBF1EAF0-BD50-4E33-A85C-99F358DDE0F6}" type="presParOf" srcId="{4054E59A-9838-46CD-8DE1-6FA01C7B0457}" destId="{3F0EE607-A83F-4312-A53E-69874C1C41EB}" srcOrd="3" destOrd="0" presId="urn:microsoft.com/office/officeart/2005/8/layout/vList2"/>
    <dgm:cxn modelId="{AC1F281C-45CC-4794-8F9B-5F133ABECD23}" type="presParOf" srcId="{4054E59A-9838-46CD-8DE1-6FA01C7B0457}" destId="{3DD556AF-2292-43C1-B184-0D5FC62E23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4B508-76AA-4E49-B47B-014D7EC3FEE1}">
      <dsp:nvSpPr>
        <dsp:cNvPr id="0" name=""/>
        <dsp:cNvSpPr/>
      </dsp:nvSpPr>
      <dsp:spPr>
        <a:xfrm>
          <a:off x="0" y="516068"/>
          <a:ext cx="7886700" cy="1029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procedures, instructions, or rules</a:t>
          </a:r>
        </a:p>
      </dsp:txBody>
      <dsp:txXfrm>
        <a:off x="50261" y="566329"/>
        <a:ext cx="7786178" cy="929078"/>
      </dsp:txXfrm>
    </dsp:sp>
    <dsp:sp modelId="{6A0E612C-6A7A-421C-8890-0A175AA63E62}">
      <dsp:nvSpPr>
        <dsp:cNvPr id="0" name=""/>
        <dsp:cNvSpPr/>
      </dsp:nvSpPr>
      <dsp:spPr>
        <a:xfrm>
          <a:off x="0" y="1660869"/>
          <a:ext cx="7886700" cy="10296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finite number of steps</a:t>
          </a:r>
        </a:p>
      </dsp:txBody>
      <dsp:txXfrm>
        <a:off x="50261" y="1711130"/>
        <a:ext cx="7786178" cy="929078"/>
      </dsp:txXfrm>
    </dsp:sp>
    <dsp:sp modelId="{3DD556AF-2292-43C1-B184-0D5FC62E23A3}">
      <dsp:nvSpPr>
        <dsp:cNvPr id="0" name=""/>
        <dsp:cNvSpPr/>
      </dsp:nvSpPr>
      <dsp:spPr>
        <a:xfrm>
          <a:off x="0" y="2805669"/>
          <a:ext cx="7886700" cy="1029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“given to a computer”</a:t>
          </a:r>
        </a:p>
      </dsp:txBody>
      <dsp:txXfrm>
        <a:off x="50261" y="2855930"/>
        <a:ext cx="7786178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E3500D-1C5B-474F-BC0E-B246735C3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30933-1DA4-43F2-BFE7-E5E61C6EA9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EB7ED-9AEC-46CF-975E-D41C1296BD16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8A395BB-1759-4ED1-B7D2-830963985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5929FB6-0689-431F-9FA5-C9C17124D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DF1B-50AB-4D9B-8516-6BBB6BBE0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09B97-EC7B-4134-A491-D04D523C3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13E44-A368-46EA-9BDD-E241391229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3E44-A368-46EA-9BDD-E24139122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possible answer: I did not account for the possibility that the Co-Op might also carry tartar sauce items, or worse, </a:t>
            </a:r>
            <a:r>
              <a:rPr lang="en-US" i="1" dirty="0"/>
              <a:t>only</a:t>
            </a:r>
            <a:r>
              <a:rPr lang="en-US" i="0" dirty="0"/>
              <a:t> tartar sauce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3E44-A368-46EA-9BDD-E241391229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EAF9-0D78-4E24-948A-610D18EE93DD}" type="datetime1">
              <a:rPr lang="en-US" smtClean="0"/>
              <a:t>2021-10-12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87E-5596-4E76-B85A-AE3452DFDB62}" type="datetime1">
              <a:rPr lang="en-US" smtClean="0"/>
              <a:t>2021-10-12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80A3-8F0E-42AC-9E07-EF3D64495462}" type="datetime1">
              <a:rPr lang="en-US" smtClean="0"/>
              <a:t>2021-10-12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BD3-5547-4C8E-B2C8-F9BB9E41B5AF}" type="datetime1">
              <a:rPr lang="en-US" smtClean="0"/>
              <a:t>2021-10-12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5750" y="6356351"/>
            <a:ext cx="609600" cy="365125"/>
          </a:xfrm>
        </p:spPr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526-D6B4-4150-870B-F677475086AE}" type="datetime1">
              <a:rPr lang="en-US" smtClean="0"/>
              <a:t>2021-10-12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2221-11D1-431F-97BB-CB7507450614}" type="datetime1">
              <a:rPr lang="en-US" smtClean="0"/>
              <a:t>2021-10-12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26ED-0DCE-43A3-A9B1-23080B8FE7A7}" type="datetime1">
              <a:rPr lang="en-US" smtClean="0"/>
              <a:t>2021-10-12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0B8-4FF1-4B3E-B424-6FB6A0D92D75}" type="datetime1">
              <a:rPr lang="en-US" smtClean="0"/>
              <a:t>2021-10-12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BEAD-9310-420D-B116-B5C890A20245}" type="datetime1">
              <a:rPr lang="en-US" smtClean="0"/>
              <a:t>2021-10-12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029E-2CC3-45F7-907A-D0199649386F}" type="datetime1">
              <a:rPr lang="en-US" smtClean="0"/>
              <a:t>2021-10-12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C69-7E96-44A4-84BA-1C2F3C681B55}" type="datetime1">
              <a:rPr lang="en-US" smtClean="0"/>
              <a:t>2021-10-12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475E-73F0-46EC-93A1-C8743BD07124}" type="datetime1">
              <a:rPr lang="en-US" smtClean="0"/>
              <a:t>2021-10-12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C7C3-1F9D-495C-A818-668CCDC0E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SCII" TargetMode="External"/><Relationship Id="rId3" Type="http://schemas.openxmlformats.org/officeDocument/2006/relationships/hyperlink" Target="https://en.wikipedia.org/wiki/B" TargetMode="External"/><Relationship Id="rId7" Type="http://schemas.openxmlformats.org/officeDocument/2006/relationships/hyperlink" Target="https://en.wikipedia.org/wiki/F" TargetMode="External"/><Relationship Id="rId2" Type="http://schemas.openxmlformats.org/officeDocument/2006/relationships/hyperlink" Target="https://en.wikipedia.org/wiki/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" TargetMode="External"/><Relationship Id="rId5" Type="http://schemas.openxmlformats.org/officeDocument/2006/relationships/hyperlink" Target="https://en.wikipedia.org/wiki/D" TargetMode="External"/><Relationship Id="rId4" Type="http://schemas.openxmlformats.org/officeDocument/2006/relationships/hyperlink" Target="https://en.wikipedia.org/wiki/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Float_example.sv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" TargetMode="External"/><Relationship Id="rId13" Type="http://schemas.openxmlformats.org/officeDocument/2006/relationships/hyperlink" Target="https://en.wikipedia.org/wiki/S" TargetMode="External"/><Relationship Id="rId18" Type="http://schemas.openxmlformats.org/officeDocument/2006/relationships/hyperlink" Target="https://en.wikipedia.org/wiki/I" TargetMode="External"/><Relationship Id="rId26" Type="http://schemas.openxmlformats.org/officeDocument/2006/relationships/hyperlink" Target="https://en.wikipedia.org/wiki/M" TargetMode="External"/><Relationship Id="rId3" Type="http://schemas.openxmlformats.org/officeDocument/2006/relationships/hyperlink" Target="https://en.wikipedia.org/wiki/N" TargetMode="External"/><Relationship Id="rId21" Type="http://schemas.openxmlformats.org/officeDocument/2006/relationships/hyperlink" Target="https://en.wikipedia.org/wiki/W" TargetMode="External"/><Relationship Id="rId7" Type="http://schemas.openxmlformats.org/officeDocument/2006/relationships/hyperlink" Target="https://en.wikipedia.org/wiki/P" TargetMode="External"/><Relationship Id="rId12" Type="http://schemas.openxmlformats.org/officeDocument/2006/relationships/hyperlink" Target="https://en.wikipedia.org/wiki/F" TargetMode="External"/><Relationship Id="rId17" Type="http://schemas.openxmlformats.org/officeDocument/2006/relationships/hyperlink" Target="https://en.wikipedia.org/wiki/U" TargetMode="External"/><Relationship Id="rId25" Type="http://schemas.openxmlformats.org/officeDocument/2006/relationships/hyperlink" Target="https://en.wikipedia.org/wiki/Y" TargetMode="External"/><Relationship Id="rId2" Type="http://schemas.openxmlformats.org/officeDocument/2006/relationships/hyperlink" Target="https://en.wikipedia.org/wiki/A" TargetMode="External"/><Relationship Id="rId16" Type="http://schemas.openxmlformats.org/officeDocument/2006/relationships/hyperlink" Target="https://en.wikipedia.org/wiki/H" TargetMode="External"/><Relationship Id="rId20" Type="http://schemas.openxmlformats.org/officeDocument/2006/relationships/hyperlink" Target="https://en.wikipedia.org/wiki/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" TargetMode="External"/><Relationship Id="rId11" Type="http://schemas.openxmlformats.org/officeDocument/2006/relationships/hyperlink" Target="https://en.wikipedia.org/wiki/R" TargetMode="External"/><Relationship Id="rId24" Type="http://schemas.openxmlformats.org/officeDocument/2006/relationships/hyperlink" Target="https://en.wikipedia.org/wiki/L" TargetMode="External"/><Relationship Id="rId5" Type="http://schemas.openxmlformats.org/officeDocument/2006/relationships/hyperlink" Target="https://en.wikipedia.org/wiki/O" TargetMode="External"/><Relationship Id="rId15" Type="http://schemas.openxmlformats.org/officeDocument/2006/relationships/hyperlink" Target="https://en.wikipedia.org/wiki/T" TargetMode="External"/><Relationship Id="rId23" Type="http://schemas.openxmlformats.org/officeDocument/2006/relationships/hyperlink" Target="https://en.wikipedia.org/wiki/X" TargetMode="External"/><Relationship Id="rId28" Type="http://schemas.openxmlformats.org/officeDocument/2006/relationships/hyperlink" Target="https://en.wikipedia.org/wiki/ASCII" TargetMode="External"/><Relationship Id="rId10" Type="http://schemas.openxmlformats.org/officeDocument/2006/relationships/hyperlink" Target="https://en.wikipedia.org/wiki/E" TargetMode="External"/><Relationship Id="rId19" Type="http://schemas.openxmlformats.org/officeDocument/2006/relationships/hyperlink" Target="https://en.wikipedia.org/wiki/V" TargetMode="External"/><Relationship Id="rId4" Type="http://schemas.openxmlformats.org/officeDocument/2006/relationships/hyperlink" Target="https://en.wikipedia.org/wiki/B" TargetMode="External"/><Relationship Id="rId9" Type="http://schemas.openxmlformats.org/officeDocument/2006/relationships/hyperlink" Target="https://en.wikipedia.org/wiki/Q" TargetMode="External"/><Relationship Id="rId14" Type="http://schemas.openxmlformats.org/officeDocument/2006/relationships/hyperlink" Target="https://en.wikipedia.org/wiki/G" TargetMode="External"/><Relationship Id="rId22" Type="http://schemas.openxmlformats.org/officeDocument/2006/relationships/hyperlink" Target="https://en.wikipedia.org/wiki/K" TargetMode="External"/><Relationship Id="rId27" Type="http://schemas.openxmlformats.org/officeDocument/2006/relationships/hyperlink" Target="https://en.wikipedia.org/wiki/Z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ommons.wikimedia.org/wiki/File:BlankMap-World.sv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calculate" TargetMode="External"/><Relationship Id="rId13" Type="http://schemas.openxmlformats.org/officeDocument/2006/relationships/hyperlink" Target="https://www.merriam-webster.com/dictionary/algorithm" TargetMode="External"/><Relationship Id="rId3" Type="http://schemas.openxmlformats.org/officeDocument/2006/relationships/hyperlink" Target="https://dictionary.cambridge.org/dictionary/english/instructions" TargetMode="External"/><Relationship Id="rId7" Type="http://schemas.openxmlformats.org/officeDocument/2006/relationships/hyperlink" Target="https://dictionary.cambridge.org/dictionary/english/help" TargetMode="External"/><Relationship Id="rId12" Type="http://schemas.openxmlformats.org/officeDocument/2006/relationships/hyperlink" Target="https://www.merriam-webster.com/dictionary/common%20divisor" TargetMode="External"/><Relationship Id="rId2" Type="http://schemas.openxmlformats.org/officeDocument/2006/relationships/hyperlink" Target="https://dictionary.cambridge.org/dictionary/english/mathematical" TargetMode="External"/><Relationship Id="rId16" Type="http://schemas.openxmlformats.org/officeDocument/2006/relationships/hyperlink" Target="https://commons.wikimedia.org/wiki/File:1983_CPA_5426_(1)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computer" TargetMode="External"/><Relationship Id="rId11" Type="http://schemas.openxmlformats.org/officeDocument/2006/relationships/hyperlink" Target="https://dictionary.cambridge.org/dictionary/english/algorithm" TargetMode="External"/><Relationship Id="rId5" Type="http://schemas.openxmlformats.org/officeDocument/2006/relationships/hyperlink" Target="https://dictionary.cambridge.org/dictionary/english/especially" TargetMode="External"/><Relationship Id="rId15" Type="http://schemas.openxmlformats.org/officeDocument/2006/relationships/image" Target="../media/image11.png"/><Relationship Id="rId10" Type="http://schemas.openxmlformats.org/officeDocument/2006/relationships/hyperlink" Target="https://dictionary.cambridge.org/dictionary/english/problem" TargetMode="External"/><Relationship Id="rId4" Type="http://schemas.openxmlformats.org/officeDocument/2006/relationships/hyperlink" Target="https://dictionary.cambridge.org/dictionary/english/rule" TargetMode="External"/><Relationship Id="rId9" Type="http://schemas.openxmlformats.org/officeDocument/2006/relationships/hyperlink" Target="https://dictionary.cambridge.org/dictionary/english/answer" TargetMode="External"/><Relationship Id="rId14" Type="http://schemas.openxmlformats.org/officeDocument/2006/relationships/hyperlink" Target="https://www.bbc.co.uk/bitesize/topics/z3tbwmn/articles/z3whpv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f.go.jp/currency/coin/general_coin/list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05C2-EF27-497C-A459-EC1AE175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Information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8088-5291-4755-B68C-DEC4F56C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43730"/>
            <a:ext cx="6858000" cy="1957070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200" dirty="0"/>
              <a:t>Lecture 2: Flowcharts, Data, and Algorithms (Part 1)</a:t>
            </a:r>
          </a:p>
          <a:p>
            <a:r>
              <a:rPr lang="en-US" dirty="0"/>
              <a:t>Asst. Prof. Chawanat </a:t>
            </a:r>
            <a:r>
              <a:rPr lang="en-US" cap="small" dirty="0"/>
              <a:t>Nakasan</a:t>
            </a:r>
            <a:r>
              <a:rPr lang="en-US" dirty="0"/>
              <a:t> | 2021-10-12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53785-6560-45FF-9932-659E91FA4057}"/>
              </a:ext>
            </a:extLst>
          </p:cNvPr>
          <p:cNvSpPr/>
          <p:nvPr/>
        </p:nvSpPr>
        <p:spPr>
          <a:xfrm>
            <a:off x="3757514" y="2004367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ヒラギノ角ゴ Pro W3"/>
              </a:rPr>
              <a:t>GSCI1801A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4EB5-9550-4FAD-B042-09ADC0BA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1</a:t>
            </a:fld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8D50B1-BA03-4F91-AC42-6471BDFCB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526" y="758508"/>
            <a:ext cx="7734947" cy="6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9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DAD5-5AF1-4069-86D4-90BA6118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Loops within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5FE0-7EC6-4949-ABF2-09B8761C9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Sometimes you have many levels of operations, such as iterating through a table.</a:t>
            </a:r>
          </a:p>
          <a:p>
            <a:r>
              <a:rPr lang="en-US" sz="2000" dirty="0"/>
              <a:t>This flowchart shows how to copy and multiply values from Table A to Table B.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2CFE86-B377-4D05-A1E3-33A96475B8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7921206"/>
              </p:ext>
            </p:extLst>
          </p:nvPr>
        </p:nvGraphicFramePr>
        <p:xfrm>
          <a:off x="83820" y="4268836"/>
          <a:ext cx="2286555" cy="178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11">
                  <a:extLst>
                    <a:ext uri="{9D8B030D-6E8A-4147-A177-3AD203B41FA5}">
                      <a16:colId xmlns:a16="http://schemas.microsoft.com/office/drawing/2014/main" val="2046375492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1272249938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2676820593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4088405432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3214697689"/>
                    </a:ext>
                  </a:extLst>
                </a:gridCol>
              </a:tblGrid>
              <a:tr h="35794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88843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256212440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880889539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endParaRPr lang="en-US" sz="1400" b="1" dirty="0"/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⋱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3768562540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n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9285383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B9BD1-CE2F-4C72-9E59-4B7495AE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F1A4D-11E0-44A4-A6C8-FBDBF4AF23D8}"/>
              </a:ext>
            </a:extLst>
          </p:cNvPr>
          <p:cNvSpPr txBox="1"/>
          <p:nvPr/>
        </p:nvSpPr>
        <p:spPr>
          <a:xfrm>
            <a:off x="857369" y="6031209"/>
            <a:ext cx="111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Table A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351FDC3-9392-4B25-AEE0-83EF4DF36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29849"/>
              </p:ext>
            </p:extLst>
          </p:nvPr>
        </p:nvGraphicFramePr>
        <p:xfrm>
          <a:off x="2469568" y="4268836"/>
          <a:ext cx="2286555" cy="178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11">
                  <a:extLst>
                    <a:ext uri="{9D8B030D-6E8A-4147-A177-3AD203B41FA5}">
                      <a16:colId xmlns:a16="http://schemas.microsoft.com/office/drawing/2014/main" val="2046375492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1272249938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2676820593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2761532395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3214697689"/>
                    </a:ext>
                  </a:extLst>
                </a:gridCol>
              </a:tblGrid>
              <a:tr h="357940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88843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256212440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880889539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⋱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3010711229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928538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A359B7-924A-4851-9FEB-BCD82BAD6500}"/>
              </a:ext>
            </a:extLst>
          </p:cNvPr>
          <p:cNvSpPr txBox="1"/>
          <p:nvPr/>
        </p:nvSpPr>
        <p:spPr>
          <a:xfrm>
            <a:off x="3249528" y="6031209"/>
            <a:ext cx="110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Table B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4FEE68C-7415-47C5-93B1-2F4F2518E74A}"/>
              </a:ext>
            </a:extLst>
          </p:cNvPr>
          <p:cNvSpPr/>
          <p:nvPr/>
        </p:nvSpPr>
        <p:spPr>
          <a:xfrm>
            <a:off x="6160713" y="365126"/>
            <a:ext cx="1235124" cy="31845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1BDCB48-4C18-4D29-9D85-A9D4528B8D4D}"/>
              </a:ext>
            </a:extLst>
          </p:cNvPr>
          <p:cNvSpPr/>
          <p:nvPr/>
        </p:nvSpPr>
        <p:spPr>
          <a:xfrm>
            <a:off x="6160713" y="6433767"/>
            <a:ext cx="1235124" cy="31845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7569C-B220-4658-A1EC-5B232841524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778275" y="683578"/>
            <a:ext cx="1" cy="251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E14F060E-C4F6-49CB-8B6E-8CF80BF552E4}"/>
              </a:ext>
            </a:extLst>
          </p:cNvPr>
          <p:cNvSpPr/>
          <p:nvPr/>
        </p:nvSpPr>
        <p:spPr>
          <a:xfrm>
            <a:off x="5342190" y="4153918"/>
            <a:ext cx="2872170" cy="3651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B[</a:t>
            </a:r>
            <a:r>
              <a:rPr lang="en-US" sz="1600" i="1" dirty="0" err="1">
                <a:solidFill>
                  <a:sysClr val="windowText" lastClr="000000"/>
                </a:solidFill>
                <a:latin typeface="Georgia" panose="02040502050405020303" pitchFamily="18" charset="0"/>
              </a:rPr>
              <a:t>i</a:t>
            </a:r>
            <a:r>
              <a:rPr lang="en-US" sz="1600">
                <a:solidFill>
                  <a:sysClr val="windowText" lastClr="000000"/>
                </a:solidFill>
              </a:rPr>
              <a:t>,</a:t>
            </a:r>
            <a:r>
              <a:rPr lang="en-US" sz="1600" i="1">
                <a:solidFill>
                  <a:sysClr val="windowText" lastClr="000000"/>
                </a:solidFill>
                <a:latin typeface="Georgia" panose="02040502050405020303" pitchFamily="18" charset="0"/>
              </a:rPr>
              <a:t> j</a:t>
            </a:r>
            <a:r>
              <a:rPr lang="en-US" sz="1600">
                <a:solidFill>
                  <a:sysClr val="windowText" lastClr="000000"/>
                </a:solidFill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</a:rPr>
              <a:t>= A[</a:t>
            </a:r>
            <a:r>
              <a:rPr lang="en-US" sz="1600" i="1" dirty="0" err="1">
                <a:solidFill>
                  <a:sysClr val="windowText" lastClr="000000"/>
                </a:solidFill>
                <a:latin typeface="Georgia" panose="02040502050405020303" pitchFamily="18" charset="0"/>
              </a:rPr>
              <a:t>i</a:t>
            </a:r>
            <a:r>
              <a:rPr lang="en-US" sz="1600">
                <a:solidFill>
                  <a:sysClr val="windowText" lastClr="000000"/>
                </a:solidFill>
              </a:rPr>
              <a:t>,</a:t>
            </a:r>
            <a:r>
              <a:rPr lang="en-US" sz="1600" i="1">
                <a:solidFill>
                  <a:sysClr val="windowText" lastClr="000000"/>
                </a:solidFill>
                <a:latin typeface="Georgia" panose="02040502050405020303" pitchFamily="18" charset="0"/>
              </a:rPr>
              <a:t> j</a:t>
            </a:r>
            <a:r>
              <a:rPr lang="en-US" sz="1600">
                <a:solidFill>
                  <a:sysClr val="windowText" lastClr="000000"/>
                </a:solidFill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</a:rPr>
              <a:t>*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95244AE2-FA82-45C6-8A3B-F7D89AB72195}"/>
                  </a:ext>
                </a:extLst>
              </p:cNvPr>
              <p:cNvSpPr/>
              <p:nvPr/>
            </p:nvSpPr>
            <p:spPr>
              <a:xfrm>
                <a:off x="5852732" y="1625902"/>
                <a:ext cx="1851088" cy="655162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95244AE2-FA82-45C6-8A3B-F7D89AB7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732" y="1625902"/>
                <a:ext cx="1851088" cy="655162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B4E925E-40C8-401F-9F03-9252F7D67E21}"/>
              </a:ext>
            </a:extLst>
          </p:cNvPr>
          <p:cNvSpPr/>
          <p:nvPr/>
        </p:nvSpPr>
        <p:spPr>
          <a:xfrm>
            <a:off x="5982270" y="4786707"/>
            <a:ext cx="1592010" cy="3651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Increment </a:t>
            </a:r>
            <a:r>
              <a:rPr lang="en-US" i="1">
                <a:solidFill>
                  <a:sysClr val="windowText" lastClr="000000"/>
                </a:solidFill>
                <a:latin typeface="Georgia" panose="02040502050405020303" pitchFamily="18" charset="0"/>
              </a:rPr>
              <a:t>j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1DBD05-FE84-4681-B67E-9806AFC43415}"/>
              </a:ext>
            </a:extLst>
          </p:cNvPr>
          <p:cNvSpPr txBox="1"/>
          <p:nvPr/>
        </p:nvSpPr>
        <p:spPr>
          <a:xfrm>
            <a:off x="7655118" y="31935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E58B1D-6950-4939-94B4-D6C8F1C73933}"/>
              </a:ext>
            </a:extLst>
          </p:cNvPr>
          <p:cNvSpPr txBox="1"/>
          <p:nvPr/>
        </p:nvSpPr>
        <p:spPr>
          <a:xfrm>
            <a:off x="6761410" y="222114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B3DEE59-A864-4CA8-A0F9-A2DFCE5071C5}"/>
              </a:ext>
            </a:extLst>
          </p:cNvPr>
          <p:cNvSpPr/>
          <p:nvPr/>
        </p:nvSpPr>
        <p:spPr>
          <a:xfrm>
            <a:off x="5982270" y="943538"/>
            <a:ext cx="1592010" cy="41470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Let </a:t>
            </a:r>
            <a:r>
              <a:rPr lang="en-US" i="1" dirty="0" err="1">
                <a:solidFill>
                  <a:sysClr val="windowText" lastClr="000000"/>
                </a:solidFill>
                <a:latin typeface="Georgia" panose="02040502050405020303" pitchFamily="18" charset="0"/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458247F9-499B-46A3-B4DB-C8F946469E3C}"/>
                  </a:ext>
                </a:extLst>
              </p:cNvPr>
              <p:cNvSpPr/>
              <p:nvPr/>
            </p:nvSpPr>
            <p:spPr>
              <a:xfrm>
                <a:off x="5852732" y="3231092"/>
                <a:ext cx="1851088" cy="655162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458247F9-499B-46A3-B4DB-C8F94646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732" y="3231092"/>
                <a:ext cx="1851088" cy="655162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CC3EA27-FD39-4730-A8C1-A46A13B3E5D5}"/>
              </a:ext>
            </a:extLst>
          </p:cNvPr>
          <p:cNvSpPr/>
          <p:nvPr/>
        </p:nvSpPr>
        <p:spPr>
          <a:xfrm>
            <a:off x="5982270" y="2671264"/>
            <a:ext cx="1592010" cy="41470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Let </a:t>
            </a:r>
            <a:r>
              <a:rPr lang="en-US" i="1">
                <a:solidFill>
                  <a:sysClr val="windowText" lastClr="000000"/>
                </a:solidFill>
                <a:latin typeface="Georgia" panose="02040502050405020303" pitchFamily="18" charset="0"/>
              </a:rPr>
              <a:t>j</a:t>
            </a:r>
            <a:r>
              <a:rPr lang="en-US">
                <a:solidFill>
                  <a:sysClr val="windowText" lastClr="000000"/>
                </a:solidFill>
              </a:rPr>
              <a:t>=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3F3423C-B2BD-4002-95E5-DFFF49878509}"/>
              </a:ext>
            </a:extLst>
          </p:cNvPr>
          <p:cNvSpPr/>
          <p:nvPr/>
        </p:nvSpPr>
        <p:spPr>
          <a:xfrm>
            <a:off x="5982270" y="5548643"/>
            <a:ext cx="1592010" cy="3651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Increment </a:t>
            </a:r>
            <a:r>
              <a:rPr lang="en-US" i="1" dirty="0" err="1">
                <a:solidFill>
                  <a:sysClr val="windowText" lastClr="000000"/>
                </a:solidFill>
                <a:latin typeface="Georgia" panose="02040502050405020303" pitchFamily="18" charset="0"/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17911D-E0D5-4A01-825F-E0AB4ADAC928}"/>
              </a:ext>
            </a:extLst>
          </p:cNvPr>
          <p:cNvCxnSpPr>
            <a:stCxn id="16" idx="2"/>
            <a:endCxn id="34" idx="0"/>
          </p:cNvCxnSpPr>
          <p:nvPr/>
        </p:nvCxnSpPr>
        <p:spPr>
          <a:xfrm flipH="1">
            <a:off x="6778275" y="2281064"/>
            <a:ext cx="1" cy="390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B71554-9B93-4A5E-BBD4-B839141F717D}"/>
              </a:ext>
            </a:extLst>
          </p:cNvPr>
          <p:cNvCxnSpPr>
            <a:stCxn id="34" idx="2"/>
            <a:endCxn id="33" idx="0"/>
          </p:cNvCxnSpPr>
          <p:nvPr/>
        </p:nvCxnSpPr>
        <p:spPr>
          <a:xfrm>
            <a:off x="6778275" y="3085965"/>
            <a:ext cx="1" cy="145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8142C3B-3F62-4670-BAE8-0EACCAC39D8D}"/>
              </a:ext>
            </a:extLst>
          </p:cNvPr>
          <p:cNvCxnSpPr>
            <a:stCxn id="18" idx="1"/>
            <a:endCxn id="33" idx="1"/>
          </p:cNvCxnSpPr>
          <p:nvPr/>
        </p:nvCxnSpPr>
        <p:spPr>
          <a:xfrm rot="10800000">
            <a:off x="5852732" y="3558674"/>
            <a:ext cx="129538" cy="1410597"/>
          </a:xfrm>
          <a:prstGeom prst="bentConnector3">
            <a:avLst>
              <a:gd name="adj1" fmla="val 5647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9C174A-DDE1-4FAD-BA4B-2E9896D0A248}"/>
              </a:ext>
            </a:extLst>
          </p:cNvPr>
          <p:cNvCxnSpPr>
            <a:stCxn id="33" idx="2"/>
            <a:endCxn id="14" idx="1"/>
          </p:cNvCxnSpPr>
          <p:nvPr/>
        </p:nvCxnSpPr>
        <p:spPr>
          <a:xfrm flipH="1">
            <a:off x="6778275" y="3886254"/>
            <a:ext cx="1" cy="267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96D6E5-FA4D-47B4-8985-07BBF8A4BAF1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>
            <a:off x="6778275" y="4519043"/>
            <a:ext cx="0" cy="267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2F64B9C-22C0-4C99-91DB-AF75A6FF946B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 flipH="1">
            <a:off x="6778275" y="3558673"/>
            <a:ext cx="925545" cy="1989970"/>
          </a:xfrm>
          <a:prstGeom prst="bentConnector4">
            <a:avLst>
              <a:gd name="adj1" fmla="val -64217"/>
              <a:gd name="adj2" fmla="val 865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2B7F408-88F5-4C93-B680-9B70713F4111}"/>
              </a:ext>
            </a:extLst>
          </p:cNvPr>
          <p:cNvCxnSpPr>
            <a:stCxn id="35" idx="1"/>
            <a:endCxn id="16" idx="1"/>
          </p:cNvCxnSpPr>
          <p:nvPr/>
        </p:nvCxnSpPr>
        <p:spPr>
          <a:xfrm rot="10800000">
            <a:off x="5852732" y="1953484"/>
            <a:ext cx="129538" cy="3777723"/>
          </a:xfrm>
          <a:prstGeom prst="bentConnector3">
            <a:avLst>
              <a:gd name="adj1" fmla="val 7882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1E4E026-9007-4DCE-82D0-08EE6A35F7CE}"/>
              </a:ext>
            </a:extLst>
          </p:cNvPr>
          <p:cNvSpPr txBox="1"/>
          <p:nvPr/>
        </p:nvSpPr>
        <p:spPr>
          <a:xfrm>
            <a:off x="144780" y="137160"/>
            <a:ext cx="22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Flowchart TABLECOPY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652133-8304-495B-B170-5A5CFA45D5C9}"/>
              </a:ext>
            </a:extLst>
          </p:cNvPr>
          <p:cNvCxnSpPr>
            <a:stCxn id="31" idx="2"/>
            <a:endCxn id="16" idx="0"/>
          </p:cNvCxnSpPr>
          <p:nvPr/>
        </p:nvCxnSpPr>
        <p:spPr>
          <a:xfrm>
            <a:off x="6778275" y="1358239"/>
            <a:ext cx="1" cy="267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06F988B-D9E1-4160-82D7-F48AACB81036}"/>
              </a:ext>
            </a:extLst>
          </p:cNvPr>
          <p:cNvCxnSpPr>
            <a:stCxn id="16" idx="3"/>
            <a:endCxn id="12" idx="0"/>
          </p:cNvCxnSpPr>
          <p:nvPr/>
        </p:nvCxnSpPr>
        <p:spPr>
          <a:xfrm flipH="1">
            <a:off x="6778275" y="1953483"/>
            <a:ext cx="925545" cy="4480284"/>
          </a:xfrm>
          <a:prstGeom prst="bentConnector4">
            <a:avLst>
              <a:gd name="adj1" fmla="val -97149"/>
              <a:gd name="adj2" fmla="val 936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0E185E30-332A-4E26-AAAF-0FB573DA77EA}"/>
              </a:ext>
            </a:extLst>
          </p:cNvPr>
          <p:cNvSpPr/>
          <p:nvPr/>
        </p:nvSpPr>
        <p:spPr>
          <a:xfrm>
            <a:off x="5135880" y="2543857"/>
            <a:ext cx="3291835" cy="2851103"/>
          </a:xfrm>
          <a:prstGeom prst="flowChartProcess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5D0F27-1CC3-40F6-A8BE-DBE79A516935}"/>
              </a:ext>
            </a:extLst>
          </p:cNvPr>
          <p:cNvSpPr txBox="1"/>
          <p:nvPr/>
        </p:nvSpPr>
        <p:spPr>
          <a:xfrm>
            <a:off x="6761410" y="382864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42BBF3-EDC9-420F-83D2-A12972D657FF}"/>
              </a:ext>
            </a:extLst>
          </p:cNvPr>
          <p:cNvSpPr txBox="1"/>
          <p:nvPr/>
        </p:nvSpPr>
        <p:spPr>
          <a:xfrm>
            <a:off x="7655118" y="158491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D19A924-D1DD-4ECA-8DB8-C275F6FD93C9}"/>
              </a:ext>
            </a:extLst>
          </p:cNvPr>
          <p:cNvSpPr/>
          <p:nvPr/>
        </p:nvSpPr>
        <p:spPr>
          <a:xfrm>
            <a:off x="4812032" y="1463040"/>
            <a:ext cx="4004308" cy="4560861"/>
          </a:xfrm>
          <a:prstGeom prst="flowChartProcess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8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226B-48F5-4110-9DAA-E2A62532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1F93-747B-4699-953D-530188358A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 loop consists of four elements: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Initialization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Condition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Action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Modification</a:t>
            </a:r>
          </a:p>
          <a:p>
            <a:pPr lvl="1"/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Repetition</a:t>
            </a:r>
          </a:p>
          <a:p>
            <a:r>
              <a:rPr lang="en-US" sz="2000" dirty="0"/>
              <a:t>(Only Repetition is necessary to make a loop.)</a:t>
            </a:r>
          </a:p>
          <a:p>
            <a:r>
              <a:rPr lang="en-US" sz="2000" dirty="0"/>
              <a:t>In programming, there are many ways to apply these elements.</a:t>
            </a:r>
          </a:p>
          <a:p>
            <a:r>
              <a:rPr lang="en-US" sz="2000" dirty="0"/>
              <a:t>But, if you understand what loops are, you can write them in any language!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71AE-54AA-4C2D-91C2-DB770CCE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11</a:t>
            </a:fld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89606A3E-010D-465F-80A6-3A223FB3C08B}"/>
              </a:ext>
            </a:extLst>
          </p:cNvPr>
          <p:cNvSpPr/>
          <p:nvPr/>
        </p:nvSpPr>
        <p:spPr>
          <a:xfrm>
            <a:off x="6457950" y="1165226"/>
            <a:ext cx="1235124" cy="31845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5AAF8AA-450A-496F-AA01-3493458B6DF6}"/>
              </a:ext>
            </a:extLst>
          </p:cNvPr>
          <p:cNvSpPr/>
          <p:nvPr/>
        </p:nvSpPr>
        <p:spPr>
          <a:xfrm>
            <a:off x="6457950" y="5266174"/>
            <a:ext cx="1235124" cy="31845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1C0499-729C-44C4-A250-1B4941588BE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075512" y="1483678"/>
            <a:ext cx="1" cy="251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8858A73-D866-4439-A52D-79FDFF2850C2}"/>
              </a:ext>
            </a:extLst>
          </p:cNvPr>
          <p:cNvSpPr/>
          <p:nvPr/>
        </p:nvSpPr>
        <p:spPr>
          <a:xfrm>
            <a:off x="6149969" y="2426002"/>
            <a:ext cx="1851088" cy="655162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Boss HP &gt; 0?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07139-6D6E-48E1-B5F5-644F86E3C7F0}"/>
              </a:ext>
            </a:extLst>
          </p:cNvPr>
          <p:cNvSpPr txBox="1"/>
          <p:nvPr/>
        </p:nvSpPr>
        <p:spPr>
          <a:xfrm>
            <a:off x="7058648" y="302124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6B653E4-DF30-4669-A8A3-13247CFC81FD}"/>
              </a:ext>
            </a:extLst>
          </p:cNvPr>
          <p:cNvSpPr/>
          <p:nvPr/>
        </p:nvSpPr>
        <p:spPr>
          <a:xfrm>
            <a:off x="6012686" y="1743638"/>
            <a:ext cx="2125652" cy="41470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Set Boss HP = 200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9048075-B8CD-4C0C-AC46-A34EEF66D979}"/>
              </a:ext>
            </a:extLst>
          </p:cNvPr>
          <p:cNvSpPr/>
          <p:nvPr/>
        </p:nvSpPr>
        <p:spPr>
          <a:xfrm>
            <a:off x="5925176" y="3471364"/>
            <a:ext cx="2300672" cy="414701"/>
          </a:xfrm>
          <a:prstGeom prst="flowChartProcess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Attack it.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80D740-4170-4B1C-9362-67BECC54A50F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7075512" y="3081164"/>
            <a:ext cx="1" cy="390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7728AA-3E50-4D85-A7C0-AC2B26AD2772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7075512" y="3886065"/>
            <a:ext cx="0" cy="221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45E67C3-79EA-4926-8328-A786DBC4C041}"/>
              </a:ext>
            </a:extLst>
          </p:cNvPr>
          <p:cNvCxnSpPr>
            <a:cxnSpLocks/>
            <a:stCxn id="33" idx="1"/>
            <a:endCxn id="10" idx="1"/>
          </p:cNvCxnSpPr>
          <p:nvPr/>
        </p:nvCxnSpPr>
        <p:spPr>
          <a:xfrm rot="10800000" flipH="1">
            <a:off x="5925175" y="2753584"/>
            <a:ext cx="224794" cy="1704571"/>
          </a:xfrm>
          <a:prstGeom prst="bentConnector3">
            <a:avLst>
              <a:gd name="adj1" fmla="val -101693"/>
            </a:avLst>
          </a:prstGeom>
          <a:ln w="1905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98B2AA-A0E8-42CA-AC46-CC7A01E0C037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7075512" y="2158339"/>
            <a:ext cx="1" cy="267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3B352F1-BE19-425F-A137-C65BFB348D7B}"/>
              </a:ext>
            </a:extLst>
          </p:cNvPr>
          <p:cNvCxnSpPr>
            <a:stCxn id="10" idx="3"/>
            <a:endCxn id="7" idx="0"/>
          </p:cNvCxnSpPr>
          <p:nvPr/>
        </p:nvCxnSpPr>
        <p:spPr>
          <a:xfrm flipH="1">
            <a:off x="7075512" y="2753583"/>
            <a:ext cx="925545" cy="2512591"/>
          </a:xfrm>
          <a:prstGeom prst="bentConnector4">
            <a:avLst>
              <a:gd name="adj1" fmla="val -69980"/>
              <a:gd name="adj2" fmla="val 895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670B295-CB2A-43DE-8BBB-E692C5E8D36D}"/>
              </a:ext>
            </a:extLst>
          </p:cNvPr>
          <p:cNvSpPr/>
          <p:nvPr/>
        </p:nvSpPr>
        <p:spPr>
          <a:xfrm>
            <a:off x="5349300" y="1623061"/>
            <a:ext cx="3524246" cy="3284220"/>
          </a:xfrm>
          <a:prstGeom prst="flowChartProcess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80174B-9117-498D-8244-ACB68EE9B143}"/>
              </a:ext>
            </a:extLst>
          </p:cNvPr>
          <p:cNvSpPr txBox="1"/>
          <p:nvPr/>
        </p:nvSpPr>
        <p:spPr>
          <a:xfrm>
            <a:off x="7952355" y="238501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402EADE0-C147-467C-AF28-F35AC6159E4A}"/>
              </a:ext>
            </a:extLst>
          </p:cNvPr>
          <p:cNvSpPr/>
          <p:nvPr/>
        </p:nvSpPr>
        <p:spPr>
          <a:xfrm>
            <a:off x="5925175" y="4107967"/>
            <a:ext cx="2300674" cy="70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HP decreases by some amount.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A877F5D8-0CE2-4AF9-9572-48C13DA3E61B}"/>
              </a:ext>
            </a:extLst>
          </p:cNvPr>
          <p:cNvSpPr/>
          <p:nvPr/>
        </p:nvSpPr>
        <p:spPr>
          <a:xfrm>
            <a:off x="1148858" y="1805032"/>
            <a:ext cx="601217" cy="329085"/>
          </a:xfrm>
          <a:prstGeom prst="flowChartProcess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59F7AD-22C3-4FD4-B3DF-BCB9804453BE}"/>
              </a:ext>
            </a:extLst>
          </p:cNvPr>
          <p:cNvSpPr txBox="1"/>
          <p:nvPr/>
        </p:nvSpPr>
        <p:spPr>
          <a:xfrm>
            <a:off x="144780" y="137160"/>
            <a:ext cx="22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Flowchart BOSSFIGHT</a:t>
            </a:r>
          </a:p>
        </p:txBody>
      </p:sp>
    </p:spTree>
    <p:extLst>
      <p:ext uri="{BB962C8B-B14F-4D97-AF65-F5344CB8AC3E}">
        <p14:creationId xmlns:p14="http://schemas.microsoft.com/office/powerpoint/2010/main" val="377466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8E00C5-253F-428E-8629-7250CB55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12D395-66E6-43EF-8FB9-9BC2E3C5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 splits your procedure into two paths.</a:t>
            </a:r>
          </a:p>
          <a:p>
            <a:r>
              <a:rPr lang="en-US" dirty="0"/>
              <a:t>Loops create repetition allowing you to do the same (or similar) thing many times.</a:t>
            </a:r>
          </a:p>
          <a:p>
            <a:endParaRPr lang="en-US" dirty="0"/>
          </a:p>
          <a:p>
            <a:r>
              <a:rPr lang="en-US" dirty="0"/>
              <a:t>These two concepts are extremely important for algorithm studies, coming </a:t>
            </a:r>
            <a:r>
              <a:rPr lang="en-US" i="1" dirty="0"/>
              <a:t>right ahead!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62505-E9E5-4C42-8023-77987F8E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20E61C-A6F2-4C8E-8B32-DA55C223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EC4235-62E1-46CE-8A40-1D623456A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AC62F-5218-4639-8B59-9AE1325A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2FBC-9EB4-4F3B-A3E2-4A6FB047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CA87-D291-4CEF-9854-2C1D1E87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05033-0CC3-4673-B110-0DD7C45F5368}"/>
              </a:ext>
            </a:extLst>
          </p:cNvPr>
          <p:cNvSpPr/>
          <p:nvPr/>
        </p:nvSpPr>
        <p:spPr>
          <a:xfrm>
            <a:off x="1535228" y="3654572"/>
            <a:ext cx="2434363" cy="999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Primitive</a:t>
            </a:r>
            <a:br>
              <a:rPr lang="en-US" sz="2400" b="1" dirty="0"/>
            </a:br>
            <a:r>
              <a:rPr lang="en-US" sz="2400" b="1" dirty="0"/>
              <a:t>Data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49054-A58F-4B21-B64F-ED6A06A63775}"/>
              </a:ext>
            </a:extLst>
          </p:cNvPr>
          <p:cNvSpPr/>
          <p:nvPr/>
        </p:nvSpPr>
        <p:spPr>
          <a:xfrm>
            <a:off x="5471387" y="3654572"/>
            <a:ext cx="2434363" cy="999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Composite</a:t>
            </a:r>
            <a:br>
              <a:rPr lang="en-US" sz="2400" b="1" dirty="0"/>
            </a:br>
            <a:r>
              <a:rPr lang="en-US" sz="2400" b="1" dirty="0"/>
              <a:t>Data Type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C7EA22F1-F614-41EC-9132-88ADC9EC22BC}"/>
              </a:ext>
            </a:extLst>
          </p:cNvPr>
          <p:cNvSpPr/>
          <p:nvPr/>
        </p:nvSpPr>
        <p:spPr>
          <a:xfrm>
            <a:off x="2346682" y="2313248"/>
            <a:ext cx="811454" cy="8114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62C7FC-0FE2-41BB-A932-F10612BC7FA3}"/>
              </a:ext>
            </a:extLst>
          </p:cNvPr>
          <p:cNvGrpSpPr/>
          <p:nvPr/>
        </p:nvGrpSpPr>
        <p:grpSpPr>
          <a:xfrm>
            <a:off x="5931615" y="1883421"/>
            <a:ext cx="1523116" cy="1459285"/>
            <a:chOff x="5931615" y="1459527"/>
            <a:chExt cx="1523116" cy="1459285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D75C1E31-658A-42AF-8A1C-79D32547029C}"/>
                </a:ext>
              </a:extLst>
            </p:cNvPr>
            <p:cNvSpPr/>
            <p:nvPr/>
          </p:nvSpPr>
          <p:spPr>
            <a:xfrm>
              <a:off x="5931615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31D9A5FD-5BB8-4125-9AFB-C727822E154E}"/>
                </a:ext>
              </a:extLst>
            </p:cNvPr>
            <p:cNvSpPr/>
            <p:nvPr/>
          </p:nvSpPr>
          <p:spPr>
            <a:xfrm>
              <a:off x="6643277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ED012EC-28E5-4DFD-94C1-D7DD478D2B0A}"/>
                </a:ext>
              </a:extLst>
            </p:cNvPr>
            <p:cNvSpPr/>
            <p:nvPr/>
          </p:nvSpPr>
          <p:spPr>
            <a:xfrm>
              <a:off x="6322328" y="1459527"/>
              <a:ext cx="641897" cy="8537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8380B84-F8AD-4502-AEB6-48268B539CA2}"/>
              </a:ext>
            </a:extLst>
          </p:cNvPr>
          <p:cNvSpPr txBox="1"/>
          <p:nvPr/>
        </p:nvSpPr>
        <p:spPr>
          <a:xfrm>
            <a:off x="1535228" y="4929282"/>
            <a:ext cx="243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Usually just </a:t>
            </a:r>
            <a:r>
              <a:rPr lang="en-US" dirty="0"/>
              <a:t>one thing, like a single number.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F32DB-4EB9-466B-AEA1-13BCF4618BE0}"/>
              </a:ext>
            </a:extLst>
          </p:cNvPr>
          <p:cNvSpPr txBox="1"/>
          <p:nvPr/>
        </p:nvSpPr>
        <p:spPr>
          <a:xfrm>
            <a:off x="5471387" y="4929282"/>
            <a:ext cx="243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many primitive data elements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264282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2FBC-9EB4-4F3B-A3E2-4A6FB047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CA87-D291-4CEF-9854-2C1D1E87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05033-0CC3-4673-B110-0DD7C45F5368}"/>
              </a:ext>
            </a:extLst>
          </p:cNvPr>
          <p:cNvSpPr/>
          <p:nvPr/>
        </p:nvSpPr>
        <p:spPr>
          <a:xfrm>
            <a:off x="1535228" y="3654572"/>
            <a:ext cx="2434363" cy="999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Primitive</a:t>
            </a:r>
            <a:br>
              <a:rPr lang="en-US" sz="2400" b="1" dirty="0"/>
            </a:br>
            <a:r>
              <a:rPr lang="en-US" sz="2400" b="1" dirty="0"/>
              <a:t>Data Type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C7EA22F1-F614-41EC-9132-88ADC9EC22BC}"/>
              </a:ext>
            </a:extLst>
          </p:cNvPr>
          <p:cNvSpPr/>
          <p:nvPr/>
        </p:nvSpPr>
        <p:spPr>
          <a:xfrm>
            <a:off x="2346682" y="2313248"/>
            <a:ext cx="811454" cy="8114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80B84-F8AD-4502-AEB6-48268B539CA2}"/>
              </a:ext>
            </a:extLst>
          </p:cNvPr>
          <p:cNvSpPr txBox="1"/>
          <p:nvPr/>
        </p:nvSpPr>
        <p:spPr>
          <a:xfrm>
            <a:off x="1535228" y="4929282"/>
            <a:ext cx="243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Usually just </a:t>
            </a:r>
            <a:r>
              <a:rPr lang="en-US" dirty="0"/>
              <a:t>one thing, like a single number.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C6C62-AC8F-4794-90F4-E51CA617C552}"/>
              </a:ext>
            </a:extLst>
          </p:cNvPr>
          <p:cNvSpPr txBox="1"/>
          <p:nvPr/>
        </p:nvSpPr>
        <p:spPr>
          <a:xfrm>
            <a:off x="5177562" y="1221825"/>
            <a:ext cx="641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508AE-D0B3-4668-A199-B061A09E8854}"/>
              </a:ext>
            </a:extLst>
          </p:cNvPr>
          <p:cNvSpPr txBox="1"/>
          <p:nvPr/>
        </p:nvSpPr>
        <p:spPr>
          <a:xfrm>
            <a:off x="6237504" y="2365800"/>
            <a:ext cx="132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-200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5D73B-4664-4C73-B004-F89098D613CD}"/>
              </a:ext>
            </a:extLst>
          </p:cNvPr>
          <p:cNvSpPr txBox="1"/>
          <p:nvPr/>
        </p:nvSpPr>
        <p:spPr>
          <a:xfrm>
            <a:off x="5108498" y="3186520"/>
            <a:ext cx="1003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‘a’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F7337-FBF9-4DBB-B168-D67ED5EA1401}"/>
              </a:ext>
            </a:extLst>
          </p:cNvPr>
          <p:cNvSpPr txBox="1"/>
          <p:nvPr/>
        </p:nvSpPr>
        <p:spPr>
          <a:xfrm>
            <a:off x="5772062" y="4544561"/>
            <a:ext cx="2438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3.141592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75420-A424-4FB0-AB3D-FDB2FA88E38F}"/>
              </a:ext>
            </a:extLst>
          </p:cNvPr>
          <p:cNvSpPr txBox="1"/>
          <p:nvPr/>
        </p:nvSpPr>
        <p:spPr>
          <a:xfrm>
            <a:off x="6556910" y="579284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A53905-B720-4104-BB78-DF742D99447C}"/>
              </a:ext>
            </a:extLst>
          </p:cNvPr>
          <p:cNvSpPr txBox="1"/>
          <p:nvPr/>
        </p:nvSpPr>
        <p:spPr>
          <a:xfrm>
            <a:off x="7336976" y="1053298"/>
            <a:ext cx="11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386B85-54FB-42D5-BC47-63E50E24CAFB}"/>
              </a:ext>
            </a:extLst>
          </p:cNvPr>
          <p:cNvSpPr txBox="1"/>
          <p:nvPr/>
        </p:nvSpPr>
        <p:spPr>
          <a:xfrm>
            <a:off x="4615916" y="5703836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2021/10/02 13:15:00</a:t>
            </a:r>
          </a:p>
        </p:txBody>
      </p:sp>
    </p:spTree>
    <p:extLst>
      <p:ext uri="{BB962C8B-B14F-4D97-AF65-F5344CB8AC3E}">
        <p14:creationId xmlns:p14="http://schemas.microsoft.com/office/powerpoint/2010/main" val="186502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7CEF-8EB9-42BB-A2F6-877F8841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77BC0-1421-41AE-BA1A-C63CF70E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  <a:p>
            <a:pPr lvl="1"/>
            <a:r>
              <a:rPr lang="en-US" dirty="0"/>
              <a:t>True or False</a:t>
            </a:r>
          </a:p>
          <a:p>
            <a:r>
              <a:rPr lang="en-US" dirty="0"/>
              <a:t>Characters</a:t>
            </a:r>
          </a:p>
          <a:p>
            <a:r>
              <a:rPr lang="en-US" dirty="0"/>
              <a:t>Numeric Data Types</a:t>
            </a:r>
          </a:p>
          <a:p>
            <a:pPr lvl="1"/>
            <a:r>
              <a:rPr lang="en-US" dirty="0"/>
              <a:t>Integers: already discussed</a:t>
            </a:r>
          </a:p>
          <a:p>
            <a:pPr lvl="1"/>
            <a:r>
              <a:rPr lang="en-US" dirty="0"/>
              <a:t>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53E3-6B8F-4544-B45A-B127FC76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16</a:t>
            </a:fld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2E79BE2D-52D5-46BC-9957-A5BB39A93563}"/>
              </a:ext>
            </a:extLst>
          </p:cNvPr>
          <p:cNvSpPr/>
          <p:nvPr/>
        </p:nvSpPr>
        <p:spPr>
          <a:xfrm>
            <a:off x="7500023" y="622180"/>
            <a:ext cx="811454" cy="8114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1E67-7FDD-4169-954E-2AE2B99C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44432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Encoding gives meaning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8A92-1932-4C0A-9753-93A31C90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understand only zeroes and ones.</a:t>
            </a:r>
          </a:p>
          <a:p>
            <a:r>
              <a:rPr lang="en-US" dirty="0"/>
              <a:t>So, it is up to us to give data meaning.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F65C0-782C-49B5-B83D-C0034D4E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17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F5E8D3-03B9-4294-A98B-C9232A39F749}"/>
              </a:ext>
            </a:extLst>
          </p:cNvPr>
          <p:cNvSpPr/>
          <p:nvPr/>
        </p:nvSpPr>
        <p:spPr>
          <a:xfrm>
            <a:off x="1817624" y="4281942"/>
            <a:ext cx="811454" cy="55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78183-38E1-4C1D-A29D-88068F87179F}"/>
              </a:ext>
            </a:extLst>
          </p:cNvPr>
          <p:cNvSpPr txBox="1"/>
          <p:nvPr/>
        </p:nvSpPr>
        <p:spPr>
          <a:xfrm>
            <a:off x="2851510" y="3683337"/>
            <a:ext cx="12424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0</a:t>
            </a:r>
          </a:p>
          <a:p>
            <a:r>
              <a:rPr lang="en-US" dirty="0"/>
              <a:t>Power Off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Black Pixel</a:t>
            </a:r>
          </a:p>
          <a:p>
            <a:r>
              <a:rPr lang="en-US" dirty="0"/>
              <a:t>???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222CED-707F-4C5C-999C-12E9C15E8849}"/>
              </a:ext>
            </a:extLst>
          </p:cNvPr>
          <p:cNvSpPr/>
          <p:nvPr/>
        </p:nvSpPr>
        <p:spPr>
          <a:xfrm>
            <a:off x="6168669" y="4281942"/>
            <a:ext cx="811454" cy="55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024F3-0E2D-4508-A9A3-B3E5F3EC5287}"/>
              </a:ext>
            </a:extLst>
          </p:cNvPr>
          <p:cNvSpPr txBox="1"/>
          <p:nvPr/>
        </p:nvSpPr>
        <p:spPr>
          <a:xfrm>
            <a:off x="7202555" y="3683337"/>
            <a:ext cx="1312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1</a:t>
            </a:r>
          </a:p>
          <a:p>
            <a:r>
              <a:rPr lang="en-US" dirty="0"/>
              <a:t>Power On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White Pixel</a:t>
            </a:r>
          </a:p>
          <a:p>
            <a:r>
              <a:rPr lang="en-US" dirty="0"/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20685-C763-4F15-8112-D528F8093E9E}"/>
              </a:ext>
            </a:extLst>
          </p:cNvPr>
          <p:cNvSpPr/>
          <p:nvPr/>
        </p:nvSpPr>
        <p:spPr>
          <a:xfrm>
            <a:off x="922901" y="4253812"/>
            <a:ext cx="603001" cy="603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9D7B9-019A-4593-8B90-3427A4B58EC0}"/>
              </a:ext>
            </a:extLst>
          </p:cNvPr>
          <p:cNvSpPr/>
          <p:nvPr/>
        </p:nvSpPr>
        <p:spPr>
          <a:xfrm>
            <a:off x="5273946" y="4253812"/>
            <a:ext cx="603001" cy="603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10E8DBD-019F-4944-95F3-2D5957045CA0}"/>
              </a:ext>
            </a:extLst>
          </p:cNvPr>
          <p:cNvSpPr/>
          <p:nvPr/>
        </p:nvSpPr>
        <p:spPr>
          <a:xfrm>
            <a:off x="7500023" y="622180"/>
            <a:ext cx="811454" cy="8114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4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939A-3C3F-4D5D-B88B-93CE4469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5230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Using more bits, we can have a range of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13267-1D42-4737-8974-E385B8DF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18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018FB9-8083-424C-A880-4D61F14D50E1}"/>
              </a:ext>
            </a:extLst>
          </p:cNvPr>
          <p:cNvGrpSpPr/>
          <p:nvPr/>
        </p:nvGrpSpPr>
        <p:grpSpPr>
          <a:xfrm>
            <a:off x="838276" y="4551110"/>
            <a:ext cx="7407451" cy="769441"/>
            <a:chOff x="838276" y="4551110"/>
            <a:chExt cx="7407451" cy="769441"/>
          </a:xfrm>
        </p:grpSpPr>
        <p:sp>
          <p:nvSpPr>
            <p:cNvPr id="15" name="Equals 14">
              <a:extLst>
                <a:ext uri="{FF2B5EF4-FFF2-40B4-BE49-F238E27FC236}">
                  <a16:creationId xmlns:a16="http://schemas.microsoft.com/office/drawing/2014/main" id="{6DC21F38-7109-402F-9D6E-D5C7FAD6653C}"/>
                </a:ext>
              </a:extLst>
            </p:cNvPr>
            <p:cNvSpPr/>
            <p:nvPr/>
          </p:nvSpPr>
          <p:spPr>
            <a:xfrm>
              <a:off x="6478261" y="4663326"/>
              <a:ext cx="611618" cy="545007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21C3D8-6476-44CA-AB5F-46AF0028FE5A}"/>
                </a:ext>
              </a:extLst>
            </p:cNvPr>
            <p:cNvSpPr txBox="1"/>
            <p:nvPr/>
          </p:nvSpPr>
          <p:spPr>
            <a:xfrm>
              <a:off x="7451920" y="4551110"/>
              <a:ext cx="7938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65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A3FDC6-AD62-45E2-8FB4-C3F546D7ECC0}"/>
                </a:ext>
              </a:extLst>
            </p:cNvPr>
            <p:cNvSpPr/>
            <p:nvPr/>
          </p:nvSpPr>
          <p:spPr>
            <a:xfrm>
              <a:off x="838276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7919EA-9F0A-4D0D-9BF1-0FAE0E8B0D09}"/>
                </a:ext>
              </a:extLst>
            </p:cNvPr>
            <p:cNvSpPr/>
            <p:nvPr/>
          </p:nvSpPr>
          <p:spPr>
            <a:xfrm>
              <a:off x="1506125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CE6FCE5-32F2-4323-B28E-663CE56F3810}"/>
                </a:ext>
              </a:extLst>
            </p:cNvPr>
            <p:cNvSpPr/>
            <p:nvPr/>
          </p:nvSpPr>
          <p:spPr>
            <a:xfrm>
              <a:off x="2173974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A51378-E626-4491-9066-921AB4CC10D4}"/>
                </a:ext>
              </a:extLst>
            </p:cNvPr>
            <p:cNvSpPr/>
            <p:nvPr/>
          </p:nvSpPr>
          <p:spPr>
            <a:xfrm>
              <a:off x="2841823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EA56D7-6AE4-4D31-9482-56BBFD89A15D}"/>
                </a:ext>
              </a:extLst>
            </p:cNvPr>
            <p:cNvSpPr/>
            <p:nvPr/>
          </p:nvSpPr>
          <p:spPr>
            <a:xfrm>
              <a:off x="3509672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DB9511C-DCB5-4429-A47A-4295DB0FC9CF}"/>
                </a:ext>
              </a:extLst>
            </p:cNvPr>
            <p:cNvSpPr/>
            <p:nvPr/>
          </p:nvSpPr>
          <p:spPr>
            <a:xfrm>
              <a:off x="4177521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3C40AA-8964-4C51-84D3-AE098AE74BE2}"/>
                </a:ext>
              </a:extLst>
            </p:cNvPr>
            <p:cNvSpPr/>
            <p:nvPr/>
          </p:nvSpPr>
          <p:spPr>
            <a:xfrm>
              <a:off x="4845370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76B27F-A674-46C6-89F2-5C28A7572388}"/>
                </a:ext>
              </a:extLst>
            </p:cNvPr>
            <p:cNvSpPr/>
            <p:nvPr/>
          </p:nvSpPr>
          <p:spPr>
            <a:xfrm>
              <a:off x="5513219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C8501DB-DF09-49C3-94A1-EE75444AB908}"/>
              </a:ext>
            </a:extLst>
          </p:cNvPr>
          <p:cNvGrpSpPr/>
          <p:nvPr/>
        </p:nvGrpSpPr>
        <p:grpSpPr>
          <a:xfrm>
            <a:off x="838276" y="1904281"/>
            <a:ext cx="7255165" cy="769441"/>
            <a:chOff x="838276" y="1904281"/>
            <a:chExt cx="7255165" cy="769441"/>
          </a:xfrm>
        </p:grpSpPr>
        <p:sp>
          <p:nvSpPr>
            <p:cNvPr id="35" name="Equals 34">
              <a:extLst>
                <a:ext uri="{FF2B5EF4-FFF2-40B4-BE49-F238E27FC236}">
                  <a16:creationId xmlns:a16="http://schemas.microsoft.com/office/drawing/2014/main" id="{640D2DE2-F8C7-4956-96A6-842AFE1D32B4}"/>
                </a:ext>
              </a:extLst>
            </p:cNvPr>
            <p:cNvSpPr/>
            <p:nvPr/>
          </p:nvSpPr>
          <p:spPr>
            <a:xfrm>
              <a:off x="6478261" y="2057120"/>
              <a:ext cx="611618" cy="545007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594BE2-ECD1-4FF6-97C5-9BBF5B597EF9}"/>
                </a:ext>
              </a:extLst>
            </p:cNvPr>
            <p:cNvSpPr txBox="1"/>
            <p:nvPr/>
          </p:nvSpPr>
          <p:spPr>
            <a:xfrm>
              <a:off x="7604205" y="1904281"/>
              <a:ext cx="489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D23B6B-2519-4DE4-9AD4-FCC3575DEA77}"/>
                </a:ext>
              </a:extLst>
            </p:cNvPr>
            <p:cNvSpPr/>
            <p:nvPr/>
          </p:nvSpPr>
          <p:spPr>
            <a:xfrm>
              <a:off x="838276" y="2013625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B714C5-EF76-469D-A5AE-3D4AD734B3DC}"/>
                </a:ext>
              </a:extLst>
            </p:cNvPr>
            <p:cNvSpPr/>
            <p:nvPr/>
          </p:nvSpPr>
          <p:spPr>
            <a:xfrm>
              <a:off x="1506125" y="2013625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D60259-FB1E-4548-B055-88D2E6B4CAB4}"/>
                </a:ext>
              </a:extLst>
            </p:cNvPr>
            <p:cNvSpPr/>
            <p:nvPr/>
          </p:nvSpPr>
          <p:spPr>
            <a:xfrm>
              <a:off x="2173974" y="2013625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DCD3964-8AE4-40D5-9C36-678F0E8805DF}"/>
                </a:ext>
              </a:extLst>
            </p:cNvPr>
            <p:cNvSpPr/>
            <p:nvPr/>
          </p:nvSpPr>
          <p:spPr>
            <a:xfrm>
              <a:off x="2841823" y="2013625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7FEAD6-142D-49DD-A753-64E36FF80944}"/>
                </a:ext>
              </a:extLst>
            </p:cNvPr>
            <p:cNvSpPr/>
            <p:nvPr/>
          </p:nvSpPr>
          <p:spPr>
            <a:xfrm>
              <a:off x="3509672" y="2013625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5C635C-06AC-4D64-800B-416A49263C47}"/>
                </a:ext>
              </a:extLst>
            </p:cNvPr>
            <p:cNvSpPr/>
            <p:nvPr/>
          </p:nvSpPr>
          <p:spPr>
            <a:xfrm>
              <a:off x="4177521" y="2013625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C910A1-BF58-47F8-BDAF-245AEA1A6FD8}"/>
                </a:ext>
              </a:extLst>
            </p:cNvPr>
            <p:cNvSpPr/>
            <p:nvPr/>
          </p:nvSpPr>
          <p:spPr>
            <a:xfrm>
              <a:off x="4845370" y="2013625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D733558-4F39-4221-B755-A912D1193245}"/>
                </a:ext>
              </a:extLst>
            </p:cNvPr>
            <p:cNvSpPr/>
            <p:nvPr/>
          </p:nvSpPr>
          <p:spPr>
            <a:xfrm>
              <a:off x="5513219" y="2013625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54B0E8-2BC0-4B09-8D27-3F03F74F3394}"/>
              </a:ext>
            </a:extLst>
          </p:cNvPr>
          <p:cNvGrpSpPr/>
          <p:nvPr/>
        </p:nvGrpSpPr>
        <p:grpSpPr>
          <a:xfrm>
            <a:off x="838276" y="2827346"/>
            <a:ext cx="7559737" cy="769441"/>
            <a:chOff x="838276" y="2827346"/>
            <a:chExt cx="7559737" cy="769441"/>
          </a:xfrm>
        </p:grpSpPr>
        <p:sp>
          <p:nvSpPr>
            <p:cNvPr id="33" name="Equals 32">
              <a:extLst>
                <a:ext uri="{FF2B5EF4-FFF2-40B4-BE49-F238E27FC236}">
                  <a16:creationId xmlns:a16="http://schemas.microsoft.com/office/drawing/2014/main" id="{5897C3C3-9B53-4239-B71F-F43AB7F164CE}"/>
                </a:ext>
              </a:extLst>
            </p:cNvPr>
            <p:cNvSpPr/>
            <p:nvPr/>
          </p:nvSpPr>
          <p:spPr>
            <a:xfrm>
              <a:off x="6478261" y="2968558"/>
              <a:ext cx="611618" cy="545007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F404A9-443F-4815-B531-CD6B25E8FCF0}"/>
                </a:ext>
              </a:extLst>
            </p:cNvPr>
            <p:cNvSpPr txBox="1"/>
            <p:nvPr/>
          </p:nvSpPr>
          <p:spPr>
            <a:xfrm>
              <a:off x="7299634" y="2827346"/>
              <a:ext cx="10983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255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301B88-75AE-467D-BEDE-C1B662327377}"/>
                </a:ext>
              </a:extLst>
            </p:cNvPr>
            <p:cNvSpPr/>
            <p:nvPr/>
          </p:nvSpPr>
          <p:spPr>
            <a:xfrm>
              <a:off x="838276" y="2939562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5643A9-D3F9-4E36-97ED-49964D6D24CC}"/>
                </a:ext>
              </a:extLst>
            </p:cNvPr>
            <p:cNvSpPr/>
            <p:nvPr/>
          </p:nvSpPr>
          <p:spPr>
            <a:xfrm>
              <a:off x="1506125" y="2939562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66EB447-FB12-4947-8944-5E3D5E251F11}"/>
                </a:ext>
              </a:extLst>
            </p:cNvPr>
            <p:cNvSpPr/>
            <p:nvPr/>
          </p:nvSpPr>
          <p:spPr>
            <a:xfrm>
              <a:off x="2173974" y="2939562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2E6C3-61A9-4F84-9257-12B0E5B1410E}"/>
                </a:ext>
              </a:extLst>
            </p:cNvPr>
            <p:cNvSpPr/>
            <p:nvPr/>
          </p:nvSpPr>
          <p:spPr>
            <a:xfrm>
              <a:off x="2841823" y="2939562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DDC8149-E5BF-45FB-9833-7C3F47BDE6F6}"/>
                </a:ext>
              </a:extLst>
            </p:cNvPr>
            <p:cNvSpPr/>
            <p:nvPr/>
          </p:nvSpPr>
          <p:spPr>
            <a:xfrm>
              <a:off x="3509672" y="2939562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1234B18-B61F-4046-BD6D-31955B749F6B}"/>
                </a:ext>
              </a:extLst>
            </p:cNvPr>
            <p:cNvSpPr/>
            <p:nvPr/>
          </p:nvSpPr>
          <p:spPr>
            <a:xfrm>
              <a:off x="4177521" y="2939562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0E35E3B-D0D5-416F-B0E2-5BEC6A1B9B1F}"/>
                </a:ext>
              </a:extLst>
            </p:cNvPr>
            <p:cNvSpPr/>
            <p:nvPr/>
          </p:nvSpPr>
          <p:spPr>
            <a:xfrm>
              <a:off x="4845370" y="2939562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BCF24B-F5DC-4681-B8D0-0962975F2B4A}"/>
                </a:ext>
              </a:extLst>
            </p:cNvPr>
            <p:cNvSpPr/>
            <p:nvPr/>
          </p:nvSpPr>
          <p:spPr>
            <a:xfrm>
              <a:off x="5513219" y="2939562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</p:grpSp>
      <p:sp>
        <p:nvSpPr>
          <p:cNvPr id="74" name="Cube 73">
            <a:extLst>
              <a:ext uri="{FF2B5EF4-FFF2-40B4-BE49-F238E27FC236}">
                <a16:creationId xmlns:a16="http://schemas.microsoft.com/office/drawing/2014/main" id="{57AF6108-A93D-48BE-9A70-B7DAB942429D}"/>
              </a:ext>
            </a:extLst>
          </p:cNvPr>
          <p:cNvSpPr/>
          <p:nvPr/>
        </p:nvSpPr>
        <p:spPr>
          <a:xfrm>
            <a:off x="7500023" y="622180"/>
            <a:ext cx="811454" cy="8114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939A-3C3F-4D5D-B88B-93CE4469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also assign them specific meaning.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13267-1D42-4737-8974-E385B8DF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19</a:t>
            </a:fld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ADF264-435A-4BC6-AB94-ADD3EB66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4800"/>
              </p:ext>
            </p:extLst>
          </p:nvPr>
        </p:nvGraphicFramePr>
        <p:xfrm>
          <a:off x="628651" y="3239895"/>
          <a:ext cx="7886698" cy="2560320"/>
        </p:xfrm>
        <a:graphic>
          <a:graphicData uri="http://schemas.openxmlformats.org/drawingml/2006/table">
            <a:tbl>
              <a:tblPr/>
              <a:tblGrid>
                <a:gridCol w="1503975">
                  <a:extLst>
                    <a:ext uri="{9D8B030D-6E8A-4147-A177-3AD203B41FA5}">
                      <a16:colId xmlns:a16="http://schemas.microsoft.com/office/drawing/2014/main" val="613719376"/>
                    </a:ext>
                  </a:extLst>
                </a:gridCol>
                <a:gridCol w="1503975">
                  <a:extLst>
                    <a:ext uri="{9D8B030D-6E8A-4147-A177-3AD203B41FA5}">
                      <a16:colId xmlns:a16="http://schemas.microsoft.com/office/drawing/2014/main" val="2873334197"/>
                    </a:ext>
                  </a:extLst>
                </a:gridCol>
                <a:gridCol w="1244236">
                  <a:extLst>
                    <a:ext uri="{9D8B030D-6E8A-4147-A177-3AD203B41FA5}">
                      <a16:colId xmlns:a16="http://schemas.microsoft.com/office/drawing/2014/main" val="2737351800"/>
                    </a:ext>
                  </a:extLst>
                </a:gridCol>
                <a:gridCol w="1763714">
                  <a:extLst>
                    <a:ext uri="{9D8B030D-6E8A-4147-A177-3AD203B41FA5}">
                      <a16:colId xmlns:a16="http://schemas.microsoft.com/office/drawing/2014/main" val="182132206"/>
                    </a:ext>
                  </a:extLst>
                </a:gridCol>
                <a:gridCol w="1870798">
                  <a:extLst>
                    <a:ext uri="{9D8B030D-6E8A-4147-A177-3AD203B41FA5}">
                      <a16:colId xmlns:a16="http://schemas.microsoft.com/office/drawing/2014/main" val="3685738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Binary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Octal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Decimal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Hexadecimal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Character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5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100 0001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101</a:t>
                      </a:r>
                      <a:r>
                        <a:rPr lang="en-US" baseline="-25000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41</a:t>
                      </a:r>
                      <a:r>
                        <a:rPr lang="en-US" baseline="-25000" dirty="0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hlinkClick r:id="rId2" tooltip="A"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100 0010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102</a:t>
                      </a:r>
                      <a:r>
                        <a:rPr lang="en-US" baseline="-25000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42</a:t>
                      </a:r>
                      <a:r>
                        <a:rPr lang="en-US" baseline="-25000" dirty="0">
                          <a:effectLst/>
                        </a:rPr>
                        <a:t>16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3" tooltip="B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100 0011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103</a:t>
                      </a:r>
                      <a:r>
                        <a:rPr lang="en-US" baseline="-25000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</a:t>
                      </a:r>
                      <a:r>
                        <a:rPr lang="en-US" baseline="-25000" dirty="0">
                          <a:effectLst/>
                        </a:rPr>
                        <a:t>16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4" tooltip="C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81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100 0100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104</a:t>
                      </a:r>
                      <a:r>
                        <a:rPr lang="en-US" baseline="-25000" dirty="0">
                          <a:effectLst/>
                        </a:rPr>
                        <a:t>8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44</a:t>
                      </a:r>
                      <a:r>
                        <a:rPr lang="en-US" baseline="-25000" dirty="0">
                          <a:effectLst/>
                        </a:rPr>
                        <a:t>16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5" tooltip="D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0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100 0101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105</a:t>
                      </a:r>
                      <a:r>
                        <a:rPr lang="en-US" baseline="-25000" dirty="0">
                          <a:effectLst/>
                        </a:rPr>
                        <a:t>8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45</a:t>
                      </a:r>
                      <a:r>
                        <a:rPr lang="en-US" baseline="-25000" dirty="0">
                          <a:effectLst/>
                        </a:rPr>
                        <a:t>16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6" tooltip="E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80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100 0110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106</a:t>
                      </a:r>
                      <a:r>
                        <a:rPr lang="en-US" baseline="-25000" dirty="0">
                          <a:effectLst/>
                        </a:rPr>
                        <a:t>8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46</a:t>
                      </a:r>
                      <a:r>
                        <a:rPr lang="en-US" baseline="-25000" dirty="0">
                          <a:effectLst/>
                        </a:rPr>
                        <a:t>16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hlinkClick r:id="rId7" tooltip="F"/>
                        </a:rPr>
                        <a:t>F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7447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2B96BF6A-39F1-4E38-A53D-8D66C4476EB6}"/>
              </a:ext>
            </a:extLst>
          </p:cNvPr>
          <p:cNvGrpSpPr/>
          <p:nvPr/>
        </p:nvGrpSpPr>
        <p:grpSpPr>
          <a:xfrm>
            <a:off x="838276" y="2002274"/>
            <a:ext cx="7407451" cy="769441"/>
            <a:chOff x="838276" y="4551110"/>
            <a:chExt cx="7407451" cy="769441"/>
          </a:xfrm>
        </p:grpSpPr>
        <p:sp>
          <p:nvSpPr>
            <p:cNvPr id="39" name="Equals 38">
              <a:extLst>
                <a:ext uri="{FF2B5EF4-FFF2-40B4-BE49-F238E27FC236}">
                  <a16:creationId xmlns:a16="http://schemas.microsoft.com/office/drawing/2014/main" id="{3123A384-3099-4E50-8392-40D5E27DA713}"/>
                </a:ext>
              </a:extLst>
            </p:cNvPr>
            <p:cNvSpPr/>
            <p:nvPr/>
          </p:nvSpPr>
          <p:spPr>
            <a:xfrm>
              <a:off x="6478261" y="4663326"/>
              <a:ext cx="611618" cy="545007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7A6904-AA06-4EBC-B1E3-0B41F43A3F7F}"/>
                </a:ext>
              </a:extLst>
            </p:cNvPr>
            <p:cNvSpPr txBox="1"/>
            <p:nvPr/>
          </p:nvSpPr>
          <p:spPr>
            <a:xfrm>
              <a:off x="7451920" y="4551110"/>
              <a:ext cx="7938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65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FDE2A0-2388-4756-B223-376FE729431B}"/>
                </a:ext>
              </a:extLst>
            </p:cNvPr>
            <p:cNvSpPr/>
            <p:nvPr/>
          </p:nvSpPr>
          <p:spPr>
            <a:xfrm>
              <a:off x="838276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B9055A-9492-444E-B948-57B0A6133A55}"/>
                </a:ext>
              </a:extLst>
            </p:cNvPr>
            <p:cNvSpPr/>
            <p:nvPr/>
          </p:nvSpPr>
          <p:spPr>
            <a:xfrm>
              <a:off x="1506125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C9D622-BA57-4595-8194-B7CB43EBBAB4}"/>
                </a:ext>
              </a:extLst>
            </p:cNvPr>
            <p:cNvSpPr/>
            <p:nvPr/>
          </p:nvSpPr>
          <p:spPr>
            <a:xfrm>
              <a:off x="2173974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B1FAA9-78B4-407C-A36E-3B10A53A8885}"/>
                </a:ext>
              </a:extLst>
            </p:cNvPr>
            <p:cNvSpPr/>
            <p:nvPr/>
          </p:nvSpPr>
          <p:spPr>
            <a:xfrm>
              <a:off x="2841823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F87088E-165D-444B-9BF2-7FB52933FE82}"/>
                </a:ext>
              </a:extLst>
            </p:cNvPr>
            <p:cNvSpPr/>
            <p:nvPr/>
          </p:nvSpPr>
          <p:spPr>
            <a:xfrm>
              <a:off x="3509672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B2A14A1-AE16-4F4C-9D81-1ACDE426BCE1}"/>
                </a:ext>
              </a:extLst>
            </p:cNvPr>
            <p:cNvSpPr/>
            <p:nvPr/>
          </p:nvSpPr>
          <p:spPr>
            <a:xfrm>
              <a:off x="4177521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351F32-8B8C-41B2-852C-250B8AF7A94E}"/>
                </a:ext>
              </a:extLst>
            </p:cNvPr>
            <p:cNvSpPr/>
            <p:nvPr/>
          </p:nvSpPr>
          <p:spPr>
            <a:xfrm>
              <a:off x="4845370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57413D-6E3E-4E82-B183-CCF5A3208546}"/>
                </a:ext>
              </a:extLst>
            </p:cNvPr>
            <p:cNvSpPr/>
            <p:nvPr/>
          </p:nvSpPr>
          <p:spPr>
            <a:xfrm>
              <a:off x="5513219" y="4634330"/>
              <a:ext cx="603001" cy="60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74D7BD-649F-4C8C-8972-AABA170C5D76}"/>
              </a:ext>
            </a:extLst>
          </p:cNvPr>
          <p:cNvSpPr txBox="1"/>
          <p:nvPr/>
        </p:nvSpPr>
        <p:spPr>
          <a:xfrm>
            <a:off x="628650" y="6444477"/>
            <a:ext cx="7886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ASCII code table representation reproduced from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https://en.wikipedia.org/wiki/ASCII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3D0ED752-AB2F-4AD5-B51A-DC364068622C}"/>
              </a:ext>
            </a:extLst>
          </p:cNvPr>
          <p:cNvSpPr/>
          <p:nvPr/>
        </p:nvSpPr>
        <p:spPr>
          <a:xfrm>
            <a:off x="7500023" y="622180"/>
            <a:ext cx="811454" cy="8114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6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AF60-2A9B-4FDD-B2A1-34017F8C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E948-94F7-46C3-A4C7-EDDDBF85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Flowcharts &amp; Flow Control</a:t>
            </a:r>
          </a:p>
          <a:p>
            <a:pPr lvl="1"/>
            <a:r>
              <a:rPr lang="en-US" dirty="0"/>
              <a:t>Branching (Decision; if/if-else)</a:t>
            </a:r>
          </a:p>
          <a:p>
            <a:pPr lvl="1"/>
            <a:r>
              <a:rPr lang="en-US" dirty="0"/>
              <a:t>Loops (Iteration; while/do-while/for)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&amp; Data Types</a:t>
            </a:r>
          </a:p>
          <a:p>
            <a:pPr lvl="1"/>
            <a:r>
              <a:rPr lang="en-US" dirty="0"/>
              <a:t>Primitive Data Types</a:t>
            </a:r>
          </a:p>
          <a:p>
            <a:pPr lvl="1"/>
            <a:r>
              <a:rPr lang="en-US" dirty="0"/>
              <a:t>Data Encoding</a:t>
            </a:r>
          </a:p>
          <a:p>
            <a:pPr lvl="1"/>
            <a:r>
              <a:rPr lang="en-US" dirty="0"/>
              <a:t>Composite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Algorithms</a:t>
            </a:r>
          </a:p>
          <a:p>
            <a:pPr lvl="1"/>
            <a:r>
              <a:rPr lang="en-US" dirty="0"/>
              <a:t>Time Complexity of Algorithms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(Next Class) Types of Algorithms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(Next Class) Problem Solving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22389-FD64-433D-8919-FEF78C34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A7F4-3A7F-45F1-8047-7E0A394A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43221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Real numbers are also made from bits and integers.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F6D0-0C69-4AE3-BFB5-BCDB41E9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20</a:t>
            </a:fld>
            <a:endParaRPr lang="en-US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5966EF-A1C1-4897-82F4-C0FF778A70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26839"/>
            <a:ext cx="7886700" cy="100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785CA-7919-4011-A408-D3BCEAD74F89}"/>
              </a:ext>
            </a:extLst>
          </p:cNvPr>
          <p:cNvSpPr txBox="1"/>
          <p:nvPr/>
        </p:nvSpPr>
        <p:spPr>
          <a:xfrm>
            <a:off x="628650" y="6259811"/>
            <a:ext cx="7886698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Picture of IEEE 754 representation of a number,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https://en.wikipedia.org/wiki/IEEE_754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Graphics: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Stannered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 Wikipedia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A324B25-D6D1-4849-86C9-80BECC42AF71}"/>
              </a:ext>
            </a:extLst>
          </p:cNvPr>
          <p:cNvSpPr/>
          <p:nvPr/>
        </p:nvSpPr>
        <p:spPr>
          <a:xfrm>
            <a:off x="7500023" y="622180"/>
            <a:ext cx="811454" cy="8114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88C5-4C65-4FF5-92E5-A485196A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Data Types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DE3706-712F-48A5-80E4-C6CE4C52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many of the same primitives, each of them are individual</a:t>
            </a:r>
          </a:p>
          <a:p>
            <a:r>
              <a:rPr lang="en-US" b="1" dirty="0"/>
              <a:t>Record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many of potentially different primitives, collectively forming a larger thing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other terms like lists, but today we’ll discuss the most key terms.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2A1E-E51A-4337-9296-487B0FB4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1039BF-8D25-4DA2-975C-B706BB3112A4}"/>
              </a:ext>
            </a:extLst>
          </p:cNvPr>
          <p:cNvGrpSpPr/>
          <p:nvPr/>
        </p:nvGrpSpPr>
        <p:grpSpPr>
          <a:xfrm>
            <a:off x="7442616" y="514019"/>
            <a:ext cx="1072732" cy="1027776"/>
            <a:chOff x="5931615" y="1459527"/>
            <a:chExt cx="1523116" cy="1459285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A767BDFD-5646-4BCD-B1AF-6A59D55D0B62}"/>
                </a:ext>
              </a:extLst>
            </p:cNvPr>
            <p:cNvSpPr/>
            <p:nvPr/>
          </p:nvSpPr>
          <p:spPr>
            <a:xfrm>
              <a:off x="5931615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E27E7C51-8806-4C96-834C-0D03B187B57C}"/>
                </a:ext>
              </a:extLst>
            </p:cNvPr>
            <p:cNvSpPr/>
            <p:nvPr/>
          </p:nvSpPr>
          <p:spPr>
            <a:xfrm>
              <a:off x="6643277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0951DD7C-26CF-44F0-AF2B-74D538819C6D}"/>
                </a:ext>
              </a:extLst>
            </p:cNvPr>
            <p:cNvSpPr/>
            <p:nvPr/>
          </p:nvSpPr>
          <p:spPr>
            <a:xfrm>
              <a:off x="6322328" y="1459527"/>
              <a:ext cx="641897" cy="8537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78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88C5-4C65-4FF5-92E5-A485196A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074931" cy="1325563"/>
          </a:xfrm>
        </p:spPr>
        <p:txBody>
          <a:bodyPr>
            <a:normAutofit/>
          </a:bodyPr>
          <a:lstStyle/>
          <a:p>
            <a:r>
              <a:rPr lang="en-US" dirty="0"/>
              <a:t>Arrays:</a:t>
            </a:r>
            <a:br>
              <a:rPr lang="en-US" dirty="0"/>
            </a:br>
            <a:r>
              <a:rPr lang="en-US" sz="3600" dirty="0"/>
              <a:t>many of the same primitives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2A1E-E51A-4337-9296-487B0FB4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22</a:t>
            </a:fld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1039BF-8D25-4DA2-975C-B706BB3112A4}"/>
              </a:ext>
            </a:extLst>
          </p:cNvPr>
          <p:cNvGrpSpPr/>
          <p:nvPr/>
        </p:nvGrpSpPr>
        <p:grpSpPr>
          <a:xfrm>
            <a:off x="7442616" y="514019"/>
            <a:ext cx="1072732" cy="1027776"/>
            <a:chOff x="5931615" y="1459527"/>
            <a:chExt cx="1523116" cy="1459285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A767BDFD-5646-4BCD-B1AF-6A59D55D0B62}"/>
                </a:ext>
              </a:extLst>
            </p:cNvPr>
            <p:cNvSpPr/>
            <p:nvPr/>
          </p:nvSpPr>
          <p:spPr>
            <a:xfrm>
              <a:off x="5931615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E27E7C51-8806-4C96-834C-0D03B187B57C}"/>
                </a:ext>
              </a:extLst>
            </p:cNvPr>
            <p:cNvSpPr/>
            <p:nvPr/>
          </p:nvSpPr>
          <p:spPr>
            <a:xfrm>
              <a:off x="6643277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0951DD7C-26CF-44F0-AF2B-74D538819C6D}"/>
                </a:ext>
              </a:extLst>
            </p:cNvPr>
            <p:cNvSpPr/>
            <p:nvPr/>
          </p:nvSpPr>
          <p:spPr>
            <a:xfrm>
              <a:off x="6322328" y="1459527"/>
              <a:ext cx="641897" cy="8537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310F24-5ECD-47A0-926B-598C696CE2C0}"/>
              </a:ext>
            </a:extLst>
          </p:cNvPr>
          <p:cNvSpPr txBox="1"/>
          <p:nvPr/>
        </p:nvSpPr>
        <p:spPr>
          <a:xfrm>
            <a:off x="1235348" y="2106464"/>
            <a:ext cx="320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65, 90, 65, 77, 73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94FA56-6626-4653-861A-3DC104A464D7}"/>
              </a:ext>
            </a:extLst>
          </p:cNvPr>
          <p:cNvGraphicFramePr>
            <a:graphicFrameLocks noGrp="1"/>
          </p:cNvGraphicFramePr>
          <p:nvPr/>
        </p:nvGraphicFramePr>
        <p:xfrm>
          <a:off x="6045665" y="2106464"/>
          <a:ext cx="2704591" cy="4205824"/>
        </p:xfrm>
        <a:graphic>
          <a:graphicData uri="http://schemas.openxmlformats.org/drawingml/2006/table">
            <a:tbl>
              <a:tblPr/>
              <a:tblGrid>
                <a:gridCol w="571588">
                  <a:extLst>
                    <a:ext uri="{9D8B030D-6E8A-4147-A177-3AD203B41FA5}">
                      <a16:colId xmlns:a16="http://schemas.microsoft.com/office/drawing/2014/main" val="244517126"/>
                    </a:ext>
                  </a:extLst>
                </a:gridCol>
                <a:gridCol w="711001">
                  <a:extLst>
                    <a:ext uri="{9D8B030D-6E8A-4147-A177-3AD203B41FA5}">
                      <a16:colId xmlns:a16="http://schemas.microsoft.com/office/drawing/2014/main" val="1334854055"/>
                    </a:ext>
                  </a:extLst>
                </a:gridCol>
                <a:gridCol w="711001">
                  <a:extLst>
                    <a:ext uri="{9D8B030D-6E8A-4147-A177-3AD203B41FA5}">
                      <a16:colId xmlns:a16="http://schemas.microsoft.com/office/drawing/2014/main" val="2733363787"/>
                    </a:ext>
                  </a:extLst>
                </a:gridCol>
                <a:gridCol w="711001">
                  <a:extLst>
                    <a:ext uri="{9D8B030D-6E8A-4147-A177-3AD203B41FA5}">
                      <a16:colId xmlns:a16="http://schemas.microsoft.com/office/drawing/2014/main" val="2365206952"/>
                    </a:ext>
                  </a:extLst>
                </a:gridCol>
              </a:tblGrid>
              <a:tr h="226304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Dec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Char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Dec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Char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31397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65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2" tooltip="A"/>
                        </a:rPr>
                        <a:t>A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3" tooltip="N"/>
                        </a:rPr>
                        <a:t>N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18182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66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4" tooltip="B"/>
                        </a:rPr>
                        <a:t>B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5" tooltip="O"/>
                        </a:rPr>
                        <a:t>O</a:t>
                      </a:r>
                      <a:endParaRPr lang="en-US" sz="160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247855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67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6" tooltip="C"/>
                        </a:rPr>
                        <a:t>C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7" tooltip="P"/>
                        </a:rPr>
                        <a:t>P</a:t>
                      </a:r>
                      <a:endParaRPr lang="en-US" sz="160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703529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68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8" tooltip="D"/>
                        </a:rPr>
                        <a:t>D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9" tooltip="Q"/>
                        </a:rPr>
                        <a:t>Q</a:t>
                      </a:r>
                      <a:endParaRPr lang="en-US" sz="160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37950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69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E"/>
                        </a:rPr>
                        <a:t>E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R"/>
                        </a:rPr>
                        <a:t>R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35445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70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12" tooltip="F"/>
                        </a:rPr>
                        <a:t>F</a:t>
                      </a:r>
                      <a:endParaRPr lang="en-US" sz="160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3" tooltip="S"/>
                        </a:rPr>
                        <a:t>S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119966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71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14" tooltip="G"/>
                        </a:rPr>
                        <a:t>G</a:t>
                      </a:r>
                      <a:endParaRPr lang="en-US" sz="160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5" tooltip="T"/>
                        </a:rPr>
                        <a:t>T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356195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72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16" tooltip="H"/>
                        </a:rPr>
                        <a:t>H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17" tooltip="U"/>
                        </a:rPr>
                        <a:t>U</a:t>
                      </a:r>
                      <a:endParaRPr lang="en-US" sz="160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538707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73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18" tooltip="I"/>
                        </a:rPr>
                        <a:t>I</a:t>
                      </a:r>
                      <a:endParaRPr lang="en-US" sz="160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19" tooltip="V"/>
                        </a:rPr>
                        <a:t>V</a:t>
                      </a:r>
                      <a:endParaRPr lang="en-US" sz="160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874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74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20" tooltip="J"/>
                        </a:rPr>
                        <a:t>J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21" tooltip="W"/>
                        </a:rPr>
                        <a:t>W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81309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75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22" tooltip="K"/>
                        </a:rPr>
                        <a:t>K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645AD"/>
                          </a:solidFill>
                          <a:effectLst/>
                          <a:hlinkClick r:id="rId23" tooltip="X"/>
                        </a:rPr>
                        <a:t>X</a:t>
                      </a:r>
                      <a:endParaRPr lang="en-US" sz="160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79564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76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24" tooltip="L"/>
                        </a:rPr>
                        <a:t>L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25" tooltip="Y"/>
                        </a:rPr>
                        <a:t>Y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14509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77</a:t>
                      </a: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26" tooltip="M"/>
                        </a:rPr>
                        <a:t>M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56576" marR="56576" marT="28288" marB="2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645AD"/>
                          </a:solidFill>
                          <a:effectLst/>
                          <a:hlinkClick r:id="rId27" tooltip="Z"/>
                        </a:rPr>
                        <a:t>Z</a:t>
                      </a:r>
                      <a:endParaRPr lang="en-US" sz="1600" dirty="0">
                        <a:effectLst/>
                      </a:endParaRPr>
                    </a:p>
                  </a:txBody>
                  <a:tcPr marL="56576" marR="56576" marT="28288" marB="282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157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3A3811-4D7A-4D0D-8F47-BD5FCCE9E2F0}"/>
              </a:ext>
            </a:extLst>
          </p:cNvPr>
          <p:cNvSpPr txBox="1"/>
          <p:nvPr/>
        </p:nvSpPr>
        <p:spPr>
          <a:xfrm>
            <a:off x="628650" y="6444477"/>
            <a:ext cx="7886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ASCII code table representation reproduced from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https://en.wikipedia.org/wiki/ASCII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14FE8ED-0A5C-4357-AF98-142A42F1CEB4}"/>
              </a:ext>
            </a:extLst>
          </p:cNvPr>
          <p:cNvSpPr/>
          <p:nvPr/>
        </p:nvSpPr>
        <p:spPr>
          <a:xfrm>
            <a:off x="2588213" y="2852003"/>
            <a:ext cx="423894" cy="799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BB519-CB69-4611-B0EA-7A50BAA3FBEE}"/>
              </a:ext>
            </a:extLst>
          </p:cNvPr>
          <p:cNvSpPr txBox="1"/>
          <p:nvPr/>
        </p:nvSpPr>
        <p:spPr>
          <a:xfrm>
            <a:off x="2939439" y="2995765"/>
            <a:ext cx="22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translated 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62937-E0BF-4BF9-AC30-F14C955B345A}"/>
              </a:ext>
            </a:extLst>
          </p:cNvPr>
          <p:cNvSpPr txBox="1"/>
          <p:nvPr/>
        </p:nvSpPr>
        <p:spPr>
          <a:xfrm>
            <a:off x="1371608" y="3812110"/>
            <a:ext cx="293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‘A’, ‘Z’, ‘A’, ‘M’, ‘I’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A154A-B34C-4B13-8546-688B14235E10}"/>
              </a:ext>
            </a:extLst>
          </p:cNvPr>
          <p:cNvSpPr txBox="1"/>
          <p:nvPr/>
        </p:nvSpPr>
        <p:spPr>
          <a:xfrm>
            <a:off x="413251" y="4889469"/>
            <a:ext cx="50524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This is called an “</a:t>
            </a:r>
            <a:r>
              <a:rPr lang="en-US" sz="2800" b="1" u="sng" dirty="0">
                <a:solidFill>
                  <a:srgbClr val="0070C0"/>
                </a:solidFill>
              </a:rPr>
              <a:t>array</a:t>
            </a:r>
            <a:r>
              <a:rPr lang="en-US" sz="2800" b="1" dirty="0">
                <a:solidFill>
                  <a:srgbClr val="0070C0"/>
                </a:solidFill>
              </a:rPr>
              <a:t>”.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An array of characters is usually called a “</a:t>
            </a:r>
            <a:r>
              <a:rPr lang="en-US" u="sng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70C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7496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7292-718B-4914-8AC7-F6348CB9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Lots of things in life can be translated to a set of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E564-EFDE-4B81-93DE-79A7B7D5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23</a:t>
            </a:fld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969F9B-2FD5-4F5F-9463-06B42944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62" y="2380209"/>
            <a:ext cx="3535448" cy="17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E44762-B932-412E-B3C0-07146C477CE4}"/>
              </a:ext>
            </a:extLst>
          </p:cNvPr>
          <p:cNvSpPr/>
          <p:nvPr/>
        </p:nvSpPr>
        <p:spPr>
          <a:xfrm>
            <a:off x="3531742" y="2825165"/>
            <a:ext cx="86474" cy="8647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E6BDBD-32D0-4870-AEDB-8DDD42098B40}"/>
              </a:ext>
            </a:extLst>
          </p:cNvPr>
          <p:cNvCxnSpPr/>
          <p:nvPr/>
        </p:nvCxnSpPr>
        <p:spPr>
          <a:xfrm>
            <a:off x="375448" y="2868402"/>
            <a:ext cx="4087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534DD9-F9B7-46ED-87E2-05F3DC9CA225}"/>
              </a:ext>
            </a:extLst>
          </p:cNvPr>
          <p:cNvCxnSpPr/>
          <p:nvPr/>
        </p:nvCxnSpPr>
        <p:spPr>
          <a:xfrm>
            <a:off x="3574979" y="2256434"/>
            <a:ext cx="0" cy="20254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76E478F-66B4-425B-BF30-2603EA5B4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54" b="11198"/>
          <a:stretch/>
        </p:blipFill>
        <p:spPr>
          <a:xfrm>
            <a:off x="4929010" y="2096825"/>
            <a:ext cx="3586340" cy="22450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5849B7-003C-4BC2-8237-099B32F5361F}"/>
              </a:ext>
            </a:extLst>
          </p:cNvPr>
          <p:cNvCxnSpPr>
            <a:cxnSpLocks/>
          </p:cNvCxnSpPr>
          <p:nvPr/>
        </p:nvCxnSpPr>
        <p:spPr>
          <a:xfrm>
            <a:off x="5584298" y="3288160"/>
            <a:ext cx="14038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CFF49-6AAA-4BEC-A1B7-7FFC3D09EC42}"/>
              </a:ext>
            </a:extLst>
          </p:cNvPr>
          <p:cNvCxnSpPr>
            <a:cxnSpLocks/>
          </p:cNvCxnSpPr>
          <p:nvPr/>
        </p:nvCxnSpPr>
        <p:spPr>
          <a:xfrm>
            <a:off x="6313476" y="2513086"/>
            <a:ext cx="0" cy="16156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B32D1A-00FF-461F-ACFB-E206FE0A8FCC}"/>
              </a:ext>
            </a:extLst>
          </p:cNvPr>
          <p:cNvSpPr txBox="1"/>
          <p:nvPr/>
        </p:nvSpPr>
        <p:spPr>
          <a:xfrm>
            <a:off x="952552" y="4691064"/>
            <a:ext cx="432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36.5495581,136.7096057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BFF2F-A9EF-4766-86D3-C7973613E359}"/>
              </a:ext>
            </a:extLst>
          </p:cNvPr>
          <p:cNvSpPr txBox="1"/>
          <p:nvPr/>
        </p:nvSpPr>
        <p:spPr>
          <a:xfrm>
            <a:off x="634305" y="6087532"/>
            <a:ext cx="5967822" cy="60016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Graphic Sources (excluding previously cited):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https://commons.wikimedia.org/wiki/File:BlankMap-World.svg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; Google Maps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Image of floating-point representation is not accurate and used for presentation only.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87441C11-180A-4EFE-8818-A4B6B5B2E6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5"/>
          <a:stretch/>
        </p:blipFill>
        <p:spPr bwMode="auto">
          <a:xfrm>
            <a:off x="446853" y="5274183"/>
            <a:ext cx="2453666" cy="37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6F45EB7-6199-4A6A-98C7-0CB62472F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5"/>
          <a:stretch/>
        </p:blipFill>
        <p:spPr bwMode="auto">
          <a:xfrm>
            <a:off x="3130632" y="5274183"/>
            <a:ext cx="2453666" cy="37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8B9947-A057-4847-B94F-FE71CDCD0959}"/>
              </a:ext>
            </a:extLst>
          </p:cNvPr>
          <p:cNvSpPr txBox="1"/>
          <p:nvPr/>
        </p:nvSpPr>
        <p:spPr>
          <a:xfrm>
            <a:off x="5814411" y="4758148"/>
            <a:ext cx="312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Coordinates can be represented using two real numbers.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BDC64C-C292-4D09-A46B-1AE7F4927F2F}"/>
              </a:ext>
            </a:extLst>
          </p:cNvPr>
          <p:cNvGrpSpPr/>
          <p:nvPr/>
        </p:nvGrpSpPr>
        <p:grpSpPr>
          <a:xfrm>
            <a:off x="7442616" y="514019"/>
            <a:ext cx="1072732" cy="1027776"/>
            <a:chOff x="5931615" y="1459527"/>
            <a:chExt cx="1523116" cy="1459285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378503B4-9FA5-48EA-9A3E-18054F5E0ACA}"/>
                </a:ext>
              </a:extLst>
            </p:cNvPr>
            <p:cNvSpPr/>
            <p:nvPr/>
          </p:nvSpPr>
          <p:spPr>
            <a:xfrm>
              <a:off x="5931615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DD0C5A20-ABA1-4984-9065-25A1FFD044A0}"/>
                </a:ext>
              </a:extLst>
            </p:cNvPr>
            <p:cNvSpPr/>
            <p:nvPr/>
          </p:nvSpPr>
          <p:spPr>
            <a:xfrm>
              <a:off x="6643277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ylinder 32">
              <a:extLst>
                <a:ext uri="{FF2B5EF4-FFF2-40B4-BE49-F238E27FC236}">
                  <a16:creationId xmlns:a16="http://schemas.microsoft.com/office/drawing/2014/main" id="{FE5EE222-B846-4836-8ACA-95A7D524E4E4}"/>
                </a:ext>
              </a:extLst>
            </p:cNvPr>
            <p:cNvSpPr/>
            <p:nvPr/>
          </p:nvSpPr>
          <p:spPr>
            <a:xfrm>
              <a:off x="6322328" y="1459527"/>
              <a:ext cx="641897" cy="8537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39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F84F-E7EF-4CCC-B909-D731B49B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56543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Different types of data can be recorded together.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BAC7BE-A8ED-4B02-B68B-5CF1B81A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26576"/>
          </a:xfrm>
        </p:spPr>
        <p:txBody>
          <a:bodyPr/>
          <a:lstStyle/>
          <a:p>
            <a:r>
              <a:rPr lang="en-US" dirty="0"/>
              <a:t>Suppose we want to describe a food item at the cafeteria. This might be how it works: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BC2F5-53B2-4983-AD4B-13DEE4FA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EA02D7-D095-4857-8248-AB625D9A4039}"/>
              </a:ext>
            </a:extLst>
          </p:cNvPr>
          <p:cNvGrpSpPr/>
          <p:nvPr/>
        </p:nvGrpSpPr>
        <p:grpSpPr>
          <a:xfrm>
            <a:off x="7442616" y="514019"/>
            <a:ext cx="1072732" cy="1027776"/>
            <a:chOff x="5931615" y="1459527"/>
            <a:chExt cx="1523116" cy="1459285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A231396A-54E0-432B-9C92-4E0A09F6399D}"/>
                </a:ext>
              </a:extLst>
            </p:cNvPr>
            <p:cNvSpPr/>
            <p:nvPr/>
          </p:nvSpPr>
          <p:spPr>
            <a:xfrm>
              <a:off x="5931615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17282534-DDEC-455D-B24C-49545670ED2B}"/>
                </a:ext>
              </a:extLst>
            </p:cNvPr>
            <p:cNvSpPr/>
            <p:nvPr/>
          </p:nvSpPr>
          <p:spPr>
            <a:xfrm>
              <a:off x="6643277" y="2107358"/>
              <a:ext cx="811454" cy="81145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68298382-1D3D-4AF1-9663-A13D0C83F0D9}"/>
                </a:ext>
              </a:extLst>
            </p:cNvPr>
            <p:cNvSpPr/>
            <p:nvPr/>
          </p:nvSpPr>
          <p:spPr>
            <a:xfrm>
              <a:off x="6322328" y="1459527"/>
              <a:ext cx="641897" cy="8537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0C774C-1FCB-42C1-88FF-1B057A3B1932}"/>
              </a:ext>
            </a:extLst>
          </p:cNvPr>
          <p:cNvSpPr txBox="1"/>
          <p:nvPr/>
        </p:nvSpPr>
        <p:spPr>
          <a:xfrm>
            <a:off x="885695" y="3207611"/>
            <a:ext cx="70200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"name":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katsudon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"price": </a:t>
            </a:r>
            <a:r>
              <a:rPr lang="en-US" dirty="0">
                <a:latin typeface="Consolas" panose="020B0609020204030204" pitchFamily="49" charset="0"/>
              </a:rPr>
              <a:t>400,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"allergens": </a:t>
            </a:r>
            <a:r>
              <a:rPr lang="en-US" dirty="0">
                <a:latin typeface="Consolas" panose="020B0609020204030204" pitchFamily="49" charset="0"/>
              </a:rPr>
              <a:t>["egg"],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"restrictions": </a:t>
            </a:r>
            <a:r>
              <a:rPr lang="en-US" dirty="0">
                <a:latin typeface="Consolas" panose="020B0609020204030204" pitchFamily="49" charset="0"/>
              </a:rPr>
              <a:t>["meat", "nonvegan", "pork"],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"picture": </a:t>
            </a:r>
            <a:r>
              <a:rPr lang="en-US" dirty="0">
                <a:latin typeface="Consolas" panose="020B0609020204030204" pitchFamily="49" charset="0"/>
              </a:rPr>
              <a:t>"https://example.com/food/image.png"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0F12D9-877B-409E-97DC-ED7F31982A6F}"/>
              </a:ext>
            </a:extLst>
          </p:cNvPr>
          <p:cNvCxnSpPr/>
          <p:nvPr/>
        </p:nvCxnSpPr>
        <p:spPr>
          <a:xfrm flipH="1">
            <a:off x="3487857" y="2873539"/>
            <a:ext cx="1325573" cy="6811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DF3B40-DB5A-4D62-AD32-F8B3A25FB4FA}"/>
              </a:ext>
            </a:extLst>
          </p:cNvPr>
          <p:cNvSpPr txBox="1"/>
          <p:nvPr/>
        </p:nvSpPr>
        <p:spPr>
          <a:xfrm>
            <a:off x="4813430" y="267138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string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7598DA-586B-4D6E-95CE-D5B49298699F}"/>
              </a:ext>
            </a:extLst>
          </p:cNvPr>
          <p:cNvCxnSpPr>
            <a:cxnSpLocks/>
          </p:cNvCxnSpPr>
          <p:nvPr/>
        </p:nvCxnSpPr>
        <p:spPr>
          <a:xfrm flipH="1">
            <a:off x="2973130" y="3721772"/>
            <a:ext cx="1793273" cy="1735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BF3D08-06D8-4EC3-9450-DEEA6DB6FAC6}"/>
              </a:ext>
            </a:extLst>
          </p:cNvPr>
          <p:cNvSpPr txBox="1"/>
          <p:nvPr/>
        </p:nvSpPr>
        <p:spPr>
          <a:xfrm>
            <a:off x="4813430" y="3469376"/>
            <a:ext cx="124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 integer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75B784-527F-4873-A0B3-05C580E0EA51}"/>
              </a:ext>
            </a:extLst>
          </p:cNvPr>
          <p:cNvCxnSpPr>
            <a:cxnSpLocks/>
          </p:cNvCxnSpPr>
          <p:nvPr/>
        </p:nvCxnSpPr>
        <p:spPr>
          <a:xfrm flipH="1">
            <a:off x="4146296" y="3888808"/>
            <a:ext cx="2617259" cy="2835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CE300C-E076-4C6B-8500-9C24FA158496}"/>
              </a:ext>
            </a:extLst>
          </p:cNvPr>
          <p:cNvCxnSpPr/>
          <p:nvPr/>
        </p:nvCxnSpPr>
        <p:spPr>
          <a:xfrm flipH="1">
            <a:off x="5866094" y="3888808"/>
            <a:ext cx="897461" cy="4288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6843A7-496E-419F-ADC6-89A3743E7E70}"/>
              </a:ext>
            </a:extLst>
          </p:cNvPr>
          <p:cNvSpPr txBox="1"/>
          <p:nvPr/>
        </p:nvSpPr>
        <p:spPr>
          <a:xfrm>
            <a:off x="6859217" y="3721914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Arrays of strings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09812E-B426-4DC9-B828-AF910B5210F6}"/>
              </a:ext>
            </a:extLst>
          </p:cNvPr>
          <p:cNvCxnSpPr>
            <a:cxnSpLocks/>
          </p:cNvCxnSpPr>
          <p:nvPr/>
        </p:nvCxnSpPr>
        <p:spPr>
          <a:xfrm flipH="1" flipV="1">
            <a:off x="4025183" y="4971005"/>
            <a:ext cx="668145" cy="6184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87C69F-BDCD-4868-AA39-AB655A782DD2}"/>
              </a:ext>
            </a:extLst>
          </p:cNvPr>
          <p:cNvSpPr txBox="1"/>
          <p:nvPr/>
        </p:nvSpPr>
        <p:spPr>
          <a:xfrm>
            <a:off x="4693327" y="5387253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Another string, but this is a URL.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0D493-D1A6-4779-A358-A8050C70D080}"/>
              </a:ext>
            </a:extLst>
          </p:cNvPr>
          <p:cNvCxnSpPr>
            <a:cxnSpLocks/>
          </p:cNvCxnSpPr>
          <p:nvPr/>
        </p:nvCxnSpPr>
        <p:spPr>
          <a:xfrm flipH="1" flipV="1">
            <a:off x="1143713" y="5130054"/>
            <a:ext cx="668145" cy="6184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046088-344C-4744-9606-B63A9F0CC1F8}"/>
              </a:ext>
            </a:extLst>
          </p:cNvPr>
          <p:cNvSpPr txBox="1"/>
          <p:nvPr/>
        </p:nvSpPr>
        <p:spPr>
          <a:xfrm>
            <a:off x="1766071" y="5712107"/>
            <a:ext cx="564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These braces { } group all the data into a single record.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D260A8-9406-40B1-988C-FFB1497D9C68}"/>
              </a:ext>
            </a:extLst>
          </p:cNvPr>
          <p:cNvSpPr txBox="1"/>
          <p:nvPr/>
        </p:nvSpPr>
        <p:spPr>
          <a:xfrm>
            <a:off x="634304" y="6426086"/>
            <a:ext cx="7271446" cy="26161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This data format is 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called JSON (JavaScript Object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Notation). You can learn more from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www.json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1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DD9F-48F2-4D9E-BEF7-E0FCAFD1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09E8A6-63F7-4896-939A-9B30AF4F3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analysis of time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60AD-7BD5-4650-8F2F-50F66986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270D1E-EBF0-4F58-B00E-FE39A413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2AEE0-4FD6-44CF-A48D-3AF44AAD5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78534" cy="4823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“a set of </a:t>
            </a:r>
            <a:r>
              <a:rPr lang="en-US" sz="2000" i="1" dirty="0">
                <a:hlinkClick r:id="rId2" tooltip="mathematic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mathematical</a:t>
            </a:r>
            <a:r>
              <a:rPr lang="en-US" sz="2000" i="1" dirty="0"/>
              <a:t> </a:t>
            </a:r>
            <a:r>
              <a:rPr lang="en-US" sz="2000" b="1" i="1" dirty="0">
                <a:hlinkClick r:id="rId3" tooltip="instruc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</a:t>
            </a:r>
            <a:r>
              <a:rPr lang="en-US" sz="2000" i="1" dirty="0"/>
              <a:t> or </a:t>
            </a:r>
            <a:r>
              <a:rPr lang="en-US" sz="2000" i="1" dirty="0">
                <a:hlinkClick r:id="rId4" tooltip="ru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rules</a:t>
            </a:r>
            <a:r>
              <a:rPr lang="en-US" sz="2000" i="1" dirty="0"/>
              <a:t> that, </a:t>
            </a:r>
            <a:r>
              <a:rPr lang="en-US" sz="2000" i="1" dirty="0">
                <a:hlinkClick r:id="rId5" tooltip="especiall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especially</a:t>
            </a:r>
            <a:r>
              <a:rPr lang="en-US" sz="2000" i="1" dirty="0"/>
              <a:t> if </a:t>
            </a:r>
            <a:r>
              <a:rPr lang="en-US" sz="2000" b="1" i="1" dirty="0"/>
              <a:t>given to a </a:t>
            </a:r>
            <a:r>
              <a:rPr lang="en-US" sz="2000" b="1" i="1" dirty="0">
                <a:hlinkClick r:id="rId6" tooltip="compu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</a:t>
            </a:r>
            <a:r>
              <a:rPr lang="en-US" sz="2000" i="1" dirty="0"/>
              <a:t>, will </a:t>
            </a:r>
            <a:r>
              <a:rPr lang="en-US" sz="2000" i="1" dirty="0">
                <a:hlinkClick r:id="rId7" tooltip="hel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</a:t>
            </a:r>
            <a:r>
              <a:rPr lang="en-US" sz="2000" i="1" dirty="0"/>
              <a:t> to </a:t>
            </a:r>
            <a:r>
              <a:rPr lang="en-US" sz="2000" i="1" dirty="0">
                <a:hlinkClick r:id="rId8" tooltip="calcul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calculate</a:t>
            </a:r>
            <a:r>
              <a:rPr lang="en-US" sz="2000" i="1" dirty="0"/>
              <a:t> an </a:t>
            </a:r>
            <a:r>
              <a:rPr lang="en-US" sz="2000" i="1" dirty="0">
                <a:hlinkClick r:id="rId9" tooltip="answ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answer</a:t>
            </a:r>
            <a:r>
              <a:rPr lang="en-US" sz="2000" i="1" dirty="0"/>
              <a:t> to a </a:t>
            </a:r>
            <a:r>
              <a:rPr lang="en-US" sz="2000" i="1" dirty="0">
                <a:hlinkClick r:id="rId10" tooltip="probl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r>
              <a:rPr lang="en-US" sz="2000" i="1" dirty="0"/>
              <a:t>”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	–</a:t>
            </a:r>
            <a:r>
              <a:rPr lang="en-US" sz="2000" i="1" dirty="0"/>
              <a:t> </a:t>
            </a:r>
            <a:r>
              <a:rPr lang="en-US" sz="2000" dirty="0">
                <a:hlinkClick r:id="rId11"/>
              </a:rPr>
              <a:t>Cambridge Dictionary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“</a:t>
            </a:r>
            <a:r>
              <a:rPr lang="en-US" sz="2000" b="0" i="1" dirty="0">
                <a:effectLst/>
              </a:rPr>
              <a:t>a </a:t>
            </a:r>
            <a:r>
              <a:rPr lang="en-US" sz="2000" b="1" i="1" dirty="0">
                <a:effectLst/>
              </a:rPr>
              <a:t>procedure</a:t>
            </a:r>
            <a:r>
              <a:rPr lang="en-US" sz="2000" b="0" i="1" dirty="0">
                <a:effectLst/>
              </a:rPr>
              <a:t> for solving a mathematical problem (as of finding the greatest </a:t>
            </a:r>
            <a:r>
              <a:rPr lang="en-US" sz="2000" b="0" i="1" u="none" strike="noStrike" dirty="0"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common divisor</a:t>
            </a:r>
            <a:r>
              <a:rPr lang="en-US" sz="2000" b="0" i="1" dirty="0">
                <a:effectLst/>
              </a:rPr>
              <a:t>) in a </a:t>
            </a:r>
            <a:r>
              <a:rPr lang="en-US" sz="2000" b="1" i="1" dirty="0">
                <a:effectLst/>
              </a:rPr>
              <a:t>finite number of steps </a:t>
            </a:r>
            <a:r>
              <a:rPr lang="en-US" sz="2000" b="0" i="1" dirty="0">
                <a:effectLst/>
              </a:rPr>
              <a:t>that frequently involves repetition of an operation</a:t>
            </a:r>
            <a:r>
              <a:rPr lang="en-US" sz="2000" b="0" i="0" dirty="0">
                <a:effectLst/>
              </a:rPr>
              <a:t>”</a:t>
            </a:r>
            <a:br>
              <a:rPr lang="en-US" sz="2000" b="0" i="0" dirty="0">
                <a:effectLst/>
              </a:rPr>
            </a:br>
            <a:r>
              <a:rPr lang="en-US" sz="2000" b="0" i="0" dirty="0">
                <a:effectLst/>
              </a:rPr>
              <a:t>	– </a:t>
            </a:r>
            <a:r>
              <a:rPr lang="en-US" sz="2000" b="0" i="0" dirty="0">
                <a:effectLst/>
                <a:hlinkClick r:id="rId13"/>
              </a:rPr>
              <a:t>Merriam-Webster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i="1" dirty="0"/>
              <a:t>a </a:t>
            </a:r>
            <a:r>
              <a:rPr lang="en-US" sz="2000" b="1" i="1" dirty="0"/>
              <a:t>list of rules </a:t>
            </a:r>
            <a:r>
              <a:rPr lang="en-US" sz="2000" i="1" dirty="0"/>
              <a:t>to follow in order to solve a problem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en-US" sz="2000" dirty="0"/>
              <a:t>	– </a:t>
            </a:r>
            <a:r>
              <a:rPr lang="en-US" sz="2000" dirty="0">
                <a:hlinkClick r:id="rId14"/>
              </a:rPr>
              <a:t>BBC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A460-F04F-46A2-9919-5F4D254B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26</a:t>
            </a:fld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EE00D5-8EF2-4DB5-9248-92135F74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42" y="618843"/>
            <a:ext cx="2708396" cy="36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B94A9-E36A-482B-A223-E4C3146B7E00}"/>
              </a:ext>
            </a:extLst>
          </p:cNvPr>
          <p:cNvSpPr txBox="1"/>
          <p:nvPr/>
        </p:nvSpPr>
        <p:spPr>
          <a:xfrm>
            <a:off x="6076542" y="4196770"/>
            <a:ext cx="2708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Muhammad ibn Musa al-Khwarizmi,</a:t>
            </a:r>
          </a:p>
          <a:p>
            <a:pPr algn="ctr"/>
            <a:r>
              <a:rPr lang="en-US" sz="1200" dirty="0"/>
              <a:t>the mathematician namesake of “Algorithm”.</a:t>
            </a:r>
          </a:p>
          <a:p>
            <a:pPr algn="ctr"/>
            <a:r>
              <a:rPr lang="en-US" sz="1200" dirty="0">
                <a:hlinkClick r:id="rId16"/>
              </a:rPr>
              <a:t>Depicted on a Soviet stamp</a:t>
            </a:r>
            <a:r>
              <a:rPr lang="en-US" sz="1200" dirty="0"/>
              <a:t> in 1983.</a:t>
            </a:r>
          </a:p>
        </p:txBody>
      </p:sp>
    </p:spTree>
    <p:extLst>
      <p:ext uri="{BB962C8B-B14F-4D97-AF65-F5344CB8AC3E}">
        <p14:creationId xmlns:p14="http://schemas.microsoft.com/office/powerpoint/2010/main" val="735307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270D1E-EBF0-4F58-B00E-FE39A413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A460-F04F-46A2-9919-5F4D254B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7D25E75-446A-4020-8668-FBD04DAC1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82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993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0686-CC64-4D3D-BF01-A767E61B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51AC-2A73-4A08-A708-9AD8E854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 draw it in a flowchart, it’s already probably an algorithm.</a:t>
            </a:r>
          </a:p>
          <a:p>
            <a:r>
              <a:rPr lang="en-US" dirty="0"/>
              <a:t>Algorithms can be expressed in many different ways.</a:t>
            </a:r>
          </a:p>
          <a:p>
            <a:endParaRPr lang="en-US" dirty="0"/>
          </a:p>
          <a:p>
            <a:r>
              <a:rPr lang="en-US" dirty="0"/>
              <a:t>Time complexity analysis presented here will be very simple, intended for quick glimpses.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D5C7-31AF-44AC-B09B-C8CD7AA5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2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377C-69EF-46DF-843D-8D3EF81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Suppose that we want to copy a string: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E5450-1ECE-4941-976F-E803444E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29</a:t>
            </a:fld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458FC-3C3E-435A-8BAF-AFB68F8135DB}"/>
              </a:ext>
            </a:extLst>
          </p:cNvPr>
          <p:cNvSpPr txBox="1"/>
          <p:nvPr/>
        </p:nvSpPr>
        <p:spPr>
          <a:xfrm>
            <a:off x="144780" y="137160"/>
            <a:ext cx="699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Algorithm 3-1 (refer to the English textbook of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Information Science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A9A6636-1965-4651-BDC1-F52BB3007D10}"/>
              </a:ext>
            </a:extLst>
          </p:cNvPr>
          <p:cNvSpPr/>
          <p:nvPr/>
        </p:nvSpPr>
        <p:spPr>
          <a:xfrm>
            <a:off x="628650" y="1986631"/>
            <a:ext cx="1628965" cy="381504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69499A1E-0277-4508-BA58-C73ABD3328DC}"/>
              </a:ext>
            </a:extLst>
          </p:cNvPr>
          <p:cNvSpPr/>
          <p:nvPr/>
        </p:nvSpPr>
        <p:spPr>
          <a:xfrm>
            <a:off x="543869" y="2598249"/>
            <a:ext cx="1798526" cy="381505"/>
          </a:xfrm>
          <a:prstGeom prst="flowChartInputOutpu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120C0-06E7-46F6-B3B8-BA51B5708318}"/>
              </a:ext>
            </a:extLst>
          </p:cNvPr>
          <p:cNvSpPr/>
          <p:nvPr/>
        </p:nvSpPr>
        <p:spPr>
          <a:xfrm>
            <a:off x="628648" y="3294647"/>
            <a:ext cx="1628965" cy="381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7E5D3-4660-4397-9848-86E8939B5DCB}"/>
              </a:ext>
            </a:extLst>
          </p:cNvPr>
          <p:cNvSpPr/>
          <p:nvPr/>
        </p:nvSpPr>
        <p:spPr>
          <a:xfrm>
            <a:off x="628648" y="3927569"/>
            <a:ext cx="1628965" cy="381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38DCE-20E3-474E-A6DF-8FE4632EF98E}"/>
              </a:ext>
            </a:extLst>
          </p:cNvPr>
          <p:cNvSpPr/>
          <p:nvPr/>
        </p:nvSpPr>
        <p:spPr>
          <a:xfrm>
            <a:off x="2645173" y="3294647"/>
            <a:ext cx="1628965" cy="381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s +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F65FB6-2A4D-4617-BB2E-BB866CDFC1C7}"/>
              </a:ext>
            </a:extLst>
          </p:cNvPr>
          <p:cNvSpPr/>
          <p:nvPr/>
        </p:nvSpPr>
        <p:spPr>
          <a:xfrm>
            <a:off x="2645173" y="3927569"/>
            <a:ext cx="1628965" cy="3815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AB71344-2035-4739-ACBB-122FDAD9C901}"/>
              </a:ext>
            </a:extLst>
          </p:cNvPr>
          <p:cNvSpPr/>
          <p:nvPr/>
        </p:nvSpPr>
        <p:spPr>
          <a:xfrm>
            <a:off x="2645173" y="4609830"/>
            <a:ext cx="1628965" cy="67553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&gt; n</a:t>
            </a: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08C13E3D-0E4B-4141-9759-32BB6D3AAB6C}"/>
              </a:ext>
            </a:extLst>
          </p:cNvPr>
          <p:cNvSpPr/>
          <p:nvPr/>
        </p:nvSpPr>
        <p:spPr>
          <a:xfrm>
            <a:off x="2560392" y="5479671"/>
            <a:ext cx="1798526" cy="381505"/>
          </a:xfrm>
          <a:prstGeom prst="flowChartInputOutpu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s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A176D98-C01C-436E-879D-620A3A818C73}"/>
              </a:ext>
            </a:extLst>
          </p:cNvPr>
          <p:cNvSpPr/>
          <p:nvPr/>
        </p:nvSpPr>
        <p:spPr>
          <a:xfrm>
            <a:off x="2645173" y="6074455"/>
            <a:ext cx="1628965" cy="381504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7D2817A-BC58-4DE3-A4B9-5BB59D6B048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 flipH="1" flipV="1">
            <a:off x="1944179" y="2793598"/>
            <a:ext cx="1014427" cy="2016525"/>
          </a:xfrm>
          <a:prstGeom prst="bentConnector5">
            <a:avLst>
              <a:gd name="adj1" fmla="val -22535"/>
              <a:gd name="adj2" fmla="val 50000"/>
              <a:gd name="adj3" fmla="val 122535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FBF850-37DE-4A7D-9A15-28949C0EAD84}"/>
              </a:ext>
            </a:extLst>
          </p:cNvPr>
          <p:cNvCxnSpPr>
            <a:stCxn id="7" idx="2"/>
            <a:endCxn id="8" idx="1"/>
          </p:cNvCxnSpPr>
          <p:nvPr/>
        </p:nvCxnSpPr>
        <p:spPr>
          <a:xfrm flipH="1">
            <a:off x="1443132" y="2368135"/>
            <a:ext cx="1" cy="23011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46BCC-654B-452A-B180-49594CE3F910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443131" y="2979754"/>
            <a:ext cx="1" cy="31489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23DFC0-36EB-4E27-84E8-C018D192D59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443131" y="3676152"/>
            <a:ext cx="0" cy="25141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51A397-BE1A-4D6E-B0D5-AE626370C99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459656" y="3676152"/>
            <a:ext cx="0" cy="25141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3E8E5-D8E5-4090-944D-FA97CB86E9B8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3459656" y="4309074"/>
            <a:ext cx="0" cy="30075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B743C9-C635-4B63-8A77-BCEAAD0CDC80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flipH="1">
            <a:off x="3459655" y="5285362"/>
            <a:ext cx="1" cy="19430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BFC3DA-7535-4EE8-BF20-205204941325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3459655" y="5861176"/>
            <a:ext cx="1" cy="21327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466E4CD-D795-4657-B28F-B5FE95A2D8BD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3459655" y="3131727"/>
            <a:ext cx="814483" cy="1815869"/>
          </a:xfrm>
          <a:prstGeom prst="bentConnector4">
            <a:avLst>
              <a:gd name="adj1" fmla="val -28067"/>
              <a:gd name="adj2" fmla="val 99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881B78-9896-44BF-9AF7-50A81C9E2A97}"/>
              </a:ext>
            </a:extLst>
          </p:cNvPr>
          <p:cNvSpPr txBox="1"/>
          <p:nvPr/>
        </p:nvSpPr>
        <p:spPr>
          <a:xfrm>
            <a:off x="5387379" y="2591227"/>
            <a:ext cx="33832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 = int(input().strip())</a:t>
            </a:r>
          </a:p>
          <a:p>
            <a:r>
              <a:rPr lang="en-US" dirty="0">
                <a:latin typeface="Consolas" panose="020B0609020204030204" pitchFamily="49" charset="0"/>
              </a:rPr>
              <a:t>s = 0</a:t>
            </a:r>
          </a:p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  <a:p>
            <a:r>
              <a:rPr lang="en-US" dirty="0">
                <a:latin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n:</a:t>
            </a:r>
          </a:p>
          <a:p>
            <a:r>
              <a:rPr lang="en-US" dirty="0">
                <a:latin typeface="Consolas" panose="020B0609020204030204" pitchFamily="49" charset="0"/>
              </a:rPr>
              <a:t>    s = s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</a:t>
            </a:r>
          </a:p>
          <a:p>
            <a:r>
              <a:rPr lang="en-US" dirty="0">
                <a:latin typeface="Consolas" panose="020B0609020204030204" pitchFamily="49" charset="0"/>
              </a:rPr>
              <a:t>print(s)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AC43C5-A045-479A-B42F-954EB527F8C9}"/>
              </a:ext>
            </a:extLst>
          </p:cNvPr>
          <p:cNvSpPr txBox="1"/>
          <p:nvPr/>
        </p:nvSpPr>
        <p:spPr>
          <a:xfrm>
            <a:off x="4881491" y="1431625"/>
            <a:ext cx="363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very same algorithm written as Python code: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3E5E0C-04BB-43CF-BEC3-5799D85DB6AC}"/>
              </a:ext>
            </a:extLst>
          </p:cNvPr>
          <p:cNvSpPr txBox="1"/>
          <p:nvPr/>
        </p:nvSpPr>
        <p:spPr>
          <a:xfrm>
            <a:off x="362899" y="1431625"/>
            <a:ext cx="420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textbook (Weng, 2021)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892707-5D20-49A9-A90D-0444FA2EE1A9}"/>
              </a:ext>
            </a:extLst>
          </p:cNvPr>
          <p:cNvSpPr txBox="1"/>
          <p:nvPr/>
        </p:nvSpPr>
        <p:spPr>
          <a:xfrm>
            <a:off x="4785084" y="4839426"/>
            <a:ext cx="391292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Flowcharts and program codes have different purposes. These two represent the same algorithm.</a:t>
            </a:r>
          </a:p>
        </p:txBody>
      </p:sp>
    </p:spTree>
    <p:extLst>
      <p:ext uri="{BB962C8B-B14F-4D97-AF65-F5344CB8AC3E}">
        <p14:creationId xmlns:p14="http://schemas.microsoft.com/office/powerpoint/2010/main" val="407555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78A6-E09B-4CA8-AAC7-8B1AF78F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are we in the CS curriculum?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08AB2-8566-446D-817B-14BEB0C2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645BE-416A-438A-9414-365D6F7BB497}"/>
              </a:ext>
            </a:extLst>
          </p:cNvPr>
          <p:cNvSpPr/>
          <p:nvPr/>
        </p:nvSpPr>
        <p:spPr>
          <a:xfrm>
            <a:off x="781177" y="2549420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CE05C-AEF4-4E21-8F61-4E7369656031}"/>
              </a:ext>
            </a:extLst>
          </p:cNvPr>
          <p:cNvSpPr txBox="1"/>
          <p:nvPr/>
        </p:nvSpPr>
        <p:spPr>
          <a:xfrm>
            <a:off x="942386" y="1404906"/>
            <a:ext cx="13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50D7B-3B1C-4E57-9E0C-8324733F6979}"/>
              </a:ext>
            </a:extLst>
          </p:cNvPr>
          <p:cNvSpPr/>
          <p:nvPr/>
        </p:nvSpPr>
        <p:spPr>
          <a:xfrm>
            <a:off x="781177" y="3316041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572AC-49F9-4FAE-BDA1-BB9909882732}"/>
              </a:ext>
            </a:extLst>
          </p:cNvPr>
          <p:cNvSpPr txBox="1"/>
          <p:nvPr/>
        </p:nvSpPr>
        <p:spPr>
          <a:xfrm>
            <a:off x="2899826" y="1404906"/>
            <a:ext cx="13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19E60-D1B2-4543-98D7-C5B4DF9AA441}"/>
              </a:ext>
            </a:extLst>
          </p:cNvPr>
          <p:cNvSpPr txBox="1"/>
          <p:nvPr/>
        </p:nvSpPr>
        <p:spPr>
          <a:xfrm>
            <a:off x="634304" y="6426086"/>
            <a:ext cx="7271446" cy="26161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This is from CS curricula in general, not specific to Kanazawa University.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FFFDB-0F07-4E8C-921C-08B8EA4D9D9C}"/>
              </a:ext>
            </a:extLst>
          </p:cNvPr>
          <p:cNvSpPr/>
          <p:nvPr/>
        </p:nvSpPr>
        <p:spPr>
          <a:xfrm>
            <a:off x="2706866" y="3322288"/>
            <a:ext cx="1689520" cy="56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53E4EA-A72F-4A79-9328-D2FB22790D55}"/>
              </a:ext>
            </a:extLst>
          </p:cNvPr>
          <p:cNvSpPr/>
          <p:nvPr/>
        </p:nvSpPr>
        <p:spPr>
          <a:xfrm>
            <a:off x="2706866" y="4088909"/>
            <a:ext cx="1689520" cy="56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576EB-4E79-4607-8696-D8A49075196F}"/>
              </a:ext>
            </a:extLst>
          </p:cNvPr>
          <p:cNvSpPr/>
          <p:nvPr/>
        </p:nvSpPr>
        <p:spPr>
          <a:xfrm>
            <a:off x="781177" y="4082662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 Data Science Lectures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F5D210-F15F-49F0-A861-BEE6E890EF66}"/>
              </a:ext>
            </a:extLst>
          </p:cNvPr>
          <p:cNvCxnSpPr/>
          <p:nvPr/>
        </p:nvCxnSpPr>
        <p:spPr>
          <a:xfrm>
            <a:off x="2588782" y="1404906"/>
            <a:ext cx="0" cy="466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4446-7241-4877-845D-DDF21E3E5796}"/>
              </a:ext>
            </a:extLst>
          </p:cNvPr>
          <p:cNvSpPr/>
          <p:nvPr/>
        </p:nvSpPr>
        <p:spPr>
          <a:xfrm>
            <a:off x="4620444" y="3313109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Communication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3C2F55-447E-4DF3-B298-E7C1F096D8DD}"/>
              </a:ext>
            </a:extLst>
          </p:cNvPr>
          <p:cNvSpPr/>
          <p:nvPr/>
        </p:nvSpPr>
        <p:spPr>
          <a:xfrm>
            <a:off x="4620444" y="4085691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Networks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EFA05E-1630-4E2B-A4B4-C77A41A772D9}"/>
              </a:ext>
            </a:extLst>
          </p:cNvPr>
          <p:cNvCxnSpPr/>
          <p:nvPr/>
        </p:nvCxnSpPr>
        <p:spPr>
          <a:xfrm>
            <a:off x="4508415" y="1404906"/>
            <a:ext cx="0" cy="466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3BAE9E-AEEA-4754-8DEA-9D988BC74152}"/>
              </a:ext>
            </a:extLst>
          </p:cNvPr>
          <p:cNvCxnSpPr/>
          <p:nvPr/>
        </p:nvCxnSpPr>
        <p:spPr>
          <a:xfrm>
            <a:off x="6426534" y="1404906"/>
            <a:ext cx="0" cy="466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B3FCE6-AFFF-4BC0-919A-0CF55BECDE52}"/>
              </a:ext>
            </a:extLst>
          </p:cNvPr>
          <p:cNvSpPr/>
          <p:nvPr/>
        </p:nvSpPr>
        <p:spPr>
          <a:xfrm>
            <a:off x="6543105" y="3313109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Ethics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6E019-E7DA-49D8-8955-01D1937E51BE}"/>
              </a:ext>
            </a:extLst>
          </p:cNvPr>
          <p:cNvSpPr/>
          <p:nvPr/>
        </p:nvSpPr>
        <p:spPr>
          <a:xfrm>
            <a:off x="6543105" y="2549419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Security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017CC8-6388-4AF0-8238-BF57B9774429}"/>
              </a:ext>
            </a:extLst>
          </p:cNvPr>
          <p:cNvSpPr/>
          <p:nvPr/>
        </p:nvSpPr>
        <p:spPr>
          <a:xfrm>
            <a:off x="6543105" y="4085691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Advanced Networks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0A772-C833-425A-A2BB-82088820C9B7}"/>
              </a:ext>
            </a:extLst>
          </p:cNvPr>
          <p:cNvSpPr/>
          <p:nvPr/>
        </p:nvSpPr>
        <p:spPr>
          <a:xfrm>
            <a:off x="4625369" y="2549420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BBC253-43CB-45F9-B626-3C2206EEC4D2}"/>
              </a:ext>
            </a:extLst>
          </p:cNvPr>
          <p:cNvSpPr/>
          <p:nvPr/>
        </p:nvSpPr>
        <p:spPr>
          <a:xfrm>
            <a:off x="2706866" y="2549419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C9616-38B0-4DED-BF19-EBDB94FEE7CD}"/>
              </a:ext>
            </a:extLst>
          </p:cNvPr>
          <p:cNvSpPr txBox="1"/>
          <p:nvPr/>
        </p:nvSpPr>
        <p:spPr>
          <a:xfrm>
            <a:off x="4786214" y="1404906"/>
            <a:ext cx="13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6AA984-4A34-46ED-81DF-7F358C61DEA7}"/>
              </a:ext>
            </a:extLst>
          </p:cNvPr>
          <p:cNvSpPr txBox="1"/>
          <p:nvPr/>
        </p:nvSpPr>
        <p:spPr>
          <a:xfrm>
            <a:off x="6699753" y="1404906"/>
            <a:ext cx="13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4</a:t>
            </a:r>
          </a:p>
        </p:txBody>
      </p:sp>
    </p:spTree>
    <p:extLst>
      <p:ext uri="{BB962C8B-B14F-4D97-AF65-F5344CB8AC3E}">
        <p14:creationId xmlns:p14="http://schemas.microsoft.com/office/powerpoint/2010/main" val="4263212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377C-69EF-46DF-843D-8D3EF81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loop here can run many times.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E5450-1ECE-4941-976F-E803444E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30</a:t>
            </a:fld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458FC-3C3E-435A-8BAF-AFB68F8135DB}"/>
              </a:ext>
            </a:extLst>
          </p:cNvPr>
          <p:cNvSpPr txBox="1"/>
          <p:nvPr/>
        </p:nvSpPr>
        <p:spPr>
          <a:xfrm>
            <a:off x="144780" y="137160"/>
            <a:ext cx="699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Algorithm 2-4 (refer to the English textbook of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Information Science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A9A6636-1965-4651-BDC1-F52BB3007D10}"/>
              </a:ext>
            </a:extLst>
          </p:cNvPr>
          <p:cNvSpPr/>
          <p:nvPr/>
        </p:nvSpPr>
        <p:spPr>
          <a:xfrm>
            <a:off x="628650" y="1986631"/>
            <a:ext cx="1628965" cy="381504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69499A1E-0277-4508-BA58-C73ABD3328DC}"/>
              </a:ext>
            </a:extLst>
          </p:cNvPr>
          <p:cNvSpPr/>
          <p:nvPr/>
        </p:nvSpPr>
        <p:spPr>
          <a:xfrm>
            <a:off x="543869" y="2598249"/>
            <a:ext cx="1798526" cy="381505"/>
          </a:xfrm>
          <a:prstGeom prst="flowChartInputOutput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120C0-06E7-46F6-B3B8-BA51B5708318}"/>
              </a:ext>
            </a:extLst>
          </p:cNvPr>
          <p:cNvSpPr/>
          <p:nvPr/>
        </p:nvSpPr>
        <p:spPr>
          <a:xfrm>
            <a:off x="628648" y="3294647"/>
            <a:ext cx="1628965" cy="381505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7E5D3-4660-4397-9848-86E8939B5DCB}"/>
              </a:ext>
            </a:extLst>
          </p:cNvPr>
          <p:cNvSpPr/>
          <p:nvPr/>
        </p:nvSpPr>
        <p:spPr>
          <a:xfrm>
            <a:off x="628648" y="3927569"/>
            <a:ext cx="1628965" cy="381505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38DCE-20E3-474E-A6DF-8FE4632EF98E}"/>
              </a:ext>
            </a:extLst>
          </p:cNvPr>
          <p:cNvSpPr/>
          <p:nvPr/>
        </p:nvSpPr>
        <p:spPr>
          <a:xfrm>
            <a:off x="2645173" y="3294647"/>
            <a:ext cx="1628965" cy="38150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s +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F65FB6-2A4D-4617-BB2E-BB866CDFC1C7}"/>
              </a:ext>
            </a:extLst>
          </p:cNvPr>
          <p:cNvSpPr/>
          <p:nvPr/>
        </p:nvSpPr>
        <p:spPr>
          <a:xfrm>
            <a:off x="2645173" y="3927569"/>
            <a:ext cx="1628965" cy="38150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AB71344-2035-4739-ACBB-122FDAD9C901}"/>
              </a:ext>
            </a:extLst>
          </p:cNvPr>
          <p:cNvSpPr/>
          <p:nvPr/>
        </p:nvSpPr>
        <p:spPr>
          <a:xfrm>
            <a:off x="2645173" y="4609830"/>
            <a:ext cx="1628965" cy="675532"/>
          </a:xfrm>
          <a:prstGeom prst="flowChartDecision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&gt; n</a:t>
            </a: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08C13E3D-0E4B-4141-9759-32BB6D3AAB6C}"/>
              </a:ext>
            </a:extLst>
          </p:cNvPr>
          <p:cNvSpPr/>
          <p:nvPr/>
        </p:nvSpPr>
        <p:spPr>
          <a:xfrm>
            <a:off x="2560392" y="5479671"/>
            <a:ext cx="1798526" cy="381505"/>
          </a:xfrm>
          <a:prstGeom prst="flowChartInputOutput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s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A176D98-C01C-436E-879D-620A3A818C73}"/>
              </a:ext>
            </a:extLst>
          </p:cNvPr>
          <p:cNvSpPr/>
          <p:nvPr/>
        </p:nvSpPr>
        <p:spPr>
          <a:xfrm>
            <a:off x="2645173" y="6074455"/>
            <a:ext cx="1628965" cy="381504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7D2817A-BC58-4DE3-A4B9-5BB59D6B048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 flipH="1" flipV="1">
            <a:off x="1944179" y="2793598"/>
            <a:ext cx="1014427" cy="2016525"/>
          </a:xfrm>
          <a:prstGeom prst="bentConnector5">
            <a:avLst>
              <a:gd name="adj1" fmla="val -22535"/>
              <a:gd name="adj2" fmla="val 50000"/>
              <a:gd name="adj3" fmla="val 122535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FBF850-37DE-4A7D-9A15-28949C0EAD84}"/>
              </a:ext>
            </a:extLst>
          </p:cNvPr>
          <p:cNvCxnSpPr>
            <a:stCxn id="7" idx="2"/>
            <a:endCxn id="8" idx="1"/>
          </p:cNvCxnSpPr>
          <p:nvPr/>
        </p:nvCxnSpPr>
        <p:spPr>
          <a:xfrm flipH="1">
            <a:off x="1443132" y="2368135"/>
            <a:ext cx="1" cy="23011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46BCC-654B-452A-B180-49594CE3F910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443131" y="2979754"/>
            <a:ext cx="1" cy="31489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23DFC0-36EB-4E27-84E8-C018D192D59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443131" y="3676152"/>
            <a:ext cx="0" cy="25141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51A397-BE1A-4D6E-B0D5-AE626370C99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459656" y="3676152"/>
            <a:ext cx="0" cy="25141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3E8E5-D8E5-4090-944D-FA97CB86E9B8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3459656" y="4309074"/>
            <a:ext cx="0" cy="30075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B743C9-C635-4B63-8A77-BCEAAD0CDC80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flipH="1">
            <a:off x="3459655" y="5285362"/>
            <a:ext cx="1" cy="19430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BFC3DA-7535-4EE8-BF20-205204941325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3459655" y="5861176"/>
            <a:ext cx="1" cy="21327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466E4CD-D795-4657-B28F-B5FE95A2D8BD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3459655" y="3131727"/>
            <a:ext cx="814483" cy="1815869"/>
          </a:xfrm>
          <a:prstGeom prst="bentConnector4">
            <a:avLst>
              <a:gd name="adj1" fmla="val -28067"/>
              <a:gd name="adj2" fmla="val 99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8493DD02-869C-4EDA-9B5C-ABA386DE7A52}"/>
              </a:ext>
            </a:extLst>
          </p:cNvPr>
          <p:cNvSpPr/>
          <p:nvPr/>
        </p:nvSpPr>
        <p:spPr>
          <a:xfrm>
            <a:off x="4572000" y="2924869"/>
            <a:ext cx="213081" cy="241014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1A89AA-E156-4795-A7E9-BAE2FE36D6A4}"/>
              </a:ext>
            </a:extLst>
          </p:cNvPr>
          <p:cNvSpPr txBox="1"/>
          <p:nvPr/>
        </p:nvSpPr>
        <p:spPr>
          <a:xfrm>
            <a:off x="5159396" y="3162498"/>
            <a:ext cx="3536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run the instructions (reach each box) </a:t>
            </a:r>
            <a:r>
              <a:rPr lang="en-US" b="1" dirty="0"/>
              <a:t>3n + 4 </a:t>
            </a:r>
            <a:r>
              <a:rPr lang="en-US" dirty="0"/>
              <a:t>times in total.</a:t>
            </a:r>
          </a:p>
          <a:p>
            <a:endParaRPr lang="en-US" dirty="0"/>
          </a:p>
          <a:p>
            <a:r>
              <a:rPr lang="en-US" dirty="0"/>
              <a:t>This algorithm takes linearly increasing time to run compared to the size of n.</a:t>
            </a:r>
          </a:p>
        </p:txBody>
      </p:sp>
    </p:spTree>
    <p:extLst>
      <p:ext uri="{BB962C8B-B14F-4D97-AF65-F5344CB8AC3E}">
        <p14:creationId xmlns:p14="http://schemas.microsoft.com/office/powerpoint/2010/main" val="2874347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B23D1A-B80F-4AAD-B2FA-DC384FC7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Time Complexity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0F0075-E86C-4C23-B9E4-7661C5DD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is popularly described using the “Big O Notation”.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b="1"/>
              <a:t>basically</a:t>
            </a:r>
            <a:r>
              <a:rPr lang="en-US"/>
              <a:t> just </a:t>
            </a:r>
            <a:r>
              <a:rPr lang="en-US" dirty="0"/>
              <a:t>the largest part of the time expression, without the multiplier in front.</a:t>
            </a:r>
          </a:p>
          <a:p>
            <a:endParaRPr lang="en-US" dirty="0"/>
          </a:p>
          <a:p>
            <a:r>
              <a:rPr lang="en-US" dirty="0"/>
              <a:t>In our case, the previous algorithm is </a:t>
            </a:r>
            <a:r>
              <a:rPr lang="en-US" b="1" dirty="0"/>
              <a:t>O(n)</a:t>
            </a:r>
            <a:r>
              <a:rPr lang="en-US" dirty="0"/>
              <a:t>, because our time expression is </a:t>
            </a:r>
            <a:r>
              <a:rPr lang="en-US" b="1" dirty="0"/>
              <a:t>3n+4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3AF11-53AF-4470-8A5D-E5403F64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16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81E1-1C11-416B-9144-31E57DCF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example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3898867-E060-4094-8855-D453A3BB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32038" cy="2328293"/>
          </a:xfrm>
        </p:spPr>
        <p:txBody>
          <a:bodyPr/>
          <a:lstStyle/>
          <a:p>
            <a:r>
              <a:rPr lang="en-US" dirty="0"/>
              <a:t>Instructions are run n</a:t>
            </a:r>
            <a:r>
              <a:rPr lang="en-US" baseline="30000" dirty="0"/>
              <a:t>2</a:t>
            </a:r>
            <a:r>
              <a:rPr lang="en-US" dirty="0"/>
              <a:t> + n + 1 times.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3076-F88F-461A-B22B-976F467E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32</a:t>
            </a:fld>
            <a:endParaRPr lang="en-US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A1AF1D28-B913-4FAD-8ECA-CBA90EE7B8D2}"/>
              </a:ext>
            </a:extLst>
          </p:cNvPr>
          <p:cNvSpPr/>
          <p:nvPr/>
        </p:nvSpPr>
        <p:spPr>
          <a:xfrm>
            <a:off x="6160713" y="365126"/>
            <a:ext cx="1235124" cy="31845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DA6CFF4D-4F5F-4F89-8090-EBE765458E97}"/>
              </a:ext>
            </a:extLst>
          </p:cNvPr>
          <p:cNvSpPr/>
          <p:nvPr/>
        </p:nvSpPr>
        <p:spPr>
          <a:xfrm>
            <a:off x="6160713" y="6433767"/>
            <a:ext cx="1235124" cy="31845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8FC31D-84D8-4012-B81D-9019513F5D6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78275" y="683578"/>
            <a:ext cx="1" cy="251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621A1213-79BF-4113-92B2-F38E281EDCF9}"/>
              </a:ext>
            </a:extLst>
          </p:cNvPr>
          <p:cNvSpPr/>
          <p:nvPr/>
        </p:nvSpPr>
        <p:spPr>
          <a:xfrm>
            <a:off x="5342190" y="4153918"/>
            <a:ext cx="2872170" cy="3651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B[</a:t>
            </a:r>
            <a:r>
              <a:rPr lang="en-US" sz="1600" i="1" dirty="0" err="1">
                <a:solidFill>
                  <a:sysClr val="windowText" lastClr="000000"/>
                </a:solidFill>
                <a:latin typeface="Georgia" panose="02040502050405020303" pitchFamily="18" charset="0"/>
              </a:rPr>
              <a:t>i</a:t>
            </a:r>
            <a:r>
              <a:rPr lang="en-US" sz="1600">
                <a:solidFill>
                  <a:sysClr val="windowText" lastClr="000000"/>
                </a:solidFill>
              </a:rPr>
              <a:t>,</a:t>
            </a:r>
            <a:r>
              <a:rPr lang="en-US" sz="1600" i="1">
                <a:solidFill>
                  <a:sysClr val="windowText" lastClr="000000"/>
                </a:solidFill>
                <a:latin typeface="Georgia" panose="02040502050405020303" pitchFamily="18" charset="0"/>
              </a:rPr>
              <a:t> j</a:t>
            </a:r>
            <a:r>
              <a:rPr lang="en-US" sz="1600">
                <a:solidFill>
                  <a:sysClr val="windowText" lastClr="000000"/>
                </a:solidFill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</a:rPr>
              <a:t>= A[</a:t>
            </a:r>
            <a:r>
              <a:rPr lang="en-US" sz="1600" i="1" dirty="0" err="1">
                <a:solidFill>
                  <a:sysClr val="windowText" lastClr="000000"/>
                </a:solidFill>
                <a:latin typeface="Georgia" panose="02040502050405020303" pitchFamily="18" charset="0"/>
              </a:rPr>
              <a:t>i</a:t>
            </a:r>
            <a:r>
              <a:rPr lang="en-US" sz="1600">
                <a:solidFill>
                  <a:sysClr val="windowText" lastClr="000000"/>
                </a:solidFill>
              </a:rPr>
              <a:t>,</a:t>
            </a:r>
            <a:r>
              <a:rPr lang="en-US" sz="1600" i="1">
                <a:solidFill>
                  <a:sysClr val="windowText" lastClr="000000"/>
                </a:solidFill>
                <a:latin typeface="Georgia" panose="02040502050405020303" pitchFamily="18" charset="0"/>
              </a:rPr>
              <a:t> j</a:t>
            </a:r>
            <a:r>
              <a:rPr lang="en-US" sz="1600">
                <a:solidFill>
                  <a:sysClr val="windowText" lastClr="000000"/>
                </a:solidFill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</a:rPr>
              <a:t>*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47F23BAC-CCB8-4E37-9135-9D682813CAED}"/>
                  </a:ext>
                </a:extLst>
              </p:cNvPr>
              <p:cNvSpPr/>
              <p:nvPr/>
            </p:nvSpPr>
            <p:spPr>
              <a:xfrm>
                <a:off x="5852732" y="1625902"/>
                <a:ext cx="1851088" cy="655162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47F23BAC-CCB8-4E37-9135-9D682813C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732" y="1625902"/>
                <a:ext cx="1851088" cy="655162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E8E1D72-1A29-48AB-B05E-988DD24822D2}"/>
              </a:ext>
            </a:extLst>
          </p:cNvPr>
          <p:cNvSpPr/>
          <p:nvPr/>
        </p:nvSpPr>
        <p:spPr>
          <a:xfrm>
            <a:off x="5982270" y="4786707"/>
            <a:ext cx="1592010" cy="3651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ysClr val="windowText" lastClr="000000"/>
                </a:solidFill>
                <a:latin typeface="Georgia" panose="02040502050405020303" pitchFamily="18" charset="0"/>
              </a:rPr>
              <a:t>j </a:t>
            </a:r>
            <a:r>
              <a:rPr lang="en-US">
                <a:solidFill>
                  <a:sysClr val="windowText" lastClr="000000"/>
                </a:solidFill>
                <a:latin typeface="Georgia" panose="02040502050405020303" pitchFamily="18" charset="0"/>
              </a:rPr>
              <a:t>= </a:t>
            </a:r>
            <a:r>
              <a:rPr lang="en-US" i="1">
                <a:solidFill>
                  <a:sysClr val="windowText" lastClr="000000"/>
                </a:solidFill>
                <a:latin typeface="Georgia" panose="02040502050405020303" pitchFamily="18" charset="0"/>
              </a:rPr>
              <a:t>j</a:t>
            </a:r>
            <a:r>
              <a:rPr lang="en-US">
                <a:solidFill>
                  <a:sysClr val="windowText" lastClr="00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+ 1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4788A-8CBE-49FA-A3B6-8A5CBBB42D36}"/>
              </a:ext>
            </a:extLst>
          </p:cNvPr>
          <p:cNvSpPr txBox="1"/>
          <p:nvPr/>
        </p:nvSpPr>
        <p:spPr>
          <a:xfrm>
            <a:off x="7655118" y="31935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D7BA8-2A30-4FCD-85AA-AEE600E998BA}"/>
              </a:ext>
            </a:extLst>
          </p:cNvPr>
          <p:cNvSpPr txBox="1"/>
          <p:nvPr/>
        </p:nvSpPr>
        <p:spPr>
          <a:xfrm>
            <a:off x="6761410" y="222114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9C8AB56-DEC8-44BF-8CB4-082AA829E2FF}"/>
              </a:ext>
            </a:extLst>
          </p:cNvPr>
          <p:cNvSpPr/>
          <p:nvPr/>
        </p:nvSpPr>
        <p:spPr>
          <a:xfrm>
            <a:off x="5982270" y="943538"/>
            <a:ext cx="1592010" cy="41470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ysClr val="windowText" lastClr="000000"/>
                </a:solidFill>
                <a:latin typeface="Georgia" panose="02040502050405020303" pitchFamily="18" charset="0"/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3904E2A0-B733-4856-82A9-DD9D01E6C3C8}"/>
                  </a:ext>
                </a:extLst>
              </p:cNvPr>
              <p:cNvSpPr/>
              <p:nvPr/>
            </p:nvSpPr>
            <p:spPr>
              <a:xfrm>
                <a:off x="5852732" y="3231092"/>
                <a:ext cx="1851088" cy="655162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3904E2A0-B733-4856-82A9-DD9D01E6C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732" y="3231092"/>
                <a:ext cx="1851088" cy="655162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31E23F2-11B8-48AA-9053-1857D6B9C4D7}"/>
              </a:ext>
            </a:extLst>
          </p:cNvPr>
          <p:cNvSpPr/>
          <p:nvPr/>
        </p:nvSpPr>
        <p:spPr>
          <a:xfrm>
            <a:off x="5982270" y="2671264"/>
            <a:ext cx="1592010" cy="41470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ysClr val="windowText" lastClr="000000"/>
                </a:solidFill>
                <a:latin typeface="Georgia" panose="02040502050405020303" pitchFamily="18" charset="0"/>
              </a:rPr>
              <a:t>j</a:t>
            </a:r>
            <a:r>
              <a:rPr lang="en-US">
                <a:solidFill>
                  <a:sysClr val="windowText" lastClr="000000"/>
                </a:solidFill>
              </a:rPr>
              <a:t>=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D384622-6CB0-4986-B20D-6A18B9CFCE46}"/>
              </a:ext>
            </a:extLst>
          </p:cNvPr>
          <p:cNvSpPr/>
          <p:nvPr/>
        </p:nvSpPr>
        <p:spPr>
          <a:xfrm>
            <a:off x="5982270" y="5548643"/>
            <a:ext cx="1592010" cy="3651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ysClr val="windowText" lastClr="000000"/>
                </a:solidFill>
                <a:latin typeface="Georgia" panose="02040502050405020303" pitchFamily="18" charset="0"/>
              </a:rPr>
              <a:t>i</a:t>
            </a:r>
            <a:r>
              <a:rPr lang="en-US" i="1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= </a:t>
            </a:r>
            <a:r>
              <a:rPr lang="en-US" i="1" dirty="0" err="1">
                <a:solidFill>
                  <a:sysClr val="windowText" lastClr="000000"/>
                </a:solidFill>
                <a:latin typeface="Georgia" panose="02040502050405020303" pitchFamily="18" charset="0"/>
              </a:rPr>
              <a:t>i</a:t>
            </a:r>
            <a:r>
              <a:rPr lang="en-US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+ 1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7CB5B-1DAC-4776-9CC2-3AD38B25F59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 flipH="1">
            <a:off x="6778275" y="2281064"/>
            <a:ext cx="1" cy="390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535F35-62AD-4E0E-87F2-709BFF0DEEE4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6778275" y="3085965"/>
            <a:ext cx="1" cy="145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FC11FC8-EEAC-4F52-BA4A-17219A5774B6}"/>
              </a:ext>
            </a:extLst>
          </p:cNvPr>
          <p:cNvCxnSpPr>
            <a:stCxn id="14" idx="1"/>
            <a:endCxn id="18" idx="1"/>
          </p:cNvCxnSpPr>
          <p:nvPr/>
        </p:nvCxnSpPr>
        <p:spPr>
          <a:xfrm rot="10800000">
            <a:off x="5852732" y="3558674"/>
            <a:ext cx="129538" cy="1410597"/>
          </a:xfrm>
          <a:prstGeom prst="bentConnector3">
            <a:avLst>
              <a:gd name="adj1" fmla="val 5647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AEAC8E-3D27-4789-AA68-2BCF64AAFEC7}"/>
              </a:ext>
            </a:extLst>
          </p:cNvPr>
          <p:cNvCxnSpPr>
            <a:stCxn id="18" idx="2"/>
            <a:endCxn id="12" idx="1"/>
          </p:cNvCxnSpPr>
          <p:nvPr/>
        </p:nvCxnSpPr>
        <p:spPr>
          <a:xfrm flipH="1">
            <a:off x="6778275" y="3886254"/>
            <a:ext cx="1" cy="267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7015A-12EC-44A3-B93F-AE12A4099333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6778275" y="4519043"/>
            <a:ext cx="0" cy="267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6771948-11B4-4CFE-878C-B11F05D7C0DC}"/>
              </a:ext>
            </a:extLst>
          </p:cNvPr>
          <p:cNvCxnSpPr>
            <a:stCxn id="18" idx="3"/>
            <a:endCxn id="20" idx="0"/>
          </p:cNvCxnSpPr>
          <p:nvPr/>
        </p:nvCxnSpPr>
        <p:spPr>
          <a:xfrm flipH="1">
            <a:off x="6778275" y="3558673"/>
            <a:ext cx="925545" cy="1989970"/>
          </a:xfrm>
          <a:prstGeom prst="bentConnector4">
            <a:avLst>
              <a:gd name="adj1" fmla="val -64217"/>
              <a:gd name="adj2" fmla="val 865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3DD8DFB-4B63-4A76-AF3D-FC73D2C0823D}"/>
              </a:ext>
            </a:extLst>
          </p:cNvPr>
          <p:cNvCxnSpPr>
            <a:stCxn id="20" idx="1"/>
            <a:endCxn id="13" idx="1"/>
          </p:cNvCxnSpPr>
          <p:nvPr/>
        </p:nvCxnSpPr>
        <p:spPr>
          <a:xfrm rot="10800000">
            <a:off x="5852732" y="1953484"/>
            <a:ext cx="129538" cy="3777723"/>
          </a:xfrm>
          <a:prstGeom prst="bentConnector3">
            <a:avLst>
              <a:gd name="adj1" fmla="val 7882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5E2699-324E-4EF1-9FFF-8EB83C5F6629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>
            <a:off x="6778275" y="1358239"/>
            <a:ext cx="1" cy="267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3D274F6-FEAC-48E2-85CE-BB784A7EBB9E}"/>
              </a:ext>
            </a:extLst>
          </p:cNvPr>
          <p:cNvCxnSpPr>
            <a:stCxn id="13" idx="3"/>
            <a:endCxn id="10" idx="0"/>
          </p:cNvCxnSpPr>
          <p:nvPr/>
        </p:nvCxnSpPr>
        <p:spPr>
          <a:xfrm flipH="1">
            <a:off x="6778275" y="1953483"/>
            <a:ext cx="925545" cy="4480284"/>
          </a:xfrm>
          <a:prstGeom prst="bentConnector4">
            <a:avLst>
              <a:gd name="adj1" fmla="val -97149"/>
              <a:gd name="adj2" fmla="val 936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F91081A2-32CD-4DEF-B166-CED9AF068132}"/>
              </a:ext>
            </a:extLst>
          </p:cNvPr>
          <p:cNvSpPr/>
          <p:nvPr/>
        </p:nvSpPr>
        <p:spPr>
          <a:xfrm>
            <a:off x="5135880" y="2543857"/>
            <a:ext cx="3291835" cy="2851103"/>
          </a:xfrm>
          <a:prstGeom prst="flowChartProcess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C57D933-E683-4B30-AB2C-3219529A1807}"/>
              </a:ext>
            </a:extLst>
          </p:cNvPr>
          <p:cNvSpPr/>
          <p:nvPr/>
        </p:nvSpPr>
        <p:spPr>
          <a:xfrm>
            <a:off x="4812032" y="1463040"/>
            <a:ext cx="4004308" cy="4560861"/>
          </a:xfrm>
          <a:prstGeom prst="flowChartProcess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4FB75F-4C01-44D0-AA94-28E90F891C1E}"/>
              </a:ext>
            </a:extLst>
          </p:cNvPr>
          <p:cNvSpPr txBox="1"/>
          <p:nvPr/>
        </p:nvSpPr>
        <p:spPr>
          <a:xfrm>
            <a:off x="6761410" y="382864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586CAE-8628-4E0C-BF08-18B99C8E7ED0}"/>
              </a:ext>
            </a:extLst>
          </p:cNvPr>
          <p:cNvSpPr txBox="1"/>
          <p:nvPr/>
        </p:nvSpPr>
        <p:spPr>
          <a:xfrm>
            <a:off x="7655118" y="158491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4BA107-1F91-4B6A-9AEB-62AEA02D9FA8}"/>
              </a:ext>
            </a:extLst>
          </p:cNvPr>
          <p:cNvSpPr txBox="1"/>
          <p:nvPr/>
        </p:nvSpPr>
        <p:spPr>
          <a:xfrm>
            <a:off x="144780" y="137160"/>
            <a:ext cx="22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Flowchart TABLECOPY</a:t>
            </a:r>
          </a:p>
        </p:txBody>
      </p: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6C6D06E3-1323-48BD-BE62-2D1F544F4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288309"/>
              </p:ext>
            </p:extLst>
          </p:nvPr>
        </p:nvGraphicFramePr>
        <p:xfrm>
          <a:off x="83820" y="4268836"/>
          <a:ext cx="2286555" cy="178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11">
                  <a:extLst>
                    <a:ext uri="{9D8B030D-6E8A-4147-A177-3AD203B41FA5}">
                      <a16:colId xmlns:a16="http://schemas.microsoft.com/office/drawing/2014/main" val="2046375492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1272249938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2676820593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4088405432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3214697689"/>
                    </a:ext>
                  </a:extLst>
                </a:gridCol>
              </a:tblGrid>
              <a:tr h="35794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88843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256212440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880889539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endParaRPr lang="en-US" sz="1400" b="1" dirty="0"/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⋱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3768562540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n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92853831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6334D02-546E-43E1-BE59-0257F1DF0DF9}"/>
              </a:ext>
            </a:extLst>
          </p:cNvPr>
          <p:cNvSpPr txBox="1"/>
          <p:nvPr/>
        </p:nvSpPr>
        <p:spPr>
          <a:xfrm>
            <a:off x="857369" y="6031209"/>
            <a:ext cx="111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Table A</a:t>
            </a:r>
          </a:p>
        </p:txBody>
      </p:sp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2994D724-C74A-4D2D-99FB-6B3373D05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111482"/>
              </p:ext>
            </p:extLst>
          </p:nvPr>
        </p:nvGraphicFramePr>
        <p:xfrm>
          <a:off x="2469568" y="4268836"/>
          <a:ext cx="2286555" cy="178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11">
                  <a:extLst>
                    <a:ext uri="{9D8B030D-6E8A-4147-A177-3AD203B41FA5}">
                      <a16:colId xmlns:a16="http://schemas.microsoft.com/office/drawing/2014/main" val="2046375492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1272249938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2676820593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2761532395"/>
                    </a:ext>
                  </a:extLst>
                </a:gridCol>
                <a:gridCol w="457311">
                  <a:extLst>
                    <a:ext uri="{9D8B030D-6E8A-4147-A177-3AD203B41FA5}">
                      <a16:colId xmlns:a16="http://schemas.microsoft.com/office/drawing/2014/main" val="3214697689"/>
                    </a:ext>
                  </a:extLst>
                </a:gridCol>
              </a:tblGrid>
              <a:tr h="357940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88843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256212440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880889539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⋱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⋮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3010711229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2794" marR="122794" marT="61397" marB="6139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122794" marR="122794" marT="61397" marB="613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 marL="122794" marR="122794" marT="61397" marB="61397"/>
                </a:tc>
                <a:extLst>
                  <a:ext uri="{0D108BD9-81ED-4DB2-BD59-A6C34878D82A}">
                    <a16:rowId xmlns:a16="http://schemas.microsoft.com/office/drawing/2014/main" val="292853831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4090DDC2-7B55-407E-8BBF-FE4A333EBA59}"/>
              </a:ext>
            </a:extLst>
          </p:cNvPr>
          <p:cNvSpPr txBox="1"/>
          <p:nvPr/>
        </p:nvSpPr>
        <p:spPr>
          <a:xfrm>
            <a:off x="3249528" y="6031209"/>
            <a:ext cx="110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23068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A5FA58-A4B7-40F0-9B6F-398145BC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</a:t>
            </a:r>
            <a:br>
              <a:rPr lang="en-US" dirty="0"/>
            </a:br>
            <a:r>
              <a:rPr lang="en-US" dirty="0"/>
              <a:t>Flowcharts &amp;</a:t>
            </a:r>
            <a:br>
              <a:rPr lang="en-US" dirty="0"/>
            </a:br>
            <a:r>
              <a:rPr lang="en-US" dirty="0"/>
              <a:t>Flow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7B360D-2191-4437-AF9B-FADF4A066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CD10-3EE4-40E3-816A-111056E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C786-D983-48B2-954C-86C1A7FE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FBDC44-77B4-4AA1-8E54-07F6B6616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Show how something is done.</a:t>
            </a:r>
          </a:p>
          <a:p>
            <a:r>
              <a:rPr lang="en-US" sz="2000" dirty="0"/>
              <a:t>A rounded rectangle (“capsule”) represents the beginning and the end of the process.</a:t>
            </a:r>
          </a:p>
          <a:p>
            <a:r>
              <a:rPr lang="en-US" sz="2000" dirty="0"/>
              <a:t>A (right-angle) rectangle represents individual steps of the process.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CA85-4D30-4372-9527-4DE71CF5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</a:t>
            </a:fld>
            <a:endParaRPr lang="en-US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4A4234B9-C2AE-4BCB-8043-B327CE2865D9}"/>
              </a:ext>
            </a:extLst>
          </p:cNvPr>
          <p:cNvSpPr/>
          <p:nvPr/>
        </p:nvSpPr>
        <p:spPr>
          <a:xfrm>
            <a:off x="6107373" y="219227"/>
            <a:ext cx="1235124" cy="49814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54203-E8AC-4A9F-BBAB-F45BD91AA7EF}"/>
              </a:ext>
            </a:extLst>
          </p:cNvPr>
          <p:cNvSpPr txBox="1"/>
          <p:nvPr/>
        </p:nvSpPr>
        <p:spPr>
          <a:xfrm>
            <a:off x="334370" y="6176963"/>
            <a:ext cx="551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+mj-lt"/>
              </a:rPr>
              <a:t>Full standard for flowcharts is written in ISO 5807:1985.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+mj-lt"/>
              </a:rPr>
              <a:t>(ISO papers are expensive, so we usually don’t buy them.)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6063BD2-3692-4867-A0CF-FF2D13EFC366}"/>
              </a:ext>
            </a:extLst>
          </p:cNvPr>
          <p:cNvSpPr/>
          <p:nvPr/>
        </p:nvSpPr>
        <p:spPr>
          <a:xfrm>
            <a:off x="5523049" y="1023402"/>
            <a:ext cx="2403770" cy="3618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Walk to the Counter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56AC12D-038E-45D4-A1D5-16017173B71E}"/>
              </a:ext>
            </a:extLst>
          </p:cNvPr>
          <p:cNvSpPr/>
          <p:nvPr/>
        </p:nvSpPr>
        <p:spPr>
          <a:xfrm>
            <a:off x="5523049" y="1759408"/>
            <a:ext cx="2403770" cy="3618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Order Something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0818C5FA-14E7-4557-81FA-B17C41EF08C4}"/>
              </a:ext>
            </a:extLst>
          </p:cNvPr>
          <p:cNvSpPr/>
          <p:nvPr/>
        </p:nvSpPr>
        <p:spPr>
          <a:xfrm>
            <a:off x="6107373" y="6107279"/>
            <a:ext cx="1235124" cy="49814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AA2E183-ED46-4406-A0EF-FBC149D3BE18}"/>
              </a:ext>
            </a:extLst>
          </p:cNvPr>
          <p:cNvSpPr/>
          <p:nvPr/>
        </p:nvSpPr>
        <p:spPr>
          <a:xfrm>
            <a:off x="5523049" y="2495414"/>
            <a:ext cx="2403770" cy="3618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Walk to the Cashier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98147EC-96B7-45FB-A15D-9E97BE0E4974}"/>
              </a:ext>
            </a:extLst>
          </p:cNvPr>
          <p:cNvSpPr/>
          <p:nvPr/>
        </p:nvSpPr>
        <p:spPr>
          <a:xfrm>
            <a:off x="5523049" y="3231420"/>
            <a:ext cx="2403770" cy="3618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Pay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65F8ECB-69EC-4C8C-B173-7160E3028A6E}"/>
              </a:ext>
            </a:extLst>
          </p:cNvPr>
          <p:cNvSpPr/>
          <p:nvPr/>
        </p:nvSpPr>
        <p:spPr>
          <a:xfrm>
            <a:off x="5523049" y="3967427"/>
            <a:ext cx="2403770" cy="3618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Walk to the Table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6F0F893-89C8-4A2F-917D-AA42426B724A}"/>
              </a:ext>
            </a:extLst>
          </p:cNvPr>
          <p:cNvSpPr/>
          <p:nvPr/>
        </p:nvSpPr>
        <p:spPr>
          <a:xfrm>
            <a:off x="5523049" y="4703434"/>
            <a:ext cx="2403770" cy="3618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Eat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3C59BA6-D5F5-45DB-BB40-7EBB76C2E93F}"/>
              </a:ext>
            </a:extLst>
          </p:cNvPr>
          <p:cNvSpPr/>
          <p:nvPr/>
        </p:nvSpPr>
        <p:spPr>
          <a:xfrm>
            <a:off x="5523049" y="5439441"/>
            <a:ext cx="2403770" cy="3618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Clean Up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EAFAA1-CF93-4B33-859F-F0DFB04B75F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6724934" y="717370"/>
            <a:ext cx="1" cy="30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3F0084-F8E6-40D5-AB97-E737605729E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724934" y="1385208"/>
            <a:ext cx="0" cy="37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F70AA6-8C4C-422F-82D2-09381729240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724934" y="2121214"/>
            <a:ext cx="0" cy="37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C60F28-7A35-4BF2-94F4-FBCA263D18D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724934" y="2857220"/>
            <a:ext cx="0" cy="37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C77AD4-99B1-4A12-B4F3-2C5D8DCF7679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724934" y="3593226"/>
            <a:ext cx="0" cy="374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662A0E-4B23-4338-8EE2-8466D20AEA4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724934" y="4329233"/>
            <a:ext cx="0" cy="374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995609-0ADF-447D-952A-DB68F1583D31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724934" y="5065240"/>
            <a:ext cx="0" cy="374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644F81-4CCE-4481-A15E-EA4F25C80030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>
            <a:off x="6724934" y="5801247"/>
            <a:ext cx="1" cy="30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D55C92-F19A-4EFE-90D6-8F58FC3CD9D9}"/>
              </a:ext>
            </a:extLst>
          </p:cNvPr>
          <p:cNvSpPr txBox="1"/>
          <p:nvPr/>
        </p:nvSpPr>
        <p:spPr>
          <a:xfrm>
            <a:off x="144780" y="137160"/>
            <a:ext cx="185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Flowchart SIMPLE</a:t>
            </a:r>
          </a:p>
        </p:txBody>
      </p:sp>
    </p:spTree>
    <p:extLst>
      <p:ext uri="{BB962C8B-B14F-4D97-AF65-F5344CB8AC3E}">
        <p14:creationId xmlns:p14="http://schemas.microsoft.com/office/powerpoint/2010/main" val="122414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907B-C537-4475-8708-4C3D6EB5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draw flowcharts?</a:t>
            </a:r>
            <a:br>
              <a:rPr lang="en-US" dirty="0"/>
            </a:br>
            <a:r>
              <a:rPr lang="en-US" sz="2800" dirty="0"/>
              <a:t>(This might be useful for your homework!)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321C-9B1E-4BAA-A645-3F14D5CB6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01601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Paper: you can use rulers and plastic templates to help!</a:t>
            </a:r>
          </a:p>
          <a:p>
            <a:r>
              <a:rPr lang="en-US" sz="2000" dirty="0"/>
              <a:t>General-purpose vector graphics software (</a:t>
            </a:r>
            <a:r>
              <a:rPr lang="en-US" sz="2000" dirty="0" err="1"/>
              <a:t>InkScape</a:t>
            </a:r>
            <a:r>
              <a:rPr lang="en-US" sz="2000" dirty="0"/>
              <a:t>, etc.)</a:t>
            </a:r>
          </a:p>
          <a:p>
            <a:r>
              <a:rPr lang="en-US" sz="2000" dirty="0"/>
              <a:t>Dedicated diagramming software (draw.io, MS Visio, etc.)</a:t>
            </a:r>
          </a:p>
          <a:p>
            <a:r>
              <a:rPr lang="en-US" sz="2000" dirty="0"/>
              <a:t>You can also draw using general-purpose office applications like MS Word and PowerPoint.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15E5-AE22-46C7-8623-3E0A26F4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MS PowerPoint: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2272-EA0B-4AD3-8B55-F8513E13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6</a:t>
            </a:fld>
            <a:endParaRPr lang="en-US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EB5B3-C787-487A-959A-BCFD3270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85" y="1762857"/>
            <a:ext cx="1313799" cy="435133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4D793D5-4DE7-4125-815E-530E3B349FAA}"/>
              </a:ext>
            </a:extLst>
          </p:cNvPr>
          <p:cNvSpPr/>
          <p:nvPr/>
        </p:nvSpPr>
        <p:spPr>
          <a:xfrm>
            <a:off x="6440991" y="4517408"/>
            <a:ext cx="962167" cy="600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AA3F9-09B7-4BE1-8339-055255149E0B}"/>
              </a:ext>
            </a:extLst>
          </p:cNvPr>
          <p:cNvSpPr txBox="1"/>
          <p:nvPr/>
        </p:nvSpPr>
        <p:spPr>
          <a:xfrm>
            <a:off x="4762507" y="4265274"/>
            <a:ext cx="19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these symbols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A7891-66AF-42FF-86FE-3FDB6F91EB1D}"/>
              </a:ext>
            </a:extLst>
          </p:cNvPr>
          <p:cNvSpPr txBox="1"/>
          <p:nvPr/>
        </p:nvSpPr>
        <p:spPr>
          <a:xfrm>
            <a:off x="481422" y="6400413"/>
            <a:ext cx="6676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※ You can use any method for your report as long as it is submitted in PDF.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334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CDD4-7D5F-4CF4-9363-BF0566EF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</a:t>
            </a:r>
            <a:r>
              <a:rPr lang="en-US" sz="3200" dirty="0"/>
              <a:t>(or Decisions)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EA7ED9-21E9-4AB0-921A-74717E8037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Where should I eat today?</a:t>
            </a:r>
          </a:p>
          <a:p>
            <a:r>
              <a:rPr lang="en-US" sz="2400" dirty="0"/>
              <a:t>Use the rhombus (diamond) shape to indicate decisions.</a:t>
            </a:r>
          </a:p>
          <a:p>
            <a:r>
              <a:rPr lang="en-US" sz="2400" dirty="0"/>
              <a:t>Decisions should only be YES or NO. Use more diamonds to create complex decision trees.</a:t>
            </a:r>
          </a:p>
          <a:p>
            <a:endParaRPr lang="en-US" sz="2400" dirty="0"/>
          </a:p>
          <a:p>
            <a:r>
              <a:rPr lang="en-US" sz="1800" dirty="0"/>
              <a:t>Note 1: Vocabulary:</a:t>
            </a:r>
          </a:p>
          <a:p>
            <a:pPr lvl="1"/>
            <a:r>
              <a:rPr lang="ja-JP" altLang="en-US" sz="1400" b="0" i="0" dirty="0">
                <a:solidFill>
                  <a:srgbClr val="000000"/>
                </a:solidFill>
                <a:effectLst/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表</a:t>
            </a:r>
            <a:r>
              <a:rPr lang="en-US" altLang="ja-JP" sz="1400" b="0" i="0" dirty="0">
                <a:solidFill>
                  <a:srgbClr val="000000"/>
                </a:solidFill>
                <a:effectLst/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 = (</a:t>
            </a:r>
            <a:r>
              <a:rPr lang="en-US" altLang="ja-JP" sz="1400" b="0" i="0" dirty="0" err="1">
                <a:solidFill>
                  <a:srgbClr val="000000"/>
                </a:solidFill>
                <a:effectLst/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omote</a:t>
            </a:r>
            <a:r>
              <a:rPr lang="en-US" altLang="ja-JP" sz="1400" dirty="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) </a:t>
            </a:r>
            <a:r>
              <a:rPr lang="en-US" altLang="ja-JP" sz="1400" b="0" i="0" dirty="0">
                <a:solidFill>
                  <a:srgbClr val="000000"/>
                </a:solidFill>
                <a:effectLst/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Obverse Side</a:t>
            </a:r>
          </a:p>
          <a:p>
            <a:pPr lvl="1"/>
            <a:r>
              <a:rPr lang="ja-JP" altLang="en-US" sz="1400" b="0" i="0" dirty="0">
                <a:solidFill>
                  <a:srgbClr val="000000"/>
                </a:solidFill>
                <a:effectLst/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裏</a:t>
            </a:r>
            <a:r>
              <a:rPr lang="en-US" altLang="ja-JP" sz="1400" b="0" i="0" dirty="0">
                <a:solidFill>
                  <a:srgbClr val="000000"/>
                </a:solidFill>
                <a:effectLst/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 = (</a:t>
            </a:r>
            <a:r>
              <a:rPr lang="en-US" altLang="ja-JP" sz="1400" b="0" i="0" dirty="0" err="1">
                <a:solidFill>
                  <a:srgbClr val="000000"/>
                </a:solidFill>
                <a:effectLst/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ura</a:t>
            </a:r>
            <a:r>
              <a:rPr lang="en-US" altLang="ja-JP" sz="1400" b="0" i="0" dirty="0">
                <a:solidFill>
                  <a:srgbClr val="000000"/>
                </a:solidFill>
                <a:effectLst/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) Reverse Side</a:t>
            </a:r>
          </a:p>
          <a:p>
            <a:r>
              <a:rPr lang="en-US" sz="1800" dirty="0"/>
              <a:t>Note 2: A coin may also land on the edge, but it is usually ignored in probability discussions.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0DD12-7B44-4658-99EC-CA7E6ACC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7</a:t>
            </a:fld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9E929DBC-8E11-48F6-8D06-16FCBB7F5ED8}"/>
              </a:ext>
            </a:extLst>
          </p:cNvPr>
          <p:cNvSpPr/>
          <p:nvPr/>
        </p:nvSpPr>
        <p:spPr>
          <a:xfrm>
            <a:off x="5977721" y="649131"/>
            <a:ext cx="1235124" cy="49814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7F44F46-DD8A-448F-B4FF-DBD6AE2E9A4C}"/>
              </a:ext>
            </a:extLst>
          </p:cNvPr>
          <p:cNvSpPr/>
          <p:nvPr/>
        </p:nvSpPr>
        <p:spPr>
          <a:xfrm>
            <a:off x="5540994" y="1552383"/>
            <a:ext cx="2108578" cy="4981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Flip a coin!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C6968924-60D9-4565-A969-DE42C57D3CFF}"/>
              </a:ext>
            </a:extLst>
          </p:cNvPr>
          <p:cNvSpPr/>
          <p:nvPr/>
        </p:nvSpPr>
        <p:spPr>
          <a:xfrm>
            <a:off x="5595588" y="2382292"/>
            <a:ext cx="1999390" cy="7157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Heads?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2C81D62-5EA4-4C38-BF6C-0080DFEE0F0E}"/>
              </a:ext>
            </a:extLst>
          </p:cNvPr>
          <p:cNvSpPr/>
          <p:nvPr/>
        </p:nvSpPr>
        <p:spPr>
          <a:xfrm>
            <a:off x="4709334" y="4690736"/>
            <a:ext cx="1367333" cy="4981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Cafeteria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214BC10-D1D8-4459-B707-B467E257B023}"/>
              </a:ext>
            </a:extLst>
          </p:cNvPr>
          <p:cNvSpPr/>
          <p:nvPr/>
        </p:nvSpPr>
        <p:spPr>
          <a:xfrm>
            <a:off x="7113899" y="4690736"/>
            <a:ext cx="1367333" cy="4981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Office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4C199-EDD8-45F8-B8D9-0B4E644E37CB}"/>
              </a:ext>
            </a:extLst>
          </p:cNvPr>
          <p:cNvSpPr txBox="1"/>
          <p:nvPr/>
        </p:nvSpPr>
        <p:spPr>
          <a:xfrm>
            <a:off x="628650" y="6352144"/>
            <a:ext cx="314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Coin image: </a:t>
            </a:r>
            <a:r>
              <a:rPr lang="en-US" dirty="0">
                <a:latin typeface="+mj-lt"/>
                <a:hlinkClick r:id="rId3"/>
              </a:rPr>
              <a:t>Ministry of Finance</a:t>
            </a:r>
            <a:endParaRPr lang="en-US" dirty="0">
              <a:latin typeface="+mj-lt"/>
            </a:endParaRP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50DF1B9E-1875-4056-9A94-742A3A2DA241}"/>
              </a:ext>
            </a:extLst>
          </p:cNvPr>
          <p:cNvSpPr/>
          <p:nvPr/>
        </p:nvSpPr>
        <p:spPr>
          <a:xfrm>
            <a:off x="5977721" y="5854001"/>
            <a:ext cx="1235124" cy="49814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834AE1-4F40-4630-AFE6-B62AEE203DBA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5393002" y="2740166"/>
            <a:ext cx="202587" cy="19505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504393C-9945-43A3-ABEB-F32EC09209D0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7594978" y="2740167"/>
            <a:ext cx="202588" cy="19505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D6D707-F65F-4B69-B2F1-F3A3573896B9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rot="16200000" flipH="1">
            <a:off x="5661581" y="4920299"/>
            <a:ext cx="665122" cy="120228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1381F71-4AD1-4163-A8BE-4B15202C60B9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5400000">
            <a:off x="6863864" y="4920299"/>
            <a:ext cx="665122" cy="120228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855C8A-C3AF-48E0-B651-95E16EB51E2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595283" y="1147274"/>
            <a:ext cx="0" cy="40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5495C6-EEDD-45E4-8626-2419F4BBD69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95283" y="2050526"/>
            <a:ext cx="0" cy="331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五十円白銅貨幣：裏">
            <a:extLst>
              <a:ext uri="{FF2B5EF4-FFF2-40B4-BE49-F238E27FC236}">
                <a16:creationId xmlns:a16="http://schemas.microsoft.com/office/drawing/2014/main" id="{DB01FB8D-6B27-451A-A545-B37566533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73" y="3404938"/>
            <a:ext cx="994584" cy="98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五十円白銅貨幣：表">
            <a:extLst>
              <a:ext uri="{FF2B5EF4-FFF2-40B4-BE49-F238E27FC236}">
                <a16:creationId xmlns:a16="http://schemas.microsoft.com/office/drawing/2014/main" id="{B6B503A1-E098-4D15-A3BE-2B8E920C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08" y="3386624"/>
            <a:ext cx="994584" cy="9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57FBC7-AE37-422B-A82A-804B82628A83}"/>
              </a:ext>
            </a:extLst>
          </p:cNvPr>
          <p:cNvSpPr txBox="1"/>
          <p:nvPr/>
        </p:nvSpPr>
        <p:spPr>
          <a:xfrm>
            <a:off x="4748753" y="3059668"/>
            <a:ext cx="1288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 (Heads)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03B54-70C2-418B-A39A-0EB8808C1059}"/>
              </a:ext>
            </a:extLst>
          </p:cNvPr>
          <p:cNvSpPr txBox="1"/>
          <p:nvPr/>
        </p:nvSpPr>
        <p:spPr>
          <a:xfrm>
            <a:off x="7257387" y="3059668"/>
            <a:ext cx="10803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(Tails)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5FE58A-EE70-408F-916D-955A4ADFA729}"/>
              </a:ext>
            </a:extLst>
          </p:cNvPr>
          <p:cNvSpPr txBox="1"/>
          <p:nvPr/>
        </p:nvSpPr>
        <p:spPr>
          <a:xfrm>
            <a:off x="144780" y="137160"/>
            <a:ext cx="202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Flowchart COINFLIP</a:t>
            </a:r>
          </a:p>
        </p:txBody>
      </p:sp>
    </p:spTree>
    <p:extLst>
      <p:ext uri="{BB962C8B-B14F-4D97-AF65-F5344CB8AC3E}">
        <p14:creationId xmlns:p14="http://schemas.microsoft.com/office/powerpoint/2010/main" val="19728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EB18-4E25-41B2-BF31-6C25E5BB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(Iterations)</a:t>
            </a:r>
            <a:br>
              <a:rPr lang="en-US" dirty="0"/>
            </a:br>
            <a:r>
              <a:rPr lang="en-US" sz="2400" dirty="0"/>
              <a:t>Repeating the same action many times.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33FF-EA5A-42C2-9197-BC54CCAE8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 need to grade papers, each labeled </a:t>
            </a:r>
            <a:r>
              <a:rPr lang="en-US" sz="2000" i="1" dirty="0" err="1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en-US" sz="2000" dirty="0"/>
              <a:t>, and record them as pass/fail.</a:t>
            </a:r>
          </a:p>
          <a:p>
            <a:pPr lvl="1"/>
            <a:r>
              <a:rPr lang="en-US" sz="1800" dirty="0"/>
              <a:t>In programming and </a:t>
            </a:r>
            <a:r>
              <a:rPr lang="en-US" sz="1800" dirty="0" err="1"/>
              <a:t>maths</a:t>
            </a:r>
            <a:r>
              <a:rPr lang="en-US" sz="1800" dirty="0"/>
              <a:t>, variable “</a:t>
            </a:r>
            <a:r>
              <a:rPr lang="en-US" sz="1800" dirty="0" err="1"/>
              <a:t>i</a:t>
            </a:r>
            <a:r>
              <a:rPr lang="en-US" sz="1800" dirty="0"/>
              <a:t>” is usually used to indicate index of things.</a:t>
            </a:r>
          </a:p>
          <a:p>
            <a:pPr lvl="1"/>
            <a:r>
              <a:rPr lang="en-US" sz="1800" dirty="0"/>
              <a:t>If you need more indices (indexes), </a:t>
            </a:r>
            <a:r>
              <a:rPr lang="en-US" sz="1800"/>
              <a:t>use “j” </a:t>
            </a:r>
            <a:r>
              <a:rPr lang="en-US" sz="1800" dirty="0"/>
              <a:t>and “k”.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9082B-4DD5-4720-9F23-B81CC8AD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8</a:t>
            </a:fld>
            <a:endParaRPr lang="en-US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3D49820-5BA7-491F-8778-C7E9B29DFB50}"/>
              </a:ext>
            </a:extLst>
          </p:cNvPr>
          <p:cNvSpPr/>
          <p:nvPr/>
        </p:nvSpPr>
        <p:spPr>
          <a:xfrm>
            <a:off x="6107373" y="778835"/>
            <a:ext cx="1235124" cy="49814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EC9C0C0-AB6C-49CF-849D-4384EFCCFFA7}"/>
              </a:ext>
            </a:extLst>
          </p:cNvPr>
          <p:cNvSpPr/>
          <p:nvPr/>
        </p:nvSpPr>
        <p:spPr>
          <a:xfrm>
            <a:off x="5725241" y="1690687"/>
            <a:ext cx="1999390" cy="7157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Any Papers?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8D5A6D2-9737-4753-9D09-4567564C954C}"/>
              </a:ext>
            </a:extLst>
          </p:cNvPr>
          <p:cNvSpPr/>
          <p:nvPr/>
        </p:nvSpPr>
        <p:spPr>
          <a:xfrm>
            <a:off x="5644166" y="3056691"/>
            <a:ext cx="2161538" cy="4981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Grade the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baseline="30000" dirty="0" err="1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ysClr val="windowText" lastClr="000000"/>
                </a:solidFill>
              </a:rPr>
              <a:t> Paper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03D2CBB7-AF99-476F-BC68-598382AF8CED}"/>
              </a:ext>
            </a:extLst>
          </p:cNvPr>
          <p:cNvSpPr/>
          <p:nvPr/>
        </p:nvSpPr>
        <p:spPr>
          <a:xfrm>
            <a:off x="6107373" y="6080516"/>
            <a:ext cx="1235124" cy="49814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9FEEAEC-0D3A-471C-A8CC-9AA2F0A37102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6724935" y="2048562"/>
            <a:ext cx="999696" cy="4031954"/>
          </a:xfrm>
          <a:prstGeom prst="bentConnector4">
            <a:avLst>
              <a:gd name="adj1" fmla="val -100683"/>
              <a:gd name="adj2" fmla="val 913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3F601A-BE9A-48A9-87A2-6E90B5172599}"/>
              </a:ext>
            </a:extLst>
          </p:cNvPr>
          <p:cNvSpPr txBox="1"/>
          <p:nvPr/>
        </p:nvSpPr>
        <p:spPr>
          <a:xfrm>
            <a:off x="7881582" y="169068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34E5ED-ABCF-498E-A98A-848F6F34AA32}"/>
              </a:ext>
            </a:extLst>
          </p:cNvPr>
          <p:cNvCxnSpPr>
            <a:stCxn id="7" idx="2"/>
          </p:cNvCxnSpPr>
          <p:nvPr/>
        </p:nvCxnSpPr>
        <p:spPr>
          <a:xfrm>
            <a:off x="6724935" y="1276978"/>
            <a:ext cx="0" cy="413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C5100A-70DD-4A67-B864-19DF68737A9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6724935" y="2406436"/>
            <a:ext cx="1" cy="650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2C1E8759-A2E7-4800-A9D3-2C6B7A30D974}"/>
              </a:ext>
            </a:extLst>
          </p:cNvPr>
          <p:cNvSpPr/>
          <p:nvPr/>
        </p:nvSpPr>
        <p:spPr>
          <a:xfrm>
            <a:off x="6247265" y="3912707"/>
            <a:ext cx="955342" cy="49814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Pass?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FA28CA9-A9DC-4334-A519-AFFFAC6A5133}"/>
              </a:ext>
            </a:extLst>
          </p:cNvPr>
          <p:cNvCxnSpPr>
            <a:cxnSpLocks/>
            <a:stCxn id="24" idx="1"/>
            <a:endCxn id="54" idx="1"/>
          </p:cNvCxnSpPr>
          <p:nvPr/>
        </p:nvCxnSpPr>
        <p:spPr>
          <a:xfrm rot="10800000" flipV="1">
            <a:off x="5750405" y="4161779"/>
            <a:ext cx="496861" cy="3738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BB412C2-4CCB-417E-BC98-00B1B84F895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202607" y="4161779"/>
            <a:ext cx="485776" cy="5053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30A052-9284-4A8B-BA0D-65DF51B0BC7A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724935" y="3554834"/>
            <a:ext cx="1" cy="357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64F0976-FB3C-4043-91B1-ACB5B9C724D2}"/>
              </a:ext>
            </a:extLst>
          </p:cNvPr>
          <p:cNvCxnSpPr>
            <a:cxnSpLocks/>
            <a:stCxn id="54" idx="4"/>
            <a:endCxn id="9" idx="1"/>
          </p:cNvCxnSpPr>
          <p:nvPr/>
        </p:nvCxnSpPr>
        <p:spPr>
          <a:xfrm rot="5400000" flipH="1">
            <a:off x="4218679" y="3555125"/>
            <a:ext cx="3038287" cy="25163"/>
          </a:xfrm>
          <a:prstGeom prst="bentConnector4">
            <a:avLst>
              <a:gd name="adj1" fmla="val -7524"/>
              <a:gd name="adj2" fmla="val 357120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5043430-D1B2-4635-AE53-769F5EA78A93}"/>
              </a:ext>
            </a:extLst>
          </p:cNvPr>
          <p:cNvCxnSpPr>
            <a:cxnSpLocks/>
            <a:stCxn id="67" idx="4"/>
            <a:endCxn id="9" idx="1"/>
          </p:cNvCxnSpPr>
          <p:nvPr/>
        </p:nvCxnSpPr>
        <p:spPr>
          <a:xfrm rot="5400000" flipH="1">
            <a:off x="5189268" y="2584536"/>
            <a:ext cx="3038287" cy="1966341"/>
          </a:xfrm>
          <a:prstGeom prst="bentConnector4">
            <a:avLst>
              <a:gd name="adj1" fmla="val -7524"/>
              <a:gd name="adj2" fmla="val 1443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C32F262-E906-402E-B3F7-BA1308FE87E6}"/>
              </a:ext>
            </a:extLst>
          </p:cNvPr>
          <p:cNvSpPr txBox="1"/>
          <p:nvPr/>
        </p:nvSpPr>
        <p:spPr>
          <a:xfrm>
            <a:off x="6738753" y="236722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0B5F9B57-7576-409E-AFF2-7143F43C8F94}"/>
              </a:ext>
            </a:extLst>
          </p:cNvPr>
          <p:cNvSpPr/>
          <p:nvPr/>
        </p:nvSpPr>
        <p:spPr>
          <a:xfrm>
            <a:off x="3339009" y="5562911"/>
            <a:ext cx="2593075" cy="1064526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Participation Point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I’m missing something in this flowchart.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8B2B61-AF9E-49E7-90B7-C040B7B1B724}"/>
              </a:ext>
            </a:extLst>
          </p:cNvPr>
          <p:cNvGrpSpPr/>
          <p:nvPr/>
        </p:nvGrpSpPr>
        <p:grpSpPr>
          <a:xfrm>
            <a:off x="489397" y="4397891"/>
            <a:ext cx="1553073" cy="769942"/>
            <a:chOff x="489397" y="4158137"/>
            <a:chExt cx="1553073" cy="769942"/>
          </a:xfrm>
        </p:grpSpPr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1E56EBDA-B984-4FEF-8746-8573820E3B62}"/>
                </a:ext>
              </a:extLst>
            </p:cNvPr>
            <p:cNvSpPr/>
            <p:nvPr/>
          </p:nvSpPr>
          <p:spPr>
            <a:xfrm>
              <a:off x="489397" y="4158137"/>
              <a:ext cx="1296538" cy="52976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Papers</a:t>
              </a: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7923BFE4-70C4-4502-AC4A-C73018679A0E}"/>
                </a:ext>
              </a:extLst>
            </p:cNvPr>
            <p:cNvSpPr/>
            <p:nvPr/>
          </p:nvSpPr>
          <p:spPr>
            <a:xfrm>
              <a:off x="553531" y="4218182"/>
              <a:ext cx="1296538" cy="52976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Papers</a:t>
              </a:r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622D0923-B12E-4FAC-9F99-BD5D589BD07A}"/>
                </a:ext>
              </a:extLst>
            </p:cNvPr>
            <p:cNvSpPr/>
            <p:nvPr/>
          </p:nvSpPr>
          <p:spPr>
            <a:xfrm>
              <a:off x="617665" y="4278227"/>
              <a:ext cx="1296538" cy="52976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Papers</a:t>
              </a:r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1B818E99-562F-4988-B554-4728D5AD2735}"/>
                </a:ext>
              </a:extLst>
            </p:cNvPr>
            <p:cNvSpPr/>
            <p:nvPr/>
          </p:nvSpPr>
          <p:spPr>
            <a:xfrm>
              <a:off x="681799" y="4338272"/>
              <a:ext cx="1296538" cy="52976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Papers</a:t>
              </a:r>
            </a:p>
          </p:txBody>
        </p:sp>
        <p:sp>
          <p:nvSpPr>
            <p:cNvPr id="50" name="Flowchart: Process 49">
              <a:extLst>
                <a:ext uri="{FF2B5EF4-FFF2-40B4-BE49-F238E27FC236}">
                  <a16:creationId xmlns:a16="http://schemas.microsoft.com/office/drawing/2014/main" id="{BE37EF1D-F499-42BB-92F0-05DC69972DE4}"/>
                </a:ext>
              </a:extLst>
            </p:cNvPr>
            <p:cNvSpPr/>
            <p:nvPr/>
          </p:nvSpPr>
          <p:spPr>
            <a:xfrm>
              <a:off x="745932" y="4398316"/>
              <a:ext cx="1296538" cy="52976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Papers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1CCECE0-6429-45C4-9158-F098DD5F6AF5}"/>
              </a:ext>
            </a:extLst>
          </p:cNvPr>
          <p:cNvSpPr/>
          <p:nvPr/>
        </p:nvSpPr>
        <p:spPr>
          <a:xfrm>
            <a:off x="2151754" y="4578026"/>
            <a:ext cx="913657" cy="409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B74B9638-BECD-4DDF-B803-A5F7A7F7E059}"/>
              </a:ext>
            </a:extLst>
          </p:cNvPr>
          <p:cNvSpPr/>
          <p:nvPr/>
        </p:nvSpPr>
        <p:spPr>
          <a:xfrm>
            <a:off x="3166281" y="4173321"/>
            <a:ext cx="1296538" cy="12190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 PASS</a:t>
            </a:r>
          </a:p>
          <a:p>
            <a:r>
              <a:rPr lang="en-US" dirty="0">
                <a:solidFill>
                  <a:schemeClr val="tx1"/>
                </a:solidFill>
              </a:rPr>
              <a:t>2 FAIL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n 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92A585F7-4B86-4505-9B75-735C749FF67B}"/>
              </a:ext>
            </a:extLst>
          </p:cNvPr>
          <p:cNvSpPr/>
          <p:nvPr/>
        </p:nvSpPr>
        <p:spPr>
          <a:xfrm>
            <a:off x="5080381" y="4535651"/>
            <a:ext cx="1340046" cy="5511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Write: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&lt;</a:t>
            </a:r>
            <a:r>
              <a:rPr lang="en-US" sz="1600" dirty="0" err="1">
                <a:solidFill>
                  <a:sysClr val="windowText" lastClr="000000"/>
                </a:solidFill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</a:rPr>
              <a:t>&gt; PASS</a:t>
            </a:r>
          </a:p>
        </p:txBody>
      </p:sp>
      <p:sp>
        <p:nvSpPr>
          <p:cNvPr id="67" name="Flowchart: Data 66">
            <a:extLst>
              <a:ext uri="{FF2B5EF4-FFF2-40B4-BE49-F238E27FC236}">
                <a16:creationId xmlns:a16="http://schemas.microsoft.com/office/drawing/2014/main" id="{4672986F-EE1C-4E92-96B6-D49A02107145}"/>
              </a:ext>
            </a:extLst>
          </p:cNvPr>
          <p:cNvSpPr/>
          <p:nvPr/>
        </p:nvSpPr>
        <p:spPr>
          <a:xfrm>
            <a:off x="7021559" y="4535651"/>
            <a:ext cx="1340046" cy="5511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Write: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&lt;</a:t>
            </a:r>
            <a:r>
              <a:rPr lang="en-US" sz="1600" dirty="0" err="1">
                <a:solidFill>
                  <a:sysClr val="windowText" lastClr="000000"/>
                </a:solidFill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</a:rPr>
              <a:t>&gt; FAIL</a:t>
            </a:r>
          </a:p>
        </p:txBody>
      </p:sp>
      <p:sp>
        <p:nvSpPr>
          <p:cNvPr id="75" name="Flowchart: Data 74">
            <a:extLst>
              <a:ext uri="{FF2B5EF4-FFF2-40B4-BE49-F238E27FC236}">
                <a16:creationId xmlns:a16="http://schemas.microsoft.com/office/drawing/2014/main" id="{E2991E99-BC32-4085-B6C6-C7718B567EB2}"/>
              </a:ext>
            </a:extLst>
          </p:cNvPr>
          <p:cNvSpPr/>
          <p:nvPr/>
        </p:nvSpPr>
        <p:spPr>
          <a:xfrm>
            <a:off x="220068" y="5638799"/>
            <a:ext cx="2695926" cy="85407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 this symbol for input/output.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C83887-6B8C-47F3-B8C6-6AE54A3CE004}"/>
              </a:ext>
            </a:extLst>
          </p:cNvPr>
          <p:cNvSpPr txBox="1"/>
          <p:nvPr/>
        </p:nvSpPr>
        <p:spPr>
          <a:xfrm>
            <a:off x="144780" y="137160"/>
            <a:ext cx="186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Flowchart PAPERS</a:t>
            </a:r>
          </a:p>
        </p:txBody>
      </p:sp>
    </p:spTree>
    <p:extLst>
      <p:ext uri="{BB962C8B-B14F-4D97-AF65-F5344CB8AC3E}">
        <p14:creationId xmlns:p14="http://schemas.microsoft.com/office/powerpoint/2010/main" val="291573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757E-53DE-4152-B688-665CBAE5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Flowcharts in daily life!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917F-0905-4F4F-BB43-1A09D1A29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 hate tartar sauce.</a:t>
            </a:r>
          </a:p>
          <a:p>
            <a:r>
              <a:rPr lang="en-US" sz="2000" dirty="0"/>
              <a:t>I read the menu until I find one that does not include tartar sauce.</a:t>
            </a:r>
          </a:p>
          <a:p>
            <a:r>
              <a:rPr lang="en-US" sz="2000" dirty="0"/>
              <a:t>What’s your process for choosing what to eat?</a:t>
            </a:r>
          </a:p>
          <a:p>
            <a:r>
              <a:rPr lang="en-US" sz="2000" dirty="0"/>
              <a:t>Is this accurate? What am I missing? (Hint: No, and it’s not in the flowchart. It’s a “business logic” problem.)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906B-9251-4775-9BC4-FD4A6701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9</a:t>
            </a:fld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CD450D-4FF4-430B-BB31-7FFE8B151213}"/>
              </a:ext>
            </a:extLst>
          </p:cNvPr>
          <p:cNvGrpSpPr/>
          <p:nvPr/>
        </p:nvGrpSpPr>
        <p:grpSpPr>
          <a:xfrm>
            <a:off x="4719295" y="868681"/>
            <a:ext cx="4332690" cy="5203048"/>
            <a:chOff x="4719295" y="868681"/>
            <a:chExt cx="4332690" cy="5203048"/>
          </a:xfrm>
        </p:grpSpPr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71E0F5B1-EA8C-416B-96C9-471F36C10A1D}"/>
                </a:ext>
              </a:extLst>
            </p:cNvPr>
            <p:cNvSpPr/>
            <p:nvPr/>
          </p:nvSpPr>
          <p:spPr>
            <a:xfrm>
              <a:off x="5657793" y="868681"/>
              <a:ext cx="1235124" cy="31845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Start</a:t>
              </a:r>
            </a:p>
          </p:txBody>
        </p:sp>
        <p:sp>
          <p:nvSpPr>
            <p:cNvPr id="9" name="Flowchart: Terminator 8">
              <a:extLst>
                <a:ext uri="{FF2B5EF4-FFF2-40B4-BE49-F238E27FC236}">
                  <a16:creationId xmlns:a16="http://schemas.microsoft.com/office/drawing/2014/main" id="{B9101588-5812-414F-9A50-A56A74A2A0E8}"/>
                </a:ext>
              </a:extLst>
            </p:cNvPr>
            <p:cNvSpPr/>
            <p:nvPr/>
          </p:nvSpPr>
          <p:spPr>
            <a:xfrm>
              <a:off x="5657793" y="5753277"/>
              <a:ext cx="1235124" cy="31845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Finish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AF609B8-180A-4284-A398-47E16DA71380}"/>
                </a:ext>
              </a:extLst>
            </p:cNvPr>
            <p:cNvCxnSpPr>
              <a:cxnSpLocks/>
              <a:stCxn id="6" idx="2"/>
              <a:endCxn id="27" idx="0"/>
            </p:cNvCxnSpPr>
            <p:nvPr/>
          </p:nvCxnSpPr>
          <p:spPr>
            <a:xfrm>
              <a:off x="6275355" y="1187133"/>
              <a:ext cx="1" cy="2517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Data 24">
              <a:extLst>
                <a:ext uri="{FF2B5EF4-FFF2-40B4-BE49-F238E27FC236}">
                  <a16:creationId xmlns:a16="http://schemas.microsoft.com/office/drawing/2014/main" id="{5D23CE67-3801-426D-AF92-B49DCA56EE52}"/>
                </a:ext>
              </a:extLst>
            </p:cNvPr>
            <p:cNvSpPr/>
            <p:nvPr/>
          </p:nvSpPr>
          <p:spPr>
            <a:xfrm>
              <a:off x="4938784" y="2668851"/>
              <a:ext cx="2673142" cy="365125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Read next item</a:t>
              </a:r>
            </a:p>
          </p:txBody>
        </p: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DA266E76-29B4-4C45-A0C3-E53BEE07298C}"/>
                </a:ext>
              </a:extLst>
            </p:cNvPr>
            <p:cNvSpPr/>
            <p:nvPr/>
          </p:nvSpPr>
          <p:spPr>
            <a:xfrm>
              <a:off x="5014533" y="1438910"/>
              <a:ext cx="2521646" cy="8924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Anything left in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the menu?</a:t>
              </a:r>
            </a:p>
          </p:txBody>
        </p:sp>
        <p:sp>
          <p:nvSpPr>
            <p:cNvPr id="28" name="Flowchart: Decision 27">
              <a:extLst>
                <a:ext uri="{FF2B5EF4-FFF2-40B4-BE49-F238E27FC236}">
                  <a16:creationId xmlns:a16="http://schemas.microsoft.com/office/drawing/2014/main" id="{C413B0EF-10E6-46A0-A71D-122F91576E9D}"/>
                </a:ext>
              </a:extLst>
            </p:cNvPr>
            <p:cNvSpPr/>
            <p:nvPr/>
          </p:nvSpPr>
          <p:spPr>
            <a:xfrm>
              <a:off x="5349812" y="3371424"/>
              <a:ext cx="1851088" cy="65516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Tartar Sauce?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782A06C-05BA-48E1-88C5-55C7E8D836D0}"/>
                </a:ext>
              </a:extLst>
            </p:cNvPr>
            <p:cNvCxnSpPr>
              <a:cxnSpLocks/>
              <a:stCxn id="28" idx="1"/>
              <a:endCxn id="27" idx="1"/>
            </p:cNvCxnSpPr>
            <p:nvPr/>
          </p:nvCxnSpPr>
          <p:spPr>
            <a:xfrm rot="10800000">
              <a:off x="5014534" y="1885157"/>
              <a:ext cx="335279" cy="1813848"/>
            </a:xfrm>
            <a:prstGeom prst="bentConnector3">
              <a:avLst>
                <a:gd name="adj1" fmla="val 21363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3E2D97E1-BFCD-4C1A-94F4-52565185196B}"/>
                </a:ext>
              </a:extLst>
            </p:cNvPr>
            <p:cNvSpPr/>
            <p:nvPr/>
          </p:nvSpPr>
          <p:spPr>
            <a:xfrm>
              <a:off x="5479350" y="4594267"/>
              <a:ext cx="1592010" cy="62053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Buy and eat it!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D3E4D5-6C87-470F-94D2-8DD5368DD961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 flipH="1">
              <a:off x="6275355" y="4026586"/>
              <a:ext cx="1" cy="567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D23A08-DCF9-494D-B332-229DCFC316CF}"/>
                </a:ext>
              </a:extLst>
            </p:cNvPr>
            <p:cNvCxnSpPr>
              <a:cxnSpLocks/>
              <a:stCxn id="27" idx="2"/>
              <a:endCxn id="25" idx="1"/>
            </p:cNvCxnSpPr>
            <p:nvPr/>
          </p:nvCxnSpPr>
          <p:spPr>
            <a:xfrm flipH="1">
              <a:off x="6275355" y="2331403"/>
              <a:ext cx="1" cy="3374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2E0702-AA39-4632-80A7-25D0F58DD9FC}"/>
                </a:ext>
              </a:extLst>
            </p:cNvPr>
            <p:cNvCxnSpPr>
              <a:cxnSpLocks/>
              <a:stCxn id="25" idx="4"/>
              <a:endCxn id="28" idx="0"/>
            </p:cNvCxnSpPr>
            <p:nvPr/>
          </p:nvCxnSpPr>
          <p:spPr>
            <a:xfrm>
              <a:off x="6275355" y="3033976"/>
              <a:ext cx="1" cy="3374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Process 49">
              <a:extLst>
                <a:ext uri="{FF2B5EF4-FFF2-40B4-BE49-F238E27FC236}">
                  <a16:creationId xmlns:a16="http://schemas.microsoft.com/office/drawing/2014/main" id="{2A717727-9B8F-4BE6-B31E-1441D8AFA4AD}"/>
                </a:ext>
              </a:extLst>
            </p:cNvPr>
            <p:cNvSpPr/>
            <p:nvPr/>
          </p:nvSpPr>
          <p:spPr>
            <a:xfrm>
              <a:off x="7200899" y="4594267"/>
              <a:ext cx="1851086" cy="62053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Get something from the Co-Op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035C55E-3C53-41C5-85F0-A9F0CB4EE4F9}"/>
                </a:ext>
              </a:extLst>
            </p:cNvPr>
            <p:cNvCxnSpPr>
              <a:stCxn id="27" idx="3"/>
              <a:endCxn id="50" idx="0"/>
            </p:cNvCxnSpPr>
            <p:nvPr/>
          </p:nvCxnSpPr>
          <p:spPr>
            <a:xfrm>
              <a:off x="7536179" y="1885157"/>
              <a:ext cx="590263" cy="270911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D491B16-1ECD-4C3D-82FB-2E3F1C44A3ED}"/>
                </a:ext>
              </a:extLst>
            </p:cNvPr>
            <p:cNvCxnSpPr>
              <a:stCxn id="50" idx="2"/>
              <a:endCxn id="9" idx="0"/>
            </p:cNvCxnSpPr>
            <p:nvPr/>
          </p:nvCxnSpPr>
          <p:spPr>
            <a:xfrm rot="5400000">
              <a:off x="6931663" y="4558498"/>
              <a:ext cx="538472" cy="185108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0D5BB68-CED2-4F15-ACE2-FCD9BC6ACC57}"/>
                </a:ext>
              </a:extLst>
            </p:cNvPr>
            <p:cNvCxnSpPr>
              <a:stCxn id="32" idx="2"/>
              <a:endCxn id="9" idx="0"/>
            </p:cNvCxnSpPr>
            <p:nvPr/>
          </p:nvCxnSpPr>
          <p:spPr>
            <a:xfrm>
              <a:off x="6275355" y="5214805"/>
              <a:ext cx="0" cy="538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2B5FDA-B75F-4692-B807-2398120A565D}"/>
                </a:ext>
              </a:extLst>
            </p:cNvPr>
            <p:cNvSpPr txBox="1"/>
            <p:nvPr/>
          </p:nvSpPr>
          <p:spPr>
            <a:xfrm>
              <a:off x="7550193" y="1566706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EF4650-77C5-4C69-90CB-3292C45A5B85}"/>
                </a:ext>
              </a:extLst>
            </p:cNvPr>
            <p:cNvSpPr txBox="1"/>
            <p:nvPr/>
          </p:nvSpPr>
          <p:spPr>
            <a:xfrm>
              <a:off x="6317403" y="2288453"/>
              <a:ext cx="512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6FDCB86-AA65-442E-9156-68DB0C1C86AE}"/>
                </a:ext>
              </a:extLst>
            </p:cNvPr>
            <p:cNvSpPr txBox="1"/>
            <p:nvPr/>
          </p:nvSpPr>
          <p:spPr>
            <a:xfrm>
              <a:off x="6317403" y="4025755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29383D-A1C0-4539-947B-C307E21025E6}"/>
                </a:ext>
              </a:extLst>
            </p:cNvPr>
            <p:cNvSpPr txBox="1"/>
            <p:nvPr/>
          </p:nvSpPr>
          <p:spPr>
            <a:xfrm>
              <a:off x="4719295" y="3389844"/>
              <a:ext cx="512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YES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1F13C96-1C73-46CE-BC40-EDAEC54DE53E}"/>
              </a:ext>
            </a:extLst>
          </p:cNvPr>
          <p:cNvSpPr txBox="1"/>
          <p:nvPr/>
        </p:nvSpPr>
        <p:spPr>
          <a:xfrm>
            <a:off x="144780" y="137160"/>
            <a:ext cx="186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Flowchart TARTAR</a:t>
            </a:r>
          </a:p>
        </p:txBody>
      </p:sp>
    </p:spTree>
    <p:extLst>
      <p:ext uri="{BB962C8B-B14F-4D97-AF65-F5344CB8AC3E}">
        <p14:creationId xmlns:p14="http://schemas.microsoft.com/office/powerpoint/2010/main" val="1287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ystematic">
      <a:majorFont>
        <a:latin typeface="Segoe UI Semilight"/>
        <a:ea typeface="MS PMincho"/>
        <a:cs typeface="TH Sarabun New"/>
      </a:majorFont>
      <a:minorFont>
        <a:latin typeface="Segoe UI"/>
        <a:ea typeface="MS PGothic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3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">
  <Id Name="System.Storyboarding.Media.WebAd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D23D96C8-A2D2-40D8-8907-1969DA7EF15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C3179F3-27FC-4C3B-B6E0-5C0C670B056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12744</TotalTime>
  <Words>2104</Words>
  <Application>Microsoft Office PowerPoint</Application>
  <PresentationFormat>On-screen Show (4:3)</PresentationFormat>
  <Paragraphs>577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MS PGothic</vt:lpstr>
      <vt:lpstr>ヒラギノ角ゴ Pro W3</vt:lpstr>
      <vt:lpstr>Arial</vt:lpstr>
      <vt:lpstr>Calibri</vt:lpstr>
      <vt:lpstr>Cambria Math</vt:lpstr>
      <vt:lpstr>Consolas</vt:lpstr>
      <vt:lpstr>Georgia</vt:lpstr>
      <vt:lpstr>Segoe UI</vt:lpstr>
      <vt:lpstr>Segoe UI Semilight</vt:lpstr>
      <vt:lpstr>Office Theme</vt:lpstr>
      <vt:lpstr>Information Science</vt:lpstr>
      <vt:lpstr>Agenda</vt:lpstr>
      <vt:lpstr>Where are we in the CS curriculum?</vt:lpstr>
      <vt:lpstr>2.1. Flowcharts &amp; Flow Control</vt:lpstr>
      <vt:lpstr>Flowcharts?</vt:lpstr>
      <vt:lpstr>How to draw flowcharts? (This might be useful for your homework!)</vt:lpstr>
      <vt:lpstr>Branching (or Decisions)</vt:lpstr>
      <vt:lpstr>Loops (Iterations) Repeating the same action many times.</vt:lpstr>
      <vt:lpstr>Flowcharts in daily life!</vt:lpstr>
      <vt:lpstr>Loops within Loops</vt:lpstr>
      <vt:lpstr>Essence of Loops</vt:lpstr>
      <vt:lpstr>Summary of Flow Control</vt:lpstr>
      <vt:lpstr>2. Data Types</vt:lpstr>
      <vt:lpstr>Data Types</vt:lpstr>
      <vt:lpstr>Data Types</vt:lpstr>
      <vt:lpstr>Primitive Data Types</vt:lpstr>
      <vt:lpstr>Encoding gives meaning to data</vt:lpstr>
      <vt:lpstr>Using more bits, we can have a range of values.</vt:lpstr>
      <vt:lpstr>We can also assign them specific meaning.</vt:lpstr>
      <vt:lpstr>Real numbers are also made from bits and integers.</vt:lpstr>
      <vt:lpstr>Composite Data Types</vt:lpstr>
      <vt:lpstr>Arrays: many of the same primitives</vt:lpstr>
      <vt:lpstr>Lots of things in life can be translated to a set of values.</vt:lpstr>
      <vt:lpstr>Different types of data can be recorded together.</vt:lpstr>
      <vt:lpstr>3. Algorithms</vt:lpstr>
      <vt:lpstr>What is Algorithm?</vt:lpstr>
      <vt:lpstr>What is Algorithm?</vt:lpstr>
      <vt:lpstr>Important points:</vt:lpstr>
      <vt:lpstr>Suppose that we want to copy a string:</vt:lpstr>
      <vt:lpstr>This loop here can run many times.</vt:lpstr>
      <vt:lpstr>Describing Time Complexity</vt:lpstr>
      <vt:lpstr>O(n2)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and Information Processing</dc:title>
  <dc:creator>NAKASAN CHAWANAT</dc:creator>
  <cp:lastModifiedBy>Chawanat Nakasan</cp:lastModifiedBy>
  <cp:revision>107</cp:revision>
  <dcterms:created xsi:type="dcterms:W3CDTF">2019-06-11T02:59:11Z</dcterms:created>
  <dcterms:modified xsi:type="dcterms:W3CDTF">2021-10-16T12:07:10Z</dcterms:modified>
</cp:coreProperties>
</file>