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3"/>
  </p:sldMasterIdLst>
  <p:notesMasterIdLst>
    <p:notesMasterId r:id="rId52"/>
  </p:notesMasterIdLst>
  <p:sldIdLst>
    <p:sldId id="286" r:id="rId14"/>
    <p:sldId id="287" r:id="rId15"/>
    <p:sldId id="288" r:id="rId16"/>
    <p:sldId id="289" r:id="rId17"/>
    <p:sldId id="290" r:id="rId18"/>
    <p:sldId id="291" r:id="rId19"/>
    <p:sldId id="307" r:id="rId20"/>
    <p:sldId id="292" r:id="rId21"/>
    <p:sldId id="293" r:id="rId22"/>
    <p:sldId id="294" r:id="rId23"/>
    <p:sldId id="295" r:id="rId24"/>
    <p:sldId id="297" r:id="rId25"/>
    <p:sldId id="296" r:id="rId26"/>
    <p:sldId id="300" r:id="rId27"/>
    <p:sldId id="301" r:id="rId28"/>
    <p:sldId id="304" r:id="rId29"/>
    <p:sldId id="298" r:id="rId30"/>
    <p:sldId id="303" r:id="rId31"/>
    <p:sldId id="305" r:id="rId32"/>
    <p:sldId id="299" r:id="rId33"/>
    <p:sldId id="326" r:id="rId34"/>
    <p:sldId id="309" r:id="rId35"/>
    <p:sldId id="310" r:id="rId36"/>
    <p:sldId id="312" r:id="rId37"/>
    <p:sldId id="313" r:id="rId38"/>
    <p:sldId id="314" r:id="rId39"/>
    <p:sldId id="315" r:id="rId40"/>
    <p:sldId id="316" r:id="rId41"/>
    <p:sldId id="306" r:id="rId42"/>
    <p:sldId id="320" r:id="rId43"/>
    <p:sldId id="308" r:id="rId44"/>
    <p:sldId id="317" r:id="rId45"/>
    <p:sldId id="318" r:id="rId46"/>
    <p:sldId id="321" r:id="rId47"/>
    <p:sldId id="324" r:id="rId48"/>
    <p:sldId id="325" r:id="rId49"/>
    <p:sldId id="322" r:id="rId50"/>
    <p:sldId id="32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B0F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50" autoAdjust="0"/>
  </p:normalViewPr>
  <p:slideViewPr>
    <p:cSldViewPr snapToGrid="0">
      <p:cViewPr varScale="1">
        <p:scale>
          <a:sx n="93" d="100"/>
          <a:sy n="93" d="100"/>
        </p:scale>
        <p:origin x="636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5529B-8F8A-4CCA-8693-D33B4D96DD1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16E651-1E80-4F50-9E4E-6609B1DC8AC5}">
      <dgm:prSet phldrT="[Text]" custT="1"/>
      <dgm:spPr/>
      <dgm:t>
        <a:bodyPr/>
        <a:lstStyle/>
        <a:p>
          <a:r>
            <a:rPr lang="en-US" sz="4000" dirty="0"/>
            <a:t>Relational Database</a:t>
          </a:r>
        </a:p>
      </dgm:t>
    </dgm:pt>
    <dgm:pt modelId="{53C2147B-1D3B-417E-903C-B874C34EF197}" type="parTrans" cxnId="{38456BB2-AE8D-4397-9AEA-32FF8010A18B}">
      <dgm:prSet/>
      <dgm:spPr/>
      <dgm:t>
        <a:bodyPr/>
        <a:lstStyle/>
        <a:p>
          <a:endParaRPr lang="en-US"/>
        </a:p>
      </dgm:t>
    </dgm:pt>
    <dgm:pt modelId="{D3CBFE46-0ABE-4BAA-B328-DD7786114C56}" type="sibTrans" cxnId="{38456BB2-AE8D-4397-9AEA-32FF8010A18B}">
      <dgm:prSet/>
      <dgm:spPr/>
      <dgm:t>
        <a:bodyPr/>
        <a:lstStyle/>
        <a:p>
          <a:endParaRPr lang="en-US"/>
        </a:p>
      </dgm:t>
    </dgm:pt>
    <dgm:pt modelId="{701A8028-74ED-43FE-AACD-AA3F09895AA5}">
      <dgm:prSet phldrT="[Text]" custT="1"/>
      <dgm:spPr/>
      <dgm:t>
        <a:bodyPr/>
        <a:lstStyle/>
        <a:p>
          <a:r>
            <a:rPr lang="en-US" sz="4000" dirty="0"/>
            <a:t>Non-Relational Database</a:t>
          </a:r>
        </a:p>
      </dgm:t>
    </dgm:pt>
    <dgm:pt modelId="{A0D20097-D5D9-46D8-B8A7-7E8C7D0CD643}" type="parTrans" cxnId="{4EF3CF8D-3468-4FB6-886B-104CFC726463}">
      <dgm:prSet/>
      <dgm:spPr/>
      <dgm:t>
        <a:bodyPr/>
        <a:lstStyle/>
        <a:p>
          <a:endParaRPr lang="en-US"/>
        </a:p>
      </dgm:t>
    </dgm:pt>
    <dgm:pt modelId="{4AFD3471-67AD-416D-A7DA-8E0A08C825DB}" type="sibTrans" cxnId="{4EF3CF8D-3468-4FB6-886B-104CFC726463}">
      <dgm:prSet/>
      <dgm:spPr/>
      <dgm:t>
        <a:bodyPr/>
        <a:lstStyle/>
        <a:p>
          <a:endParaRPr lang="en-US"/>
        </a:p>
      </dgm:t>
    </dgm:pt>
    <dgm:pt modelId="{DFB99500-05D7-4C17-B394-98B8AB18B561}" type="pres">
      <dgm:prSet presAssocID="{81A5529B-8F8A-4CCA-8693-D33B4D96DD10}" presName="diagram" presStyleCnt="0">
        <dgm:presLayoutVars>
          <dgm:dir/>
          <dgm:resizeHandles val="exact"/>
        </dgm:presLayoutVars>
      </dgm:prSet>
      <dgm:spPr/>
    </dgm:pt>
    <dgm:pt modelId="{9EE4E513-4C54-44EC-8D3E-391A96E04A54}" type="pres">
      <dgm:prSet presAssocID="{0116E651-1E80-4F50-9E4E-6609B1DC8AC5}" presName="node" presStyleLbl="node1" presStyleIdx="0" presStyleCnt="2">
        <dgm:presLayoutVars>
          <dgm:bulletEnabled val="1"/>
        </dgm:presLayoutVars>
      </dgm:prSet>
      <dgm:spPr/>
    </dgm:pt>
    <dgm:pt modelId="{DA491055-7413-4949-B0A2-E1529479E4D0}" type="pres">
      <dgm:prSet presAssocID="{D3CBFE46-0ABE-4BAA-B328-DD7786114C56}" presName="sibTrans" presStyleCnt="0"/>
      <dgm:spPr/>
    </dgm:pt>
    <dgm:pt modelId="{E549A2EA-A57F-4598-887D-8B565A51233D}" type="pres">
      <dgm:prSet presAssocID="{701A8028-74ED-43FE-AACD-AA3F09895AA5}" presName="node" presStyleLbl="node1" presStyleIdx="1" presStyleCnt="2">
        <dgm:presLayoutVars>
          <dgm:bulletEnabled val="1"/>
        </dgm:presLayoutVars>
      </dgm:prSet>
      <dgm:spPr/>
    </dgm:pt>
  </dgm:ptLst>
  <dgm:cxnLst>
    <dgm:cxn modelId="{F1E89683-396F-4808-9965-139941E0F712}" type="presOf" srcId="{701A8028-74ED-43FE-AACD-AA3F09895AA5}" destId="{E549A2EA-A57F-4598-887D-8B565A51233D}" srcOrd="0" destOrd="0" presId="urn:microsoft.com/office/officeart/2005/8/layout/default"/>
    <dgm:cxn modelId="{4EF3CF8D-3468-4FB6-886B-104CFC726463}" srcId="{81A5529B-8F8A-4CCA-8693-D33B4D96DD10}" destId="{701A8028-74ED-43FE-AACD-AA3F09895AA5}" srcOrd="1" destOrd="0" parTransId="{A0D20097-D5D9-46D8-B8A7-7E8C7D0CD643}" sibTransId="{4AFD3471-67AD-416D-A7DA-8E0A08C825DB}"/>
    <dgm:cxn modelId="{752B88AC-BDDA-487A-A016-307FDE26AE25}" type="presOf" srcId="{0116E651-1E80-4F50-9E4E-6609B1DC8AC5}" destId="{9EE4E513-4C54-44EC-8D3E-391A96E04A54}" srcOrd="0" destOrd="0" presId="urn:microsoft.com/office/officeart/2005/8/layout/default"/>
    <dgm:cxn modelId="{38456BB2-AE8D-4397-9AEA-32FF8010A18B}" srcId="{81A5529B-8F8A-4CCA-8693-D33B4D96DD10}" destId="{0116E651-1E80-4F50-9E4E-6609B1DC8AC5}" srcOrd="0" destOrd="0" parTransId="{53C2147B-1D3B-417E-903C-B874C34EF197}" sibTransId="{D3CBFE46-0ABE-4BAA-B328-DD7786114C56}"/>
    <dgm:cxn modelId="{ECD524F6-8AAB-4107-9C07-4B9268714045}" type="presOf" srcId="{81A5529B-8F8A-4CCA-8693-D33B4D96DD10}" destId="{DFB99500-05D7-4C17-B394-98B8AB18B561}" srcOrd="0" destOrd="0" presId="urn:microsoft.com/office/officeart/2005/8/layout/default"/>
    <dgm:cxn modelId="{28373457-96B9-4E48-BC05-A510CAC0B516}" type="presParOf" srcId="{DFB99500-05D7-4C17-B394-98B8AB18B561}" destId="{9EE4E513-4C54-44EC-8D3E-391A96E04A54}" srcOrd="0" destOrd="0" presId="urn:microsoft.com/office/officeart/2005/8/layout/default"/>
    <dgm:cxn modelId="{2BC8EB92-1CC6-4EF0-BFBA-CF8F3312A8A5}" type="presParOf" srcId="{DFB99500-05D7-4C17-B394-98B8AB18B561}" destId="{DA491055-7413-4949-B0A2-E1529479E4D0}" srcOrd="1" destOrd="0" presId="urn:microsoft.com/office/officeart/2005/8/layout/default"/>
    <dgm:cxn modelId="{ECC96872-C7DE-4570-A2B8-9A4E282B3A45}" type="presParOf" srcId="{DFB99500-05D7-4C17-B394-98B8AB18B561}" destId="{E549A2EA-A57F-4598-887D-8B565A51233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4E513-4C54-44EC-8D3E-391A96E04A54}">
      <dsp:nvSpPr>
        <dsp:cNvPr id="0" name=""/>
        <dsp:cNvSpPr/>
      </dsp:nvSpPr>
      <dsp:spPr>
        <a:xfrm>
          <a:off x="1022" y="137301"/>
          <a:ext cx="3986377" cy="2391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Relational Database</a:t>
          </a:r>
        </a:p>
      </dsp:txBody>
      <dsp:txXfrm>
        <a:off x="1022" y="137301"/>
        <a:ext cx="3986377" cy="2391826"/>
      </dsp:txXfrm>
    </dsp:sp>
    <dsp:sp modelId="{E549A2EA-A57F-4598-887D-8B565A51233D}">
      <dsp:nvSpPr>
        <dsp:cNvPr id="0" name=""/>
        <dsp:cNvSpPr/>
      </dsp:nvSpPr>
      <dsp:spPr>
        <a:xfrm>
          <a:off x="4386037" y="137301"/>
          <a:ext cx="3986377" cy="239182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Non-Relational Database</a:t>
          </a:r>
        </a:p>
      </dsp:txBody>
      <dsp:txXfrm>
        <a:off x="4386037" y="137301"/>
        <a:ext cx="3986377" cy="2391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E3500D-1C5B-474F-BC0E-B246735C3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30933-1DA4-43F2-BFE7-E5E61C6EA9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EB7ED-9AEC-46CF-975E-D41C1296BD1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A395BB-1759-4ED1-B7D2-830963985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929FB6-0689-431F-9FA5-C9C17124D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DF1B-50AB-4D9B-8516-6BBB6BBE0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9B97-EC7B-4134-A491-D04D523C3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13E44-A368-46EA-9BDD-E24139122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EAF9-0D78-4E24-948A-610D18EE93DD}" type="datetime1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87E-5596-4E76-B85A-AE3452DFDB62}" type="datetime1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80A3-8F0E-42AC-9E07-EF3D64495462}" type="datetime1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BD3-5547-4C8E-B2C8-F9BB9E41B5AF}" type="datetime1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5750" y="6356351"/>
            <a:ext cx="609600" cy="365125"/>
          </a:xfrm>
        </p:spPr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526-D6B4-4150-870B-F677475086AE}" type="datetime1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2221-11D1-431F-97BB-CB7507450614}" type="datetime1">
              <a:rPr lang="en-US" smtClean="0"/>
              <a:t>2021-11-09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26ED-0DCE-43A3-A9B1-23080B8FE7A7}" type="datetime1">
              <a:rPr lang="en-US" smtClean="0"/>
              <a:t>2021-11-09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0B8-4FF1-4B3E-B424-6FB6A0D92D75}" type="datetime1">
              <a:rPr lang="en-US" smtClean="0"/>
              <a:t>2021-11-09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BEAD-9310-420D-B116-B5C890A20245}" type="datetime1">
              <a:rPr lang="en-US" smtClean="0"/>
              <a:t>2021-11-09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029E-2CC3-45F7-907A-D0199649386F}" type="datetime1">
              <a:rPr lang="en-US" smtClean="0"/>
              <a:t>2021-11-09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C69-7E96-44A4-84BA-1C2F3C681B55}" type="datetime1">
              <a:rPr lang="en-US" smtClean="0"/>
              <a:t>2021-11-09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475E-73F0-46EC-93A1-C8743BD07124}" type="datetime1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C7C3-1F9D-495C-A818-668CCDC0E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insdictionary.com/dictionary/english/database" TargetMode="External"/><Relationship Id="rId2" Type="http://schemas.openxmlformats.org/officeDocument/2006/relationships/hyperlink" Target="https://www.oracle.com/database/what-is-data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oecd.org/glossary/detail.asp?ID=4503" TargetMode="External"/><Relationship Id="rId4" Type="http://schemas.openxmlformats.org/officeDocument/2006/relationships/hyperlink" Target="https://www.merriam-webster.com/dictionary/databas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data-guide/big-data/non-relational-data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x.doi.org/10.3390/electronics8050488" TargetMode="External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i_stones#/media/File:Stone_Money_of_Uap,_1903,_Jayne,_String_Figures,_p.160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5C2-EF27-497C-A459-EC1AE175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Information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8088-5291-4755-B68C-DEC4F56C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43730"/>
            <a:ext cx="6858000" cy="195707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 dirty="0"/>
              <a:t>Lecture 6: Databases</a:t>
            </a:r>
          </a:p>
          <a:p>
            <a:r>
              <a:rPr lang="en-US" dirty="0"/>
              <a:t>Asst. Prof. Chawanat </a:t>
            </a:r>
            <a:r>
              <a:rPr lang="en-US" cap="small" dirty="0"/>
              <a:t>Nakasan</a:t>
            </a:r>
            <a:r>
              <a:rPr lang="en-US" dirty="0"/>
              <a:t> | </a:t>
            </a:r>
            <a:r>
              <a:rPr lang="en-US" sz="2400" dirty="0"/>
              <a:t>2021-11-09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53785-6560-45FF-9932-659E91FA4057}"/>
              </a:ext>
            </a:extLst>
          </p:cNvPr>
          <p:cNvSpPr/>
          <p:nvPr/>
        </p:nvSpPr>
        <p:spPr>
          <a:xfrm>
            <a:off x="3757514" y="2004367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ヒラギノ角ゴ Pro W3"/>
              </a:rPr>
              <a:t>GSCI1801A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4EB5-9550-4FAD-B042-09ADC0BA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1</a:t>
            </a:fld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82270EF-DA59-4A41-9162-EEF018B83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526" y="758508"/>
            <a:ext cx="7734947" cy="6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9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607-98F1-4A98-B5E9-062075F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 Set Operators: Intersect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E25B-5631-49CB-91DD-34065D2D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EA2454-ABD1-4258-B30E-AA8F5ECCC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65039"/>
              </p:ext>
            </p:extLst>
          </p:nvPr>
        </p:nvGraphicFramePr>
        <p:xfrm>
          <a:off x="458183" y="1811731"/>
          <a:ext cx="3388195" cy="16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office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484862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Daniel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Levine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8810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772473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Green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3726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C9DAB-9AB1-4073-B2C0-8A7BA2EE028A}"/>
              </a:ext>
            </a:extLst>
          </p:cNvPr>
          <p:cNvSpPr txBox="1"/>
          <p:nvPr/>
        </p:nvSpPr>
        <p:spPr>
          <a:xfrm>
            <a:off x="458183" y="1510286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LabMembers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F19C995-353B-43DA-804E-D3CF1DB3E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66001"/>
              </p:ext>
            </p:extLst>
          </p:nvPr>
        </p:nvGraphicFramePr>
        <p:xfrm>
          <a:off x="5297622" y="1811731"/>
          <a:ext cx="3388195" cy="17062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484862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Daniel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Levine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8810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772473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highlight>
                            <a:srgbClr val="FFFF00"/>
                          </a:highlight>
                        </a:rPr>
                        <a:t>Xandra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Green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3726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621923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Nero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Thompson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7891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Ava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4475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137481424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152384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Alea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Downs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8627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15066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4AE406-7B34-467F-9E6B-8E90BEB9412D}"/>
              </a:ext>
            </a:extLst>
          </p:cNvPr>
          <p:cNvSpPr txBox="1"/>
          <p:nvPr/>
        </p:nvSpPr>
        <p:spPr>
          <a:xfrm>
            <a:off x="5297622" y="1510286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Committee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224FF-3F1E-4DAD-A4E9-EE17EACB65A7}"/>
                  </a:ext>
                </a:extLst>
              </p:cNvPr>
              <p:cNvSpPr txBox="1"/>
              <p:nvPr/>
            </p:nvSpPr>
            <p:spPr>
              <a:xfrm>
                <a:off x="4268183" y="2150649"/>
                <a:ext cx="809516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224FF-3F1E-4DAD-A4E9-EE17EACB6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83" y="2150649"/>
                <a:ext cx="80951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/>
              <p:nvPr/>
            </p:nvSpPr>
            <p:spPr>
              <a:xfrm>
                <a:off x="184846" y="3806676"/>
                <a:ext cx="3039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𝐿𝑎𝑏𝑀𝑒𝑚𝑏𝑒𝑟𝑠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𝐶𝑜𝑚𝑚𝑖𝑡𝑡𝑒𝑒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" y="3806676"/>
                <a:ext cx="3039486" cy="276999"/>
              </a:xfrm>
              <a:prstGeom prst="rect">
                <a:avLst/>
              </a:prstGeom>
              <a:blipFill>
                <a:blip r:embed="rId3"/>
                <a:stretch>
                  <a:fillRect l="-1403" r="-2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DBD5CC6-8759-4E46-92AD-711EFFA8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73165"/>
              </p:ext>
            </p:extLst>
          </p:nvPr>
        </p:nvGraphicFramePr>
        <p:xfrm>
          <a:off x="3383601" y="3809282"/>
          <a:ext cx="3388195" cy="846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484862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Daniel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Levine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8810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772473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3726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092334-16F8-4F45-8506-7541C3FDE29C}"/>
              </a:ext>
            </a:extLst>
          </p:cNvPr>
          <p:cNvSpPr/>
          <p:nvPr/>
        </p:nvSpPr>
        <p:spPr>
          <a:xfrm>
            <a:off x="1468113" y="4526048"/>
            <a:ext cx="468673" cy="968808"/>
          </a:xfrm>
          <a:custGeom>
            <a:avLst/>
            <a:gdLst>
              <a:gd name="connsiteX0" fmla="*/ 234337 w 468673"/>
              <a:gd name="connsiteY0" fmla="*/ 0 h 968808"/>
              <a:gd name="connsiteX1" fmla="*/ 285517 w 468673"/>
              <a:gd name="connsiteY1" fmla="*/ 42228 h 968808"/>
              <a:gd name="connsiteX2" fmla="*/ 468673 w 468673"/>
              <a:gd name="connsiteY2" fmla="*/ 484404 h 968808"/>
              <a:gd name="connsiteX3" fmla="*/ 285517 w 468673"/>
              <a:gd name="connsiteY3" fmla="*/ 926580 h 968808"/>
              <a:gd name="connsiteX4" fmla="*/ 234337 w 468673"/>
              <a:gd name="connsiteY4" fmla="*/ 968808 h 968808"/>
              <a:gd name="connsiteX5" fmla="*/ 183156 w 468673"/>
              <a:gd name="connsiteY5" fmla="*/ 926580 h 968808"/>
              <a:gd name="connsiteX6" fmla="*/ 0 w 468673"/>
              <a:gd name="connsiteY6" fmla="*/ 484404 h 968808"/>
              <a:gd name="connsiteX7" fmla="*/ 183156 w 468673"/>
              <a:gd name="connsiteY7" fmla="*/ 42228 h 968808"/>
              <a:gd name="connsiteX8" fmla="*/ 234337 w 468673"/>
              <a:gd name="connsiteY8" fmla="*/ 0 h 9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673" h="968808">
                <a:moveTo>
                  <a:pt x="234337" y="0"/>
                </a:moveTo>
                <a:lnTo>
                  <a:pt x="285517" y="42228"/>
                </a:lnTo>
                <a:cubicBezTo>
                  <a:pt x="398680" y="155391"/>
                  <a:pt x="468673" y="311724"/>
                  <a:pt x="468673" y="484404"/>
                </a:cubicBezTo>
                <a:cubicBezTo>
                  <a:pt x="468673" y="657085"/>
                  <a:pt x="398680" y="813418"/>
                  <a:pt x="285517" y="926580"/>
                </a:cubicBezTo>
                <a:lnTo>
                  <a:pt x="234337" y="968808"/>
                </a:lnTo>
                <a:lnTo>
                  <a:pt x="183156" y="926580"/>
                </a:lnTo>
                <a:cubicBezTo>
                  <a:pt x="69993" y="813418"/>
                  <a:pt x="0" y="657085"/>
                  <a:pt x="0" y="484404"/>
                </a:cubicBezTo>
                <a:cubicBezTo>
                  <a:pt x="0" y="311724"/>
                  <a:pt x="69993" y="155391"/>
                  <a:pt x="183156" y="42228"/>
                </a:cubicBezTo>
                <a:lnTo>
                  <a:pt x="234337" y="0"/>
                </a:lnTo>
                <a:close/>
              </a:path>
            </a:pathLst>
          </a:cu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A1115B-165F-4A3E-A2BF-01579B229D6E}"/>
              </a:ext>
            </a:extLst>
          </p:cNvPr>
          <p:cNvSpPr/>
          <p:nvPr/>
        </p:nvSpPr>
        <p:spPr>
          <a:xfrm>
            <a:off x="686121" y="4385120"/>
            <a:ext cx="1016328" cy="1250664"/>
          </a:xfrm>
          <a:custGeom>
            <a:avLst/>
            <a:gdLst>
              <a:gd name="connsiteX0" fmla="*/ 625332 w 1016328"/>
              <a:gd name="connsiteY0" fmla="*/ 0 h 1250664"/>
              <a:gd name="connsiteX1" fmla="*/ 974961 w 1016328"/>
              <a:gd name="connsiteY1" fmla="*/ 106797 h 1250664"/>
              <a:gd name="connsiteX2" fmla="*/ 1016328 w 1016328"/>
              <a:gd name="connsiteY2" fmla="*/ 140928 h 1250664"/>
              <a:gd name="connsiteX3" fmla="*/ 965147 w 1016328"/>
              <a:gd name="connsiteY3" fmla="*/ 183156 h 1250664"/>
              <a:gd name="connsiteX4" fmla="*/ 781991 w 1016328"/>
              <a:gd name="connsiteY4" fmla="*/ 625332 h 1250664"/>
              <a:gd name="connsiteX5" fmla="*/ 965147 w 1016328"/>
              <a:gd name="connsiteY5" fmla="*/ 1067508 h 1250664"/>
              <a:gd name="connsiteX6" fmla="*/ 1016328 w 1016328"/>
              <a:gd name="connsiteY6" fmla="*/ 1109736 h 1250664"/>
              <a:gd name="connsiteX7" fmla="*/ 974961 w 1016328"/>
              <a:gd name="connsiteY7" fmla="*/ 1143867 h 1250664"/>
              <a:gd name="connsiteX8" fmla="*/ 625332 w 1016328"/>
              <a:gd name="connsiteY8" fmla="*/ 1250664 h 1250664"/>
              <a:gd name="connsiteX9" fmla="*/ 0 w 1016328"/>
              <a:gd name="connsiteY9" fmla="*/ 625332 h 1250664"/>
              <a:gd name="connsiteX10" fmla="*/ 625332 w 1016328"/>
              <a:gd name="connsiteY10" fmla="*/ 0 h 125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6328" h="1250664">
                <a:moveTo>
                  <a:pt x="625332" y="0"/>
                </a:moveTo>
                <a:cubicBezTo>
                  <a:pt x="754842" y="0"/>
                  <a:pt x="875157" y="39371"/>
                  <a:pt x="974961" y="106797"/>
                </a:cubicBezTo>
                <a:lnTo>
                  <a:pt x="1016328" y="140928"/>
                </a:lnTo>
                <a:lnTo>
                  <a:pt x="965147" y="183156"/>
                </a:lnTo>
                <a:cubicBezTo>
                  <a:pt x="851984" y="296319"/>
                  <a:pt x="781991" y="452652"/>
                  <a:pt x="781991" y="625332"/>
                </a:cubicBezTo>
                <a:cubicBezTo>
                  <a:pt x="781991" y="798013"/>
                  <a:pt x="851984" y="954346"/>
                  <a:pt x="965147" y="1067508"/>
                </a:cubicBezTo>
                <a:lnTo>
                  <a:pt x="1016328" y="1109736"/>
                </a:lnTo>
                <a:lnTo>
                  <a:pt x="974961" y="1143867"/>
                </a:lnTo>
                <a:cubicBezTo>
                  <a:pt x="875157" y="1211293"/>
                  <a:pt x="754842" y="1250664"/>
                  <a:pt x="625332" y="1250664"/>
                </a:cubicBezTo>
                <a:cubicBezTo>
                  <a:pt x="279971" y="1250664"/>
                  <a:pt x="0" y="970693"/>
                  <a:pt x="0" y="625332"/>
                </a:cubicBezTo>
                <a:cubicBezTo>
                  <a:pt x="0" y="279971"/>
                  <a:pt x="279971" y="0"/>
                  <a:pt x="625332" y="0"/>
                </a:cubicBez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A0293D9-8FEE-46A3-99D1-6BEEBBEBF35F}"/>
              </a:ext>
            </a:extLst>
          </p:cNvPr>
          <p:cNvSpPr/>
          <p:nvPr/>
        </p:nvSpPr>
        <p:spPr>
          <a:xfrm>
            <a:off x="1702450" y="4385120"/>
            <a:ext cx="1016327" cy="1250664"/>
          </a:xfrm>
          <a:custGeom>
            <a:avLst/>
            <a:gdLst>
              <a:gd name="connsiteX0" fmla="*/ 390995 w 1016327"/>
              <a:gd name="connsiteY0" fmla="*/ 0 h 1250664"/>
              <a:gd name="connsiteX1" fmla="*/ 1016327 w 1016327"/>
              <a:gd name="connsiteY1" fmla="*/ 625332 h 1250664"/>
              <a:gd name="connsiteX2" fmla="*/ 390995 w 1016327"/>
              <a:gd name="connsiteY2" fmla="*/ 1250664 h 1250664"/>
              <a:gd name="connsiteX3" fmla="*/ 41366 w 1016327"/>
              <a:gd name="connsiteY3" fmla="*/ 1143867 h 1250664"/>
              <a:gd name="connsiteX4" fmla="*/ 0 w 1016327"/>
              <a:gd name="connsiteY4" fmla="*/ 1109736 h 1250664"/>
              <a:gd name="connsiteX5" fmla="*/ 51180 w 1016327"/>
              <a:gd name="connsiteY5" fmla="*/ 1067508 h 1250664"/>
              <a:gd name="connsiteX6" fmla="*/ 234336 w 1016327"/>
              <a:gd name="connsiteY6" fmla="*/ 625332 h 1250664"/>
              <a:gd name="connsiteX7" fmla="*/ 51180 w 1016327"/>
              <a:gd name="connsiteY7" fmla="*/ 183156 h 1250664"/>
              <a:gd name="connsiteX8" fmla="*/ 0 w 1016327"/>
              <a:gd name="connsiteY8" fmla="*/ 140928 h 1250664"/>
              <a:gd name="connsiteX9" fmla="*/ 41366 w 1016327"/>
              <a:gd name="connsiteY9" fmla="*/ 106797 h 1250664"/>
              <a:gd name="connsiteX10" fmla="*/ 390995 w 1016327"/>
              <a:gd name="connsiteY10" fmla="*/ 0 h 125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6327" h="1250664">
                <a:moveTo>
                  <a:pt x="390995" y="0"/>
                </a:moveTo>
                <a:cubicBezTo>
                  <a:pt x="736356" y="0"/>
                  <a:pt x="1016327" y="279971"/>
                  <a:pt x="1016327" y="625332"/>
                </a:cubicBezTo>
                <a:cubicBezTo>
                  <a:pt x="1016327" y="970693"/>
                  <a:pt x="736356" y="1250664"/>
                  <a:pt x="390995" y="1250664"/>
                </a:cubicBezTo>
                <a:cubicBezTo>
                  <a:pt x="261485" y="1250664"/>
                  <a:pt x="141170" y="1211293"/>
                  <a:pt x="41366" y="1143867"/>
                </a:cubicBezTo>
                <a:lnTo>
                  <a:pt x="0" y="1109736"/>
                </a:lnTo>
                <a:lnTo>
                  <a:pt x="51180" y="1067508"/>
                </a:lnTo>
                <a:cubicBezTo>
                  <a:pt x="164343" y="954346"/>
                  <a:pt x="234336" y="798013"/>
                  <a:pt x="234336" y="625332"/>
                </a:cubicBezTo>
                <a:cubicBezTo>
                  <a:pt x="234336" y="452652"/>
                  <a:pt x="164343" y="296319"/>
                  <a:pt x="51180" y="183156"/>
                </a:cubicBezTo>
                <a:lnTo>
                  <a:pt x="0" y="140928"/>
                </a:lnTo>
                <a:lnTo>
                  <a:pt x="41366" y="106797"/>
                </a:lnTo>
                <a:cubicBezTo>
                  <a:pt x="141170" y="39371"/>
                  <a:pt x="261485" y="0"/>
                  <a:pt x="390995" y="0"/>
                </a:cubicBez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607-98F1-4A98-B5E9-062075F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 Set Operators: Difference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E25B-5631-49CB-91DD-34065D2D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EA2454-ABD1-4258-B30E-AA8F5ECCC4F9}"/>
              </a:ext>
            </a:extLst>
          </p:cNvPr>
          <p:cNvGraphicFramePr>
            <a:graphicFrameLocks noGrp="1"/>
          </p:cNvGraphicFramePr>
          <p:nvPr/>
        </p:nvGraphicFramePr>
        <p:xfrm>
          <a:off x="458183" y="1811731"/>
          <a:ext cx="3388195" cy="16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office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C9DAB-9AB1-4073-B2C0-8A7BA2EE028A}"/>
              </a:ext>
            </a:extLst>
          </p:cNvPr>
          <p:cNvSpPr txBox="1"/>
          <p:nvPr/>
        </p:nvSpPr>
        <p:spPr>
          <a:xfrm>
            <a:off x="458183" y="1510286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LabMembers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F19C995-353B-43DA-804E-D3CF1DB3E7AC}"/>
              </a:ext>
            </a:extLst>
          </p:cNvPr>
          <p:cNvGraphicFramePr>
            <a:graphicFrameLocks noGrp="1"/>
          </p:cNvGraphicFramePr>
          <p:nvPr/>
        </p:nvGraphicFramePr>
        <p:xfrm>
          <a:off x="5297622" y="1811731"/>
          <a:ext cx="3388195" cy="17062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484862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Daniel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Levine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8810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772473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3726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621923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Nero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Thompson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7891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Ava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4475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137481424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152384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Alea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Downs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8627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15066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4AE406-7B34-467F-9E6B-8E90BEB9412D}"/>
              </a:ext>
            </a:extLst>
          </p:cNvPr>
          <p:cNvSpPr txBox="1"/>
          <p:nvPr/>
        </p:nvSpPr>
        <p:spPr>
          <a:xfrm>
            <a:off x="5297622" y="1510286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Committee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224FF-3F1E-4DAD-A4E9-EE17EACB65A7}"/>
                  </a:ext>
                </a:extLst>
              </p:cNvPr>
              <p:cNvSpPr txBox="1"/>
              <p:nvPr/>
            </p:nvSpPr>
            <p:spPr>
              <a:xfrm>
                <a:off x="4240932" y="2150649"/>
                <a:ext cx="86401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224FF-3F1E-4DAD-A4E9-EE17EACB6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932" y="2150649"/>
                <a:ext cx="86401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/>
              <p:nvPr/>
            </p:nvSpPr>
            <p:spPr>
              <a:xfrm>
                <a:off x="184846" y="3806676"/>
                <a:ext cx="3039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𝐿𝑎𝑏𝑀𝑒𝑚𝑏𝑒𝑟𝑠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𝐶𝑜𝑚𝑚𝑖𝑡𝑡𝑒𝑒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" y="3806676"/>
                <a:ext cx="3039486" cy="276999"/>
              </a:xfrm>
              <a:prstGeom prst="rect">
                <a:avLst/>
              </a:prstGeom>
              <a:blipFill>
                <a:blip r:embed="rId3"/>
                <a:stretch>
                  <a:fillRect l="-1603" r="-40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DBD5CC6-8759-4E46-92AD-711EFFA8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7172"/>
              </p:ext>
            </p:extLst>
          </p:nvPr>
        </p:nvGraphicFramePr>
        <p:xfrm>
          <a:off x="3383601" y="3809282"/>
          <a:ext cx="3388195" cy="112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2774744-961E-4820-BC2B-ECCD3BC88CDC}"/>
              </a:ext>
            </a:extLst>
          </p:cNvPr>
          <p:cNvSpPr/>
          <p:nvPr/>
        </p:nvSpPr>
        <p:spPr>
          <a:xfrm>
            <a:off x="1468113" y="4526048"/>
            <a:ext cx="468673" cy="968808"/>
          </a:xfrm>
          <a:custGeom>
            <a:avLst/>
            <a:gdLst>
              <a:gd name="connsiteX0" fmla="*/ 234337 w 468673"/>
              <a:gd name="connsiteY0" fmla="*/ 0 h 968808"/>
              <a:gd name="connsiteX1" fmla="*/ 285517 w 468673"/>
              <a:gd name="connsiteY1" fmla="*/ 42228 h 968808"/>
              <a:gd name="connsiteX2" fmla="*/ 468673 w 468673"/>
              <a:gd name="connsiteY2" fmla="*/ 484404 h 968808"/>
              <a:gd name="connsiteX3" fmla="*/ 285517 w 468673"/>
              <a:gd name="connsiteY3" fmla="*/ 926580 h 968808"/>
              <a:gd name="connsiteX4" fmla="*/ 234337 w 468673"/>
              <a:gd name="connsiteY4" fmla="*/ 968808 h 968808"/>
              <a:gd name="connsiteX5" fmla="*/ 183156 w 468673"/>
              <a:gd name="connsiteY5" fmla="*/ 926580 h 968808"/>
              <a:gd name="connsiteX6" fmla="*/ 0 w 468673"/>
              <a:gd name="connsiteY6" fmla="*/ 484404 h 968808"/>
              <a:gd name="connsiteX7" fmla="*/ 183156 w 468673"/>
              <a:gd name="connsiteY7" fmla="*/ 42228 h 968808"/>
              <a:gd name="connsiteX8" fmla="*/ 234337 w 468673"/>
              <a:gd name="connsiteY8" fmla="*/ 0 h 9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673" h="968808">
                <a:moveTo>
                  <a:pt x="234337" y="0"/>
                </a:moveTo>
                <a:lnTo>
                  <a:pt x="285517" y="42228"/>
                </a:lnTo>
                <a:cubicBezTo>
                  <a:pt x="398680" y="155391"/>
                  <a:pt x="468673" y="311724"/>
                  <a:pt x="468673" y="484404"/>
                </a:cubicBezTo>
                <a:cubicBezTo>
                  <a:pt x="468673" y="657085"/>
                  <a:pt x="398680" y="813418"/>
                  <a:pt x="285517" y="926580"/>
                </a:cubicBezTo>
                <a:lnTo>
                  <a:pt x="234337" y="968808"/>
                </a:lnTo>
                <a:lnTo>
                  <a:pt x="183156" y="926580"/>
                </a:lnTo>
                <a:cubicBezTo>
                  <a:pt x="69993" y="813418"/>
                  <a:pt x="0" y="657085"/>
                  <a:pt x="0" y="484404"/>
                </a:cubicBezTo>
                <a:cubicBezTo>
                  <a:pt x="0" y="311724"/>
                  <a:pt x="69993" y="155391"/>
                  <a:pt x="183156" y="42228"/>
                </a:cubicBezTo>
                <a:lnTo>
                  <a:pt x="234337" y="0"/>
                </a:ln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68B011-343D-4FE7-A450-935C76B7832A}"/>
              </a:ext>
            </a:extLst>
          </p:cNvPr>
          <p:cNvSpPr/>
          <p:nvPr/>
        </p:nvSpPr>
        <p:spPr>
          <a:xfrm>
            <a:off x="686121" y="4385120"/>
            <a:ext cx="1016328" cy="1250664"/>
          </a:xfrm>
          <a:custGeom>
            <a:avLst/>
            <a:gdLst>
              <a:gd name="connsiteX0" fmla="*/ 625332 w 1016328"/>
              <a:gd name="connsiteY0" fmla="*/ 0 h 1250664"/>
              <a:gd name="connsiteX1" fmla="*/ 974961 w 1016328"/>
              <a:gd name="connsiteY1" fmla="*/ 106797 h 1250664"/>
              <a:gd name="connsiteX2" fmla="*/ 1016328 w 1016328"/>
              <a:gd name="connsiteY2" fmla="*/ 140928 h 1250664"/>
              <a:gd name="connsiteX3" fmla="*/ 965147 w 1016328"/>
              <a:gd name="connsiteY3" fmla="*/ 183156 h 1250664"/>
              <a:gd name="connsiteX4" fmla="*/ 781991 w 1016328"/>
              <a:gd name="connsiteY4" fmla="*/ 625332 h 1250664"/>
              <a:gd name="connsiteX5" fmla="*/ 965147 w 1016328"/>
              <a:gd name="connsiteY5" fmla="*/ 1067508 h 1250664"/>
              <a:gd name="connsiteX6" fmla="*/ 1016328 w 1016328"/>
              <a:gd name="connsiteY6" fmla="*/ 1109736 h 1250664"/>
              <a:gd name="connsiteX7" fmla="*/ 974961 w 1016328"/>
              <a:gd name="connsiteY7" fmla="*/ 1143867 h 1250664"/>
              <a:gd name="connsiteX8" fmla="*/ 625332 w 1016328"/>
              <a:gd name="connsiteY8" fmla="*/ 1250664 h 1250664"/>
              <a:gd name="connsiteX9" fmla="*/ 0 w 1016328"/>
              <a:gd name="connsiteY9" fmla="*/ 625332 h 1250664"/>
              <a:gd name="connsiteX10" fmla="*/ 625332 w 1016328"/>
              <a:gd name="connsiteY10" fmla="*/ 0 h 125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6328" h="1250664">
                <a:moveTo>
                  <a:pt x="625332" y="0"/>
                </a:moveTo>
                <a:cubicBezTo>
                  <a:pt x="754842" y="0"/>
                  <a:pt x="875157" y="39371"/>
                  <a:pt x="974961" y="106797"/>
                </a:cubicBezTo>
                <a:lnTo>
                  <a:pt x="1016328" y="140928"/>
                </a:lnTo>
                <a:lnTo>
                  <a:pt x="965147" y="183156"/>
                </a:lnTo>
                <a:cubicBezTo>
                  <a:pt x="851984" y="296319"/>
                  <a:pt x="781991" y="452652"/>
                  <a:pt x="781991" y="625332"/>
                </a:cubicBezTo>
                <a:cubicBezTo>
                  <a:pt x="781991" y="798013"/>
                  <a:pt x="851984" y="954346"/>
                  <a:pt x="965147" y="1067508"/>
                </a:cubicBezTo>
                <a:lnTo>
                  <a:pt x="1016328" y="1109736"/>
                </a:lnTo>
                <a:lnTo>
                  <a:pt x="974961" y="1143867"/>
                </a:lnTo>
                <a:cubicBezTo>
                  <a:pt x="875157" y="1211293"/>
                  <a:pt x="754842" y="1250664"/>
                  <a:pt x="625332" y="1250664"/>
                </a:cubicBezTo>
                <a:cubicBezTo>
                  <a:pt x="279971" y="1250664"/>
                  <a:pt x="0" y="970693"/>
                  <a:pt x="0" y="625332"/>
                </a:cubicBezTo>
                <a:cubicBezTo>
                  <a:pt x="0" y="279971"/>
                  <a:pt x="279971" y="0"/>
                  <a:pt x="625332" y="0"/>
                </a:cubicBezTo>
                <a:close/>
              </a:path>
            </a:pathLst>
          </a:cu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43A408A-7444-4566-8118-1123CD7A6CE8}"/>
              </a:ext>
            </a:extLst>
          </p:cNvPr>
          <p:cNvSpPr/>
          <p:nvPr/>
        </p:nvSpPr>
        <p:spPr>
          <a:xfrm>
            <a:off x="1702450" y="4385120"/>
            <a:ext cx="1016327" cy="1250664"/>
          </a:xfrm>
          <a:custGeom>
            <a:avLst/>
            <a:gdLst>
              <a:gd name="connsiteX0" fmla="*/ 390995 w 1016327"/>
              <a:gd name="connsiteY0" fmla="*/ 0 h 1250664"/>
              <a:gd name="connsiteX1" fmla="*/ 1016327 w 1016327"/>
              <a:gd name="connsiteY1" fmla="*/ 625332 h 1250664"/>
              <a:gd name="connsiteX2" fmla="*/ 390995 w 1016327"/>
              <a:gd name="connsiteY2" fmla="*/ 1250664 h 1250664"/>
              <a:gd name="connsiteX3" fmla="*/ 41366 w 1016327"/>
              <a:gd name="connsiteY3" fmla="*/ 1143867 h 1250664"/>
              <a:gd name="connsiteX4" fmla="*/ 0 w 1016327"/>
              <a:gd name="connsiteY4" fmla="*/ 1109736 h 1250664"/>
              <a:gd name="connsiteX5" fmla="*/ 51180 w 1016327"/>
              <a:gd name="connsiteY5" fmla="*/ 1067508 h 1250664"/>
              <a:gd name="connsiteX6" fmla="*/ 234336 w 1016327"/>
              <a:gd name="connsiteY6" fmla="*/ 625332 h 1250664"/>
              <a:gd name="connsiteX7" fmla="*/ 51180 w 1016327"/>
              <a:gd name="connsiteY7" fmla="*/ 183156 h 1250664"/>
              <a:gd name="connsiteX8" fmla="*/ 0 w 1016327"/>
              <a:gd name="connsiteY8" fmla="*/ 140928 h 1250664"/>
              <a:gd name="connsiteX9" fmla="*/ 41366 w 1016327"/>
              <a:gd name="connsiteY9" fmla="*/ 106797 h 1250664"/>
              <a:gd name="connsiteX10" fmla="*/ 390995 w 1016327"/>
              <a:gd name="connsiteY10" fmla="*/ 0 h 125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6327" h="1250664">
                <a:moveTo>
                  <a:pt x="390995" y="0"/>
                </a:moveTo>
                <a:cubicBezTo>
                  <a:pt x="736356" y="0"/>
                  <a:pt x="1016327" y="279971"/>
                  <a:pt x="1016327" y="625332"/>
                </a:cubicBezTo>
                <a:cubicBezTo>
                  <a:pt x="1016327" y="970693"/>
                  <a:pt x="736356" y="1250664"/>
                  <a:pt x="390995" y="1250664"/>
                </a:cubicBezTo>
                <a:cubicBezTo>
                  <a:pt x="261485" y="1250664"/>
                  <a:pt x="141170" y="1211293"/>
                  <a:pt x="41366" y="1143867"/>
                </a:cubicBezTo>
                <a:lnTo>
                  <a:pt x="0" y="1109736"/>
                </a:lnTo>
                <a:lnTo>
                  <a:pt x="51180" y="1067508"/>
                </a:lnTo>
                <a:cubicBezTo>
                  <a:pt x="164343" y="954346"/>
                  <a:pt x="234336" y="798013"/>
                  <a:pt x="234336" y="625332"/>
                </a:cubicBezTo>
                <a:cubicBezTo>
                  <a:pt x="234336" y="452652"/>
                  <a:pt x="164343" y="296319"/>
                  <a:pt x="51180" y="183156"/>
                </a:cubicBezTo>
                <a:lnTo>
                  <a:pt x="0" y="140928"/>
                </a:lnTo>
                <a:lnTo>
                  <a:pt x="41366" y="106797"/>
                </a:lnTo>
                <a:cubicBezTo>
                  <a:pt x="141170" y="39371"/>
                  <a:pt x="261485" y="0"/>
                  <a:pt x="390995" y="0"/>
                </a:cubicBez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6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607-98F1-4A98-B5E9-062075F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E25B-5631-49CB-91DD-34065D2D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EA2454-ABD1-4258-B30E-AA8F5ECCC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20677"/>
              </p:ext>
            </p:extLst>
          </p:nvPr>
        </p:nvGraphicFramePr>
        <p:xfrm>
          <a:off x="458183" y="1811731"/>
          <a:ext cx="3388195" cy="16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firstname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lastname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office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C9DAB-9AB1-4073-B2C0-8A7BA2EE028A}"/>
              </a:ext>
            </a:extLst>
          </p:cNvPr>
          <p:cNvSpPr txBox="1"/>
          <p:nvPr/>
        </p:nvSpPr>
        <p:spPr>
          <a:xfrm>
            <a:off x="458183" y="1510286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LabMembers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/>
              <p:nvPr/>
            </p:nvSpPr>
            <p:spPr>
              <a:xfrm>
                <a:off x="184846" y="3806676"/>
                <a:ext cx="3880165" cy="62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𝑖𝑟𝑠𝑡𝑛𝑎𝑚𝑒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𝑙𝑎𝑠𝑡𝑛𝑎𝑚𝑒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𝐿𝑎𝑏𝑀𝑒𝑚𝑏𝑒𝑟𝑠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" y="3806676"/>
                <a:ext cx="3880165" cy="622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DBD5CC6-8759-4E46-92AD-711EFFA8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39192"/>
              </p:ext>
            </p:extLst>
          </p:nvPr>
        </p:nvGraphicFramePr>
        <p:xfrm>
          <a:off x="4287692" y="3809282"/>
          <a:ext cx="1971880" cy="1693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34880941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232797611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6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607-98F1-4A98-B5E9-062075F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E25B-5631-49CB-91DD-34065D2D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EA2454-ABD1-4258-B30E-AA8F5ECCC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28683"/>
              </p:ext>
            </p:extLst>
          </p:nvPr>
        </p:nvGraphicFramePr>
        <p:xfrm>
          <a:off x="458183" y="1811731"/>
          <a:ext cx="3388195" cy="16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office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C9DAB-9AB1-4073-B2C0-8A7BA2EE028A}"/>
              </a:ext>
            </a:extLst>
          </p:cNvPr>
          <p:cNvSpPr txBox="1"/>
          <p:nvPr/>
        </p:nvSpPr>
        <p:spPr>
          <a:xfrm>
            <a:off x="458183" y="1510286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LabMembers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/>
              <p:nvPr/>
            </p:nvSpPr>
            <p:spPr>
              <a:xfrm>
                <a:off x="184846" y="3806676"/>
                <a:ext cx="348371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𝑜𝑓𝑓𝑖𝑐𝑒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≤7999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𝐿𝑎𝑏𝑀𝑒𝑚𝑏𝑒𝑟𝑠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" y="3806676"/>
                <a:ext cx="3483711" cy="299249"/>
              </a:xfrm>
              <a:prstGeom prst="rect">
                <a:avLst/>
              </a:prstGeom>
              <a:blipFill>
                <a:blip r:embed="rId2"/>
                <a:stretch>
                  <a:fillRect l="-35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DBD5CC6-8759-4E46-92AD-711EFFA8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80236"/>
              </p:ext>
            </p:extLst>
          </p:nvPr>
        </p:nvGraphicFramePr>
        <p:xfrm>
          <a:off x="3846378" y="3809282"/>
          <a:ext cx="3388195" cy="846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797259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FFBB1-439E-47E4-96F9-07B3C23B1E78}"/>
                  </a:ext>
                </a:extLst>
              </p:cNvPr>
              <p:cNvSpPr txBox="1"/>
              <p:nvPr/>
            </p:nvSpPr>
            <p:spPr>
              <a:xfrm>
                <a:off x="628651" y="5216845"/>
                <a:ext cx="78867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/>
                  <a:t>For Kanazawa University Official Textbook users: This expression can also be written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𝐿𝑎𝑏𝑀𝑒𝑚𝑏𝑒𝑟𝑠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6000≤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≤7999</m:t>
                        </m:r>
                      </m:e>
                    </m:d>
                  </m:oMath>
                </a14:m>
                <a:r>
                  <a:rPr lang="en-US" sz="1600" dirty="0"/>
                  <a:t>. The selection operation is also called “restriction”.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Either use will be accepted in examination.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FFBB1-439E-47E4-96F9-07B3C23B1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5216845"/>
                <a:ext cx="7886700" cy="984885"/>
              </a:xfrm>
              <a:prstGeom prst="rect">
                <a:avLst/>
              </a:prstGeom>
              <a:blipFill>
                <a:blip r:embed="rId3"/>
                <a:stretch>
                  <a:fillRect l="-1546" t="-7453" r="-1082" b="-1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BEB1-2FC6-4F03-91AF-ECFF53EA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can be combined.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FA02-AF02-40E1-9C66-4911A32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623CD9-9C4C-484E-926B-44EF20A49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1964"/>
              </p:ext>
            </p:extLst>
          </p:nvPr>
        </p:nvGraphicFramePr>
        <p:xfrm>
          <a:off x="458183" y="1811731"/>
          <a:ext cx="3388195" cy="16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office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A6AC20-6E6E-4421-8AF2-BD19EE55B275}"/>
              </a:ext>
            </a:extLst>
          </p:cNvPr>
          <p:cNvSpPr txBox="1"/>
          <p:nvPr/>
        </p:nvSpPr>
        <p:spPr>
          <a:xfrm>
            <a:off x="458183" y="1510286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LabMembers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482F30D-0AA9-42CC-91F0-A1AA120D3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75492"/>
              </p:ext>
            </p:extLst>
          </p:nvPr>
        </p:nvGraphicFramePr>
        <p:xfrm>
          <a:off x="5297622" y="1811731"/>
          <a:ext cx="3388195" cy="17062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484862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Daniel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Levine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8810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772473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3726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621923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Nero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Thompson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7891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Ava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4475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137481424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152384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Alea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Downs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8627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15066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C91A65-8D8E-4B98-AA6D-8C511B23669D}"/>
              </a:ext>
            </a:extLst>
          </p:cNvPr>
          <p:cNvSpPr txBox="1"/>
          <p:nvPr/>
        </p:nvSpPr>
        <p:spPr>
          <a:xfrm>
            <a:off x="5297622" y="1510286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Committee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0523D-AC24-4C35-B830-3D88C4A70BF1}"/>
                  </a:ext>
                </a:extLst>
              </p:cNvPr>
              <p:cNvSpPr txBox="1"/>
              <p:nvPr/>
            </p:nvSpPr>
            <p:spPr>
              <a:xfrm>
                <a:off x="458183" y="3806676"/>
                <a:ext cx="4453270" cy="62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𝑖𝑟𝑠𝑡𝑛𝑎𝑚𝑒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𝐿𝑎𝑏𝑀𝑒𝑚𝑏𝑒𝑟𝑠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𝐶𝑜𝑚𝑚𝑖𝑡𝑡𝑒𝑒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0523D-AC24-4C35-B830-3D88C4A7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3" y="3806676"/>
                <a:ext cx="4453270" cy="622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E433CC2-BB54-4DB3-AACC-ADCEC58E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02339"/>
              </p:ext>
            </p:extLst>
          </p:nvPr>
        </p:nvGraphicFramePr>
        <p:xfrm>
          <a:off x="5047301" y="3809282"/>
          <a:ext cx="980755" cy="846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Daniel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F3B63-8E08-4D2C-89BD-8AF3D3839E4A}"/>
                  </a:ext>
                </a:extLst>
              </p:cNvPr>
              <p:cNvSpPr txBox="1"/>
              <p:nvPr/>
            </p:nvSpPr>
            <p:spPr>
              <a:xfrm>
                <a:off x="458183" y="4819923"/>
                <a:ext cx="5713615" cy="612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𝑙𝑎𝑠𝑡𝑛𝑎𝑚𝑒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&gt;500000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𝐿𝑎𝑏𝑀𝑒𝑚𝑏𝑒𝑟𝑠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𝐶𝑜𝑚𝑚𝑖𝑡𝑡𝑒𝑒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F3B63-8E08-4D2C-89BD-8AF3D383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3" y="4819923"/>
                <a:ext cx="5713615" cy="612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AA4A42C-CD70-4B7C-BC84-1405BEA49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54745"/>
              </p:ext>
            </p:extLst>
          </p:nvPr>
        </p:nvGraphicFramePr>
        <p:xfrm>
          <a:off x="6163904" y="4947297"/>
          <a:ext cx="1714097" cy="1415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772473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62548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BEB1-2FC6-4F03-91AF-ECFF53EA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can also rename the attributes.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FA02-AF02-40E1-9C66-4911A32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F3B63-8E08-4D2C-89BD-8AF3D3839E4A}"/>
                  </a:ext>
                </a:extLst>
              </p:cNvPr>
              <p:cNvSpPr txBox="1"/>
              <p:nvPr/>
            </p:nvSpPr>
            <p:spPr>
              <a:xfrm>
                <a:off x="458183" y="1473473"/>
                <a:ext cx="5713615" cy="612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𝑙𝑎𝑠𝑡𝑛𝑎𝑚𝑒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&gt;500000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𝐿𝑎𝑏𝑀𝑒𝑚𝑏𝑒𝑟𝑠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𝐶𝑜𝑚𝑚𝑖𝑡𝑡𝑒𝑒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F3B63-8E08-4D2C-89BD-8AF3D383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3" y="1473473"/>
                <a:ext cx="5713615" cy="612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AA4A42C-CD70-4B7C-BC84-1405BEA49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96287"/>
              </p:ext>
            </p:extLst>
          </p:nvPr>
        </p:nvGraphicFramePr>
        <p:xfrm>
          <a:off x="6163904" y="1600847"/>
          <a:ext cx="1714097" cy="1415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772473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6254847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CBE11-FFEC-4EB0-97F3-8B69DBF4A90F}"/>
                  </a:ext>
                </a:extLst>
              </p:cNvPr>
              <p:cNvSpPr txBox="1"/>
              <p:nvPr/>
            </p:nvSpPr>
            <p:spPr>
              <a:xfrm>
                <a:off x="458183" y="3321669"/>
                <a:ext cx="7224798" cy="612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𝑙𝑎𝑠𝑡𝑛𝑎𝑚𝑒</m:t>
                          </m:r>
                        </m:sub>
                      </m:sSub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𝑙𝑎𝑠𝑡𝑛𝑎𝑚𝑒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&gt;500000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𝐿𝑎𝑏𝑀𝑒𝑚𝑏𝑒𝑟𝑠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𝐶𝑜𝑚𝑚𝑖𝑡𝑡𝑒𝑒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CBE11-FFEC-4EB0-97F3-8B69DBF4A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3" y="3321669"/>
                <a:ext cx="7224798" cy="612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C6452DD6-39E6-42C4-A45A-7A87D1D0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1365"/>
              </p:ext>
            </p:extLst>
          </p:nvPr>
        </p:nvGraphicFramePr>
        <p:xfrm>
          <a:off x="6163904" y="4121797"/>
          <a:ext cx="1714097" cy="1415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772473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625484705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0F38D26-F8A5-4199-8C6E-C4178EC4E2EA}"/>
              </a:ext>
            </a:extLst>
          </p:cNvPr>
          <p:cNvGrpSpPr/>
          <p:nvPr/>
        </p:nvGrpSpPr>
        <p:grpSpPr>
          <a:xfrm>
            <a:off x="952500" y="3874147"/>
            <a:ext cx="3220049" cy="1537732"/>
            <a:chOff x="952500" y="3874147"/>
            <a:chExt cx="3220049" cy="15377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21B9E8-0FC5-4EFB-BD70-93DC3CEBBBA6}"/>
                </a:ext>
              </a:extLst>
            </p:cNvPr>
            <p:cNvCxnSpPr/>
            <p:nvPr/>
          </p:nvCxnSpPr>
          <p:spPr>
            <a:xfrm flipV="1">
              <a:off x="1454150" y="3874147"/>
              <a:ext cx="0" cy="116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B4172B-96E2-4DF0-B842-EF49E8F15665}"/>
                </a:ext>
              </a:extLst>
            </p:cNvPr>
            <p:cNvSpPr txBox="1"/>
            <p:nvPr/>
          </p:nvSpPr>
          <p:spPr>
            <a:xfrm>
              <a:off x="952500" y="5042547"/>
              <a:ext cx="3220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Rename “</a:t>
              </a:r>
              <a:r>
                <a:rPr lang="en-US" dirty="0" err="1"/>
                <a:t>lastname</a:t>
              </a:r>
              <a:r>
                <a:rPr lang="en-US" dirty="0"/>
                <a:t>” to “name”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36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2778-641A-41AF-80BC-AE5C59F1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be dragons.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B810-72CC-4368-A61F-50817460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from this point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covered by the official textbook.</a:t>
            </a:r>
          </a:p>
          <a:p>
            <a:r>
              <a:rPr lang="en-US" dirty="0"/>
              <a:t>Don’t forget to save the slides in LMS.</a:t>
            </a:r>
          </a:p>
          <a:p>
            <a:r>
              <a:rPr lang="en-US" dirty="0"/>
              <a:t>If you have any questions, ask me now, after class, through WebEx, or in LMS.</a:t>
            </a:r>
          </a:p>
          <a:p>
            <a:endParaRPr lang="en-US" dirty="0"/>
          </a:p>
          <a:p>
            <a:r>
              <a:rPr lang="en-US" sz="1800" dirty="0"/>
              <a:t>You can use any media during exam. (You are not allowed to generate communication or send signals, but you can read online references and read slides/textbooks.)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EA56-A274-4970-BEAC-3FDF8681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3C61-0780-4944-9C53-66E50383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0FAC-1766-4B7F-85CA-F6563A67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puts data from two or more tables together, extending the meaning of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72090-3CB6-4BC7-81E0-1458AFB9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E75C047-DFFC-45EE-86B9-385EF3B7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4230"/>
              </p:ext>
            </p:extLst>
          </p:nvPr>
        </p:nvGraphicFramePr>
        <p:xfrm>
          <a:off x="508000" y="3239532"/>
          <a:ext cx="39433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786">
                  <a:extLst>
                    <a:ext uri="{9D8B030D-6E8A-4147-A177-3AD203B41FA5}">
                      <a16:colId xmlns:a16="http://schemas.microsoft.com/office/drawing/2014/main" val="2859340134"/>
                    </a:ext>
                  </a:extLst>
                </a:gridCol>
                <a:gridCol w="972064">
                  <a:extLst>
                    <a:ext uri="{9D8B030D-6E8A-4147-A177-3AD203B41FA5}">
                      <a16:colId xmlns:a16="http://schemas.microsoft.com/office/drawing/2014/main" val="237957465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70717865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157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Burgess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dburgess@nan.sus.xs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7539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Colton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Bullock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cbullock@mat.sus.xs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977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Colleen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Bowers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cbowers@gra.sus.xs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43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Alexis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Hampton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ahampton@geo.sus.xs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9217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Parker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rparker@ast.sus.xs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3034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538191-5922-40F9-AF80-ACDC94A1B6A1}"/>
              </a:ext>
            </a:extLst>
          </p:cNvPr>
          <p:cNvSpPr txBox="1"/>
          <p:nvPr/>
        </p:nvSpPr>
        <p:spPr>
          <a:xfrm>
            <a:off x="508000" y="2870200"/>
            <a:ext cx="124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Personnel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53A2F9D-00E1-4244-8B88-9A0E4046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55429"/>
              </p:ext>
            </p:extLst>
          </p:nvPr>
        </p:nvGraphicFramePr>
        <p:xfrm>
          <a:off x="5111750" y="3239532"/>
          <a:ext cx="352425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268">
                  <a:extLst>
                    <a:ext uri="{9D8B030D-6E8A-4147-A177-3AD203B41FA5}">
                      <a16:colId xmlns:a16="http://schemas.microsoft.com/office/drawing/2014/main" val="1892909715"/>
                    </a:ext>
                  </a:extLst>
                </a:gridCol>
                <a:gridCol w="1004782">
                  <a:extLst>
                    <a:ext uri="{9D8B030D-6E8A-4147-A177-3AD203B41FA5}">
                      <a16:colId xmlns:a16="http://schemas.microsoft.com/office/drawing/2014/main" val="384107023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17956302"/>
                    </a:ext>
                  </a:extLst>
                </a:gridCol>
              </a:tblGrid>
              <a:tr h="2730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level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41636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dburgess@nan.sus.xs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Frodo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578144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cbullock@mat.sus.xs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Aragorn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416660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rparker@ast.sus.xs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Shelob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4450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stewart@sarktech.xs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Lancelot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193136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bowen3@cortalc.co.xs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Magnus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5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2B9B5F-DDB0-4AB1-BE11-A4FB3178828F}"/>
              </a:ext>
            </a:extLst>
          </p:cNvPr>
          <p:cNvSpPr txBox="1"/>
          <p:nvPr/>
        </p:nvSpPr>
        <p:spPr>
          <a:xfrm>
            <a:off x="5111750" y="2870200"/>
            <a:ext cx="10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B641B-CB31-4B07-ADEE-C6CAB6D6B1B5}"/>
              </a:ext>
            </a:extLst>
          </p:cNvPr>
          <p:cNvSpPr txBox="1"/>
          <p:nvPr/>
        </p:nvSpPr>
        <p:spPr>
          <a:xfrm>
            <a:off x="704850" y="5257800"/>
            <a:ext cx="7810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Personnel is a list of people at </a:t>
            </a:r>
            <a:r>
              <a:rPr lang="en-US" sz="1400" dirty="0" err="1"/>
              <a:t>Sarkhan</a:t>
            </a:r>
            <a:r>
              <a:rPr lang="en-US" sz="1400" dirty="0"/>
              <a:t> University of Science (</a:t>
            </a:r>
            <a:r>
              <a:rPr lang="en-US" sz="1400" dirty="0" err="1"/>
              <a:t>sus.xs</a:t>
            </a:r>
            <a:r>
              <a:rPr lang="en-U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Gamers is a list of players on a game server. In this scenario, there are SUS members and employees from nearby companies </a:t>
            </a:r>
            <a:r>
              <a:rPr lang="en-US" sz="1400" dirty="0" err="1"/>
              <a:t>SarkTech</a:t>
            </a:r>
            <a:r>
              <a:rPr lang="en-US" sz="1400" dirty="0"/>
              <a:t> and </a:t>
            </a:r>
            <a:r>
              <a:rPr lang="en-US" sz="1400" dirty="0" err="1"/>
              <a:t>Cortano</a:t>
            </a:r>
            <a:r>
              <a:rPr lang="en-US" sz="1400" dirty="0"/>
              <a:t> Alchemy.</a:t>
            </a:r>
          </a:p>
        </p:txBody>
      </p:sp>
    </p:spTree>
    <p:extLst>
      <p:ext uri="{BB962C8B-B14F-4D97-AF65-F5344CB8AC3E}">
        <p14:creationId xmlns:p14="http://schemas.microsoft.com/office/powerpoint/2010/main" val="385285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3C61-0780-4944-9C53-66E50383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72090-3CB6-4BC7-81E0-1458AFB9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E75C047-DFFC-45EE-86B9-385EF3B7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04399"/>
              </p:ext>
            </p:extLst>
          </p:nvPr>
        </p:nvGraphicFramePr>
        <p:xfrm>
          <a:off x="285750" y="1863001"/>
          <a:ext cx="39433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786">
                  <a:extLst>
                    <a:ext uri="{9D8B030D-6E8A-4147-A177-3AD203B41FA5}">
                      <a16:colId xmlns:a16="http://schemas.microsoft.com/office/drawing/2014/main" val="2859340134"/>
                    </a:ext>
                  </a:extLst>
                </a:gridCol>
                <a:gridCol w="972064">
                  <a:extLst>
                    <a:ext uri="{9D8B030D-6E8A-4147-A177-3AD203B41FA5}">
                      <a16:colId xmlns:a16="http://schemas.microsoft.com/office/drawing/2014/main" val="237957465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70717865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157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Burgess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dburgess@nan.sus.xs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7539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Colton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Bullock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cbullock@mat.sus.xs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977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Colleen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Bowers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cbowers@gra.sus.xs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43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Alexis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Hampton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ahampton@geo.sus.xs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9217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Parker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rparker@ast.sus.xs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3034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538191-5922-40F9-AF80-ACDC94A1B6A1}"/>
              </a:ext>
            </a:extLst>
          </p:cNvPr>
          <p:cNvSpPr txBox="1"/>
          <p:nvPr/>
        </p:nvSpPr>
        <p:spPr>
          <a:xfrm>
            <a:off x="285750" y="1493669"/>
            <a:ext cx="124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Personnel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53A2F9D-00E1-4244-8B88-9A0E4046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57791"/>
              </p:ext>
            </p:extLst>
          </p:nvPr>
        </p:nvGraphicFramePr>
        <p:xfrm>
          <a:off x="5391150" y="1863001"/>
          <a:ext cx="352425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268">
                  <a:extLst>
                    <a:ext uri="{9D8B030D-6E8A-4147-A177-3AD203B41FA5}">
                      <a16:colId xmlns:a16="http://schemas.microsoft.com/office/drawing/2014/main" val="1892909715"/>
                    </a:ext>
                  </a:extLst>
                </a:gridCol>
                <a:gridCol w="1004782">
                  <a:extLst>
                    <a:ext uri="{9D8B030D-6E8A-4147-A177-3AD203B41FA5}">
                      <a16:colId xmlns:a16="http://schemas.microsoft.com/office/drawing/2014/main" val="384107023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17956302"/>
                    </a:ext>
                  </a:extLst>
                </a:gridCol>
              </a:tblGrid>
              <a:tr h="2730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level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41636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dburgess@nan.sus.xs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Frodo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578144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cbullock@mat.sus.xs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Aragorn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416660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rparker@ast.sus.xs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Shelob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4450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stewart@sarktech.xs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Lancelot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193136"/>
                  </a:ext>
                </a:extLst>
              </a:tr>
              <a:tr h="2730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bowen3@cortalc.co.xs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Magnus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5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2B9B5F-DDB0-4AB1-BE11-A4FB3178828F}"/>
              </a:ext>
            </a:extLst>
          </p:cNvPr>
          <p:cNvSpPr txBox="1"/>
          <p:nvPr/>
        </p:nvSpPr>
        <p:spPr>
          <a:xfrm>
            <a:off x="5391150" y="1493669"/>
            <a:ext cx="10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736FBA-D2E1-40AE-8F5B-805840B8A55E}"/>
              </a:ext>
            </a:extLst>
          </p:cNvPr>
          <p:cNvSpPr/>
          <p:nvPr/>
        </p:nvSpPr>
        <p:spPr>
          <a:xfrm>
            <a:off x="3090546" y="1027907"/>
            <a:ext cx="456649" cy="558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60C15A2-29A7-4F60-A2BE-4DADC40088C1}"/>
              </a:ext>
            </a:extLst>
          </p:cNvPr>
          <p:cNvSpPr/>
          <p:nvPr/>
        </p:nvSpPr>
        <p:spPr>
          <a:xfrm>
            <a:off x="6164766" y="1027907"/>
            <a:ext cx="456649" cy="558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0A89E-28E5-41AD-84BF-469209AF2EF1}"/>
              </a:ext>
            </a:extLst>
          </p:cNvPr>
          <p:cNvSpPr txBox="1"/>
          <p:nvPr/>
        </p:nvSpPr>
        <p:spPr>
          <a:xfrm>
            <a:off x="3912360" y="1077506"/>
            <a:ext cx="18872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comparing these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F35069-9FE5-4BA6-850A-5B804AF9A1A2}"/>
              </a:ext>
            </a:extLst>
          </p:cNvPr>
          <p:cNvSpPr/>
          <p:nvPr/>
        </p:nvSpPr>
        <p:spPr>
          <a:xfrm>
            <a:off x="2257425" y="2173119"/>
            <a:ext cx="1914525" cy="276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5FF25-70EF-45DB-B85D-C452E9EF7759}"/>
              </a:ext>
            </a:extLst>
          </p:cNvPr>
          <p:cNvSpPr/>
          <p:nvPr/>
        </p:nvSpPr>
        <p:spPr>
          <a:xfrm>
            <a:off x="5435828" y="2173119"/>
            <a:ext cx="1914525" cy="276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80126B-AB67-45B0-AD9D-91B84CD7F92B}"/>
              </a:ext>
            </a:extLst>
          </p:cNvPr>
          <p:cNvSpPr/>
          <p:nvPr/>
        </p:nvSpPr>
        <p:spPr>
          <a:xfrm>
            <a:off x="2257425" y="2490619"/>
            <a:ext cx="1914525" cy="276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34D08A-3E3C-41EE-89CF-043370F0334F}"/>
              </a:ext>
            </a:extLst>
          </p:cNvPr>
          <p:cNvSpPr/>
          <p:nvPr/>
        </p:nvSpPr>
        <p:spPr>
          <a:xfrm>
            <a:off x="5435828" y="2490619"/>
            <a:ext cx="1914525" cy="276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6586B-68B0-4AC1-916C-0D1B399C4151}"/>
              </a:ext>
            </a:extLst>
          </p:cNvPr>
          <p:cNvSpPr/>
          <p:nvPr/>
        </p:nvSpPr>
        <p:spPr>
          <a:xfrm>
            <a:off x="2257425" y="3417719"/>
            <a:ext cx="1914525" cy="276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D7BC98-D0FF-4CDE-B372-FE66B32CE87A}"/>
              </a:ext>
            </a:extLst>
          </p:cNvPr>
          <p:cNvSpPr/>
          <p:nvPr/>
        </p:nvSpPr>
        <p:spPr>
          <a:xfrm>
            <a:off x="5435828" y="2808119"/>
            <a:ext cx="1914525" cy="276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37DE5-F795-4B22-BCD7-EFB56A04D3A7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171950" y="2311509"/>
            <a:ext cx="12638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004B10-8A8C-4068-9CD6-96205B93507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171950" y="2629009"/>
            <a:ext cx="12638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8AEB30-6A44-40EE-940D-F84E8375782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171950" y="2946509"/>
            <a:ext cx="1263878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9">
            <a:extLst>
              <a:ext uri="{FF2B5EF4-FFF2-40B4-BE49-F238E27FC236}">
                <a16:creationId xmlns:a16="http://schemas.microsoft.com/office/drawing/2014/main" id="{FD40508D-F173-46F1-9347-35BC233E3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7253"/>
              </p:ext>
            </p:extLst>
          </p:nvPr>
        </p:nvGraphicFramePr>
        <p:xfrm>
          <a:off x="772277" y="4140309"/>
          <a:ext cx="767957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2">
                  <a:extLst>
                    <a:ext uri="{9D8B030D-6E8A-4147-A177-3AD203B41FA5}">
                      <a16:colId xmlns:a16="http://schemas.microsoft.com/office/drawing/2014/main" val="2859340134"/>
                    </a:ext>
                  </a:extLst>
                </a:gridCol>
                <a:gridCol w="995335">
                  <a:extLst>
                    <a:ext uri="{9D8B030D-6E8A-4147-A177-3AD203B41FA5}">
                      <a16:colId xmlns:a16="http://schemas.microsoft.com/office/drawing/2014/main" val="237957465"/>
                    </a:ext>
                  </a:extLst>
                </a:gridCol>
                <a:gridCol w="2015626">
                  <a:extLst>
                    <a:ext uri="{9D8B030D-6E8A-4147-A177-3AD203B41FA5}">
                      <a16:colId xmlns:a16="http://schemas.microsoft.com/office/drawing/2014/main" val="707178655"/>
                    </a:ext>
                  </a:extLst>
                </a:gridCol>
                <a:gridCol w="2015626">
                  <a:extLst>
                    <a:ext uri="{9D8B030D-6E8A-4147-A177-3AD203B41FA5}">
                      <a16:colId xmlns:a16="http://schemas.microsoft.com/office/drawing/2014/main" val="3370005472"/>
                    </a:ext>
                  </a:extLst>
                </a:gridCol>
                <a:gridCol w="993970">
                  <a:extLst>
                    <a:ext uri="{9D8B030D-6E8A-4147-A177-3AD203B41FA5}">
                      <a16:colId xmlns:a16="http://schemas.microsoft.com/office/drawing/2014/main" val="1674831814"/>
                    </a:ext>
                  </a:extLst>
                </a:gridCol>
                <a:gridCol w="632224">
                  <a:extLst>
                    <a:ext uri="{9D8B030D-6E8A-4147-A177-3AD203B41FA5}">
                      <a16:colId xmlns:a16="http://schemas.microsoft.com/office/drawing/2014/main" val="208408135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personnel</a:t>
                      </a:r>
                      <a:r>
                        <a:rPr lang="en-US" sz="1400" dirty="0" err="1"/>
                        <a:t>.email</a:t>
                      </a:r>
                      <a:r>
                        <a:rPr lang="en-US" sz="1400" dirty="0"/>
                        <a:t>*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gamers.email</a:t>
                      </a:r>
                      <a:r>
                        <a:rPr lang="en-US" sz="1400" dirty="0"/>
                        <a:t>*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level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157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Davis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Burgess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dburgess@nan.sus.xs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dburgess@nan.sus.xs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Frodo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539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Colton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Bullock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cbullock@mat.sus.xs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cbullock@mat.sus.xs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Aragorn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977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Rina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Parker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rparker@ast.sus.xs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rparker@ast.sus.xs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Shelob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034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0DCFE7-91B0-4BD2-84C4-1FB6326FAAEF}"/>
                  </a:ext>
                </a:extLst>
              </p:cNvPr>
              <p:cNvSpPr txBox="1"/>
              <p:nvPr/>
            </p:nvSpPr>
            <p:spPr>
              <a:xfrm>
                <a:off x="1111594" y="5488197"/>
                <a:ext cx="6514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𝑃𝑒𝑟𝑠𝑜𝑛𝑛𝑒𝑙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𝑃𝑒𝑟𝑠𝑜𝑛𝑛𝑒𝑙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𝑒𝑚𝑎𝑖𝑙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𝐺𝑎𝑚𝑒𝑟𝑠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𝑒𝑚𝑎𝑖𝑙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𝐺𝑎𝑚𝑒𝑟𝑠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0DCFE7-91B0-4BD2-84C4-1FB6326F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94" y="5488197"/>
                <a:ext cx="6514412" cy="369332"/>
              </a:xfrm>
              <a:prstGeom prst="rect">
                <a:avLst/>
              </a:prstGeom>
              <a:blipFill>
                <a:blip r:embed="rId2"/>
                <a:stretch>
                  <a:fillRect l="-561" r="-468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6F8291A-1291-4D96-8149-3A2E3D46E19C}"/>
              </a:ext>
            </a:extLst>
          </p:cNvPr>
          <p:cNvSpPr txBox="1"/>
          <p:nvPr/>
        </p:nvSpPr>
        <p:spPr>
          <a:xfrm>
            <a:off x="628650" y="6290589"/>
            <a:ext cx="3486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tablename.attributename</a:t>
            </a:r>
            <a:r>
              <a:rPr lang="en-US" sz="1100" dirty="0"/>
              <a:t> to disambiguate (make non-confusing) same attribute names</a:t>
            </a:r>
          </a:p>
        </p:txBody>
      </p:sp>
    </p:spTree>
    <p:extLst>
      <p:ext uri="{BB962C8B-B14F-4D97-AF65-F5344CB8AC3E}">
        <p14:creationId xmlns:p14="http://schemas.microsoft.com/office/powerpoint/2010/main" val="321324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FC4A-48C9-4561-A665-4F939EA9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other kinds of join.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C8FD-CBF0-4417-A7B1-F9BEC6E0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Natural Join (actually a specific kind of inner join)</a:t>
            </a:r>
          </a:p>
          <a:p>
            <a:r>
              <a:rPr lang="en-US" dirty="0"/>
              <a:t>Left Join</a:t>
            </a:r>
          </a:p>
          <a:p>
            <a:r>
              <a:rPr lang="en-US" dirty="0"/>
              <a:t>Right Join</a:t>
            </a:r>
          </a:p>
          <a:p>
            <a:r>
              <a:rPr lang="en-US" dirty="0"/>
              <a:t>Outer Join</a:t>
            </a:r>
          </a:p>
          <a:p>
            <a:r>
              <a:rPr lang="en-US" dirty="0"/>
              <a:t>Full Join</a:t>
            </a:r>
          </a:p>
          <a:p>
            <a:r>
              <a:rPr lang="en-US" dirty="0"/>
              <a:t>Anti-Join</a:t>
            </a:r>
          </a:p>
          <a:p>
            <a:endParaRPr lang="en-US" dirty="0"/>
          </a:p>
          <a:p>
            <a:r>
              <a:rPr lang="en-US" dirty="0"/>
              <a:t>But most of these are not very important and won’t be used in exams. (Most DB applications support only natural join.)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E76C9-C7D0-49E0-934E-FC84B26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C9C2-E233-4E45-B237-68FFFD53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FB6F-2A2B-4FBE-A0B7-2EAAC4FF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  <a:p>
            <a:r>
              <a:rPr lang="en-US" dirty="0"/>
              <a:t>Types of Databases</a:t>
            </a:r>
          </a:p>
          <a:p>
            <a:r>
              <a:rPr lang="en-US" dirty="0"/>
              <a:t>Relational Databases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Relational Database Normalization</a:t>
            </a:r>
          </a:p>
          <a:p>
            <a:r>
              <a:rPr lang="en-US" dirty="0"/>
              <a:t>Non-Relational Databases</a:t>
            </a:r>
          </a:p>
          <a:p>
            <a:r>
              <a:rPr lang="en-US" dirty="0"/>
              <a:t>Database Management System (DBMS)</a:t>
            </a:r>
          </a:p>
          <a:p>
            <a:pPr lvl="1"/>
            <a:r>
              <a:rPr lang="en-US" dirty="0"/>
              <a:t>Relational DBMS (MySQL/MariaDB, SQLite, etc.)</a:t>
            </a:r>
          </a:p>
          <a:p>
            <a:pPr lvl="1"/>
            <a:r>
              <a:rPr lang="en-US" dirty="0"/>
              <a:t>Non-Relational DBMS (MongoDB, Redis, etc.)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6F18E-E620-44F7-AB0E-966E42FA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9CF-F0D3-4147-927A-BD128723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69356-9B31-46E1-BA9C-EC4152704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operators: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election (Restriction):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igma)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rojection: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∏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i)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ename: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ho)</a:t>
                </a:r>
              </a:p>
              <a:p>
                <a:r>
                  <a:rPr lang="en-US" dirty="0"/>
                  <a:t>Join operator: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69356-9B31-46E1-BA9C-EC4152704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17A02-5CF3-4919-B3C3-0715310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2ADB-A27B-40C2-A16F-A5610BB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 (Structured Query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58B5-CC33-4957-9CBA-E84A0E48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database query language.</a:t>
            </a:r>
          </a:p>
          <a:p>
            <a:r>
              <a:rPr lang="en-US" dirty="0"/>
              <a:t>SQL is based directly on relational algebra.</a:t>
            </a:r>
          </a:p>
          <a:p>
            <a:r>
              <a:rPr lang="en-US" dirty="0"/>
              <a:t>Will be demonstrated later in this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98CD-4F9F-4BB3-835F-8F76DCB0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535E1-4D84-40A7-BD01-34779218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8016A2-BC80-48DA-9C5F-A1F617930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6A5B-8EA7-4B1C-BB8A-055ADF0A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FFA0EB-C597-4036-A534-A2B7786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allow you to identify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D85A6-FE5E-4C04-95BF-A52C8921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uniquely identifies an employee?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9D51-6D47-4662-9F2F-A56D3EFD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981618-E166-48DF-8232-6D964DA36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42413"/>
              </p:ext>
            </p:extLst>
          </p:nvPr>
        </p:nvGraphicFramePr>
        <p:xfrm>
          <a:off x="850900" y="3094060"/>
          <a:ext cx="7473090" cy="17431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8421589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388886413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6483925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9818345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51077017"/>
                    </a:ext>
                  </a:extLst>
                </a:gridCol>
                <a:gridCol w="1365865">
                  <a:extLst>
                    <a:ext uri="{9D8B030D-6E8A-4147-A177-3AD203B41FA5}">
                      <a16:colId xmlns:a16="http://schemas.microsoft.com/office/drawing/2014/main" val="2139724129"/>
                    </a:ext>
                  </a:extLst>
                </a:gridCol>
                <a:gridCol w="1498436">
                  <a:extLst>
                    <a:ext uri="{9D8B030D-6E8A-4147-A177-3AD203B41FA5}">
                      <a16:colId xmlns:a16="http://schemas.microsoft.com/office/drawing/2014/main" val="2115297837"/>
                    </a:ext>
                  </a:extLst>
                </a:gridCol>
                <a:gridCol w="1014689">
                  <a:extLst>
                    <a:ext uri="{9D8B030D-6E8A-4147-A177-3AD203B41FA5}">
                      <a16:colId xmlns:a16="http://schemas.microsoft.com/office/drawing/2014/main" val="3746731984"/>
                    </a:ext>
                  </a:extLst>
                </a:gridCol>
              </a:tblGrid>
              <a:tr h="122751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firstname</a:t>
                      </a:r>
                      <a:endParaRPr lang="en-US" sz="105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lastname</a:t>
                      </a:r>
                      <a:endParaRPr lang="en-US" sz="105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office</a:t>
                      </a:r>
                      <a:endParaRPr lang="en-US" sz="105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phone</a:t>
                      </a:r>
                      <a:endParaRPr lang="en-US" sz="105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affiliation</a:t>
                      </a:r>
                      <a:endParaRPr lang="en-US" sz="105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email</a:t>
                      </a:r>
                      <a:endParaRPr lang="en-US" sz="105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home_zipcode</a:t>
                      </a:r>
                      <a:endParaRPr lang="en-US" sz="105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815679110"/>
                  </a:ext>
                </a:extLst>
              </a:tr>
              <a:tr h="227185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075-610-5211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  <a:latin typeface="+mn-lt"/>
                        </a:rPr>
                        <a:t>ntillman@ast.sus.xs</a:t>
                      </a:r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940519441"/>
                  </a:ext>
                </a:extLst>
              </a:tr>
              <a:tr h="174758"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051-493-8214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School of Physics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ejoseph@phy.sus.xs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79782764"/>
                  </a:ext>
                </a:extLst>
              </a:tr>
              <a:tr h="174758"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629586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Blaze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Clark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011-657-3256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bclark@adm.sus.xs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96943</a:t>
                      </a:r>
                    </a:p>
                  </a:txBody>
                  <a:tcPr marL="54864" marR="54864" marT="27432" marB="27432" anchor="ctr"/>
                </a:tc>
                <a:extLst>
                  <a:ext uri="{0D108BD9-81ED-4DB2-BD59-A6C34878D82A}">
                    <a16:rowId xmlns:a16="http://schemas.microsoft.com/office/drawing/2014/main" val="560155814"/>
                  </a:ext>
                </a:extLst>
              </a:tr>
              <a:tr h="174758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091-589-8389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dlevine@adm.sus.xs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33732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747609513"/>
                  </a:ext>
                </a:extLst>
              </a:tr>
              <a:tr h="227185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  <a:latin typeface="+mn-lt"/>
                        </a:rPr>
                        <a:t>Xandra</a:t>
                      </a:r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  <a:latin typeface="+mn-lt"/>
                        </a:rPr>
                        <a:t>xgreen@ast.sus.xs</a:t>
                      </a:r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17241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768921991"/>
                  </a:ext>
                </a:extLst>
              </a:tr>
              <a:tr h="227185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241566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Goodman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4721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059-867-5427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School of Geology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  <a:latin typeface="+mn-lt"/>
                        </a:rPr>
                        <a:t>wgoodman@geo.sus.xs</a:t>
                      </a:r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42865</a:t>
                      </a:r>
                    </a:p>
                  </a:txBody>
                  <a:tcPr marL="54864" marR="54864" marT="27432" marB="27432" anchor="ctr"/>
                </a:tc>
                <a:extLst>
                  <a:ext uri="{0D108BD9-81ED-4DB2-BD59-A6C34878D82A}">
                    <a16:rowId xmlns:a16="http://schemas.microsoft.com/office/drawing/2014/main" val="1470616637"/>
                  </a:ext>
                </a:extLst>
              </a:tr>
              <a:tr h="110105"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181555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  <a:latin typeface="+mn-lt"/>
                        </a:rPr>
                        <a:t>Welch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  <a:latin typeface="+mn-lt"/>
                        </a:rPr>
                        <a:t>4051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052-534-4395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  <a:latin typeface="+mn-lt"/>
                        </a:rPr>
                        <a:t>wwelch@adm.sus.xs</a:t>
                      </a:r>
                      <a:endParaRPr lang="en-US" sz="1050" dirty="0">
                        <a:effectLst/>
                        <a:latin typeface="+mn-lt"/>
                      </a:endParaRPr>
                    </a:p>
                  </a:txBody>
                  <a:tcPr marL="54864" marR="54864" marT="27432" marB="2743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  <a:latin typeface="+mn-lt"/>
                        </a:rPr>
                        <a:t>24436</a:t>
                      </a:r>
                    </a:p>
                  </a:txBody>
                  <a:tcPr marL="54864" marR="54864" marT="27432" marB="27432" anchor="ctr"/>
                </a:tc>
                <a:extLst>
                  <a:ext uri="{0D108BD9-81ED-4DB2-BD59-A6C34878D82A}">
                    <a16:rowId xmlns:a16="http://schemas.microsoft.com/office/drawing/2014/main" val="103068487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F28D55B-FF4C-4F8D-A73B-6D25033E732C}"/>
              </a:ext>
            </a:extLst>
          </p:cNvPr>
          <p:cNvSpPr/>
          <p:nvPr/>
        </p:nvSpPr>
        <p:spPr>
          <a:xfrm>
            <a:off x="7854049" y="3303639"/>
            <a:ext cx="482354" cy="436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63D9-0A32-43B4-B182-E4B849A733E7}"/>
              </a:ext>
            </a:extLst>
          </p:cNvPr>
          <p:cNvSpPr/>
          <p:nvPr/>
        </p:nvSpPr>
        <p:spPr>
          <a:xfrm>
            <a:off x="1510235" y="4419816"/>
            <a:ext cx="482354" cy="417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3B72-ACF1-45FE-A7E7-1B39D4357C52}"/>
              </a:ext>
            </a:extLst>
          </p:cNvPr>
          <p:cNvSpPr/>
          <p:nvPr/>
        </p:nvSpPr>
        <p:spPr>
          <a:xfrm>
            <a:off x="3061765" y="3756937"/>
            <a:ext cx="424754" cy="417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40C4F-34F0-4441-828C-7066CC420EC4}"/>
              </a:ext>
            </a:extLst>
          </p:cNvPr>
          <p:cNvSpPr/>
          <p:nvPr/>
        </p:nvSpPr>
        <p:spPr>
          <a:xfrm>
            <a:off x="3496391" y="4174352"/>
            <a:ext cx="934023" cy="202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87A99-CA98-486B-A2C4-F1F3A0AAAAC7}"/>
              </a:ext>
            </a:extLst>
          </p:cNvPr>
          <p:cNvCxnSpPr>
            <a:stCxn id="9" idx="2"/>
          </p:cNvCxnSpPr>
          <p:nvPr/>
        </p:nvCxnSpPr>
        <p:spPr>
          <a:xfrm flipH="1">
            <a:off x="1746209" y="4837231"/>
            <a:ext cx="5203" cy="613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B7A7FE-6138-4D46-97DE-A8D68C8237BB}"/>
              </a:ext>
            </a:extLst>
          </p:cNvPr>
          <p:cNvCxnSpPr>
            <a:stCxn id="10" idx="2"/>
          </p:cNvCxnSpPr>
          <p:nvPr/>
        </p:nvCxnSpPr>
        <p:spPr>
          <a:xfrm>
            <a:off x="3274142" y="4174352"/>
            <a:ext cx="5899" cy="1607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DF8CC9-0423-4250-A987-D212DF391AA7}"/>
              </a:ext>
            </a:extLst>
          </p:cNvPr>
          <p:cNvSpPr txBox="1"/>
          <p:nvPr/>
        </p:nvSpPr>
        <p:spPr>
          <a:xfrm>
            <a:off x="1038323" y="54924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18C83-0E29-453F-BA88-22AECE6627B1}"/>
              </a:ext>
            </a:extLst>
          </p:cNvPr>
          <p:cNvSpPr txBox="1"/>
          <p:nvPr/>
        </p:nvSpPr>
        <p:spPr>
          <a:xfrm>
            <a:off x="2571193" y="5852920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Room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8A86B-36CC-4B0E-8FB8-520C94E958A6}"/>
              </a:ext>
            </a:extLst>
          </p:cNvPr>
          <p:cNvSpPr txBox="1"/>
          <p:nvPr/>
        </p:nvSpPr>
        <p:spPr>
          <a:xfrm>
            <a:off x="3500406" y="512310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Phone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63AFC9-5A3A-4896-8B8E-05197D740AF6}"/>
              </a:ext>
            </a:extLst>
          </p:cNvPr>
          <p:cNvCxnSpPr>
            <a:stCxn id="11" idx="2"/>
          </p:cNvCxnSpPr>
          <p:nvPr/>
        </p:nvCxnSpPr>
        <p:spPr>
          <a:xfrm flipH="1">
            <a:off x="3963402" y="4377321"/>
            <a:ext cx="1" cy="74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CD617A-4B82-4CF3-A864-4F5AB6649D10}"/>
              </a:ext>
            </a:extLst>
          </p:cNvPr>
          <p:cNvSpPr txBox="1"/>
          <p:nvPr/>
        </p:nvSpPr>
        <p:spPr>
          <a:xfrm>
            <a:off x="6033708" y="5144117"/>
            <a:ext cx="29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Neighbors – Same </a:t>
            </a:r>
            <a:r>
              <a:rPr lang="en-US" dirty="0" err="1"/>
              <a:t>Zipcode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8B049F-780D-483C-AFDB-1E38E66EC51C}"/>
              </a:ext>
            </a:extLst>
          </p:cNvPr>
          <p:cNvCxnSpPr>
            <a:stCxn id="8" idx="2"/>
          </p:cNvCxnSpPr>
          <p:nvPr/>
        </p:nvCxnSpPr>
        <p:spPr>
          <a:xfrm>
            <a:off x="8095226" y="3740191"/>
            <a:ext cx="0" cy="1403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9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FFA0EB-C597-4036-A534-A2B7786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D85A6-FE5E-4C04-95BF-A52C8921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super key is a set of attributes that sufficiently identify unique records.</a:t>
            </a:r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1600" dirty="0" err="1"/>
              <a:t>firstname</a:t>
            </a:r>
            <a:r>
              <a:rPr lang="en-US" sz="1600" dirty="0"/>
              <a:t>, office, and </a:t>
            </a:r>
            <a:r>
              <a:rPr lang="en-US" sz="1600" dirty="0" err="1"/>
              <a:t>home_zipcode</a:t>
            </a:r>
            <a:r>
              <a:rPr lang="en-US" sz="1600" dirty="0"/>
              <a:t> are NG because there are repeats.</a:t>
            </a:r>
          </a:p>
          <a:p>
            <a:pPr lvl="1"/>
            <a:r>
              <a:rPr lang="en-US" sz="1600" dirty="0"/>
              <a:t>phone is also NG because </a:t>
            </a:r>
            <a:r>
              <a:rPr lang="en-US" sz="1600" dirty="0" err="1"/>
              <a:t>Xandra</a:t>
            </a:r>
            <a:r>
              <a:rPr lang="en-US" sz="1600" dirty="0"/>
              <a:t> doesn’t seem to have a phone.</a:t>
            </a:r>
          </a:p>
          <a:p>
            <a:pPr lvl="1"/>
            <a:r>
              <a:rPr lang="en-US" sz="1600" dirty="0"/>
              <a:t>id is OK because it’s unique for each employee.</a:t>
            </a:r>
          </a:p>
          <a:p>
            <a:pPr lvl="1"/>
            <a:r>
              <a:rPr lang="en-US" sz="1600" dirty="0"/>
              <a:t>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) is OK because there are no repeats when both </a:t>
            </a:r>
            <a:r>
              <a:rPr lang="en-US" sz="1600" dirty="0" err="1"/>
              <a:t>firstname</a:t>
            </a:r>
            <a:r>
              <a:rPr lang="en-US" sz="1600" dirty="0"/>
              <a:t> and </a:t>
            </a:r>
            <a:r>
              <a:rPr lang="en-US" sz="1600" dirty="0" err="1"/>
              <a:t>lastname</a:t>
            </a:r>
            <a:r>
              <a:rPr lang="en-US" sz="1600" dirty="0"/>
              <a:t> are combined.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9D51-6D47-4662-9F2F-A56D3EFD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981618-E166-48DF-8232-6D964DA36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48240"/>
              </p:ext>
            </p:extLst>
          </p:nvPr>
        </p:nvGraphicFramePr>
        <p:xfrm>
          <a:off x="293470" y="4263436"/>
          <a:ext cx="8587951" cy="20032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58921">
                  <a:extLst>
                    <a:ext uri="{9D8B030D-6E8A-4147-A177-3AD203B41FA5}">
                      <a16:colId xmlns:a16="http://schemas.microsoft.com/office/drawing/2014/main" val="3842158901"/>
                    </a:ext>
                  </a:extLst>
                </a:gridCol>
                <a:gridCol w="882975">
                  <a:extLst>
                    <a:ext uri="{9D8B030D-6E8A-4147-A177-3AD203B41FA5}">
                      <a16:colId xmlns:a16="http://schemas.microsoft.com/office/drawing/2014/main" val="3888864131"/>
                    </a:ext>
                  </a:extLst>
                </a:gridCol>
                <a:gridCol w="824596">
                  <a:extLst>
                    <a:ext uri="{9D8B030D-6E8A-4147-A177-3AD203B41FA5}">
                      <a16:colId xmlns:a16="http://schemas.microsoft.com/office/drawing/2014/main" val="2064839251"/>
                    </a:ext>
                  </a:extLst>
                </a:gridCol>
                <a:gridCol w="554596">
                  <a:extLst>
                    <a:ext uri="{9D8B030D-6E8A-4147-A177-3AD203B41FA5}">
                      <a16:colId xmlns:a16="http://schemas.microsoft.com/office/drawing/2014/main" val="798183454"/>
                    </a:ext>
                  </a:extLst>
                </a:gridCol>
                <a:gridCol w="1109192">
                  <a:extLst>
                    <a:ext uri="{9D8B030D-6E8A-4147-A177-3AD203B41FA5}">
                      <a16:colId xmlns:a16="http://schemas.microsoft.com/office/drawing/2014/main" val="3451077017"/>
                    </a:ext>
                  </a:extLst>
                </a:gridCol>
                <a:gridCol w="1569629">
                  <a:extLst>
                    <a:ext uri="{9D8B030D-6E8A-4147-A177-3AD203B41FA5}">
                      <a16:colId xmlns:a16="http://schemas.microsoft.com/office/drawing/2014/main" val="2139724129"/>
                    </a:ext>
                  </a:extLst>
                </a:gridCol>
                <a:gridCol w="1721978">
                  <a:extLst>
                    <a:ext uri="{9D8B030D-6E8A-4147-A177-3AD203B41FA5}">
                      <a16:colId xmlns:a16="http://schemas.microsoft.com/office/drawing/2014/main" val="2115297837"/>
                    </a:ext>
                  </a:extLst>
                </a:gridCol>
                <a:gridCol w="1166064">
                  <a:extLst>
                    <a:ext uri="{9D8B030D-6E8A-4147-A177-3AD203B41FA5}">
                      <a16:colId xmlns:a16="http://schemas.microsoft.com/office/drawing/2014/main" val="3746731984"/>
                    </a:ext>
                  </a:extLst>
                </a:gridCol>
              </a:tblGrid>
              <a:tr h="24203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firstname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lastname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office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affiliation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home_zipcode</a:t>
                      </a:r>
                      <a:endParaRPr lang="en-US" sz="12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815679110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075-610-5211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ntillman@ast.sus.xs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1940519441"/>
                  </a:ext>
                </a:extLst>
              </a:tr>
              <a:tr h="242036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051-493-8214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School of Physics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ejoseph@phy.sus.xs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3179782764"/>
                  </a:ext>
                </a:extLst>
              </a:tr>
              <a:tr h="246941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629586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Blaze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Clark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011-657-3256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bclark@adm.sus.xs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96943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560155814"/>
                  </a:ext>
                </a:extLst>
              </a:tr>
              <a:tr h="242036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091-589-8389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dlevine@adm.sus.xs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33732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747609513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Xandra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xgreen@ast.sus.xs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17241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1768921991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241566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Goodman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4721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059-867-5427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School of Geology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wgoodman@geo.sus.xs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42865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1470616637"/>
                  </a:ext>
                </a:extLst>
              </a:tr>
              <a:tr h="246941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181555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Welch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4051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052-534-4395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wwelch@adm.sus.xs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24436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103068487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03C41D8A-C50F-44FF-8338-9329066932DC}"/>
              </a:ext>
            </a:extLst>
          </p:cNvPr>
          <p:cNvSpPr/>
          <p:nvPr/>
        </p:nvSpPr>
        <p:spPr>
          <a:xfrm>
            <a:off x="8377084" y="4514550"/>
            <a:ext cx="504337" cy="49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EC470E-C0F5-4BC2-A40F-81039027FACC}"/>
              </a:ext>
            </a:extLst>
          </p:cNvPr>
          <p:cNvSpPr/>
          <p:nvPr/>
        </p:nvSpPr>
        <p:spPr>
          <a:xfrm>
            <a:off x="1079582" y="5765215"/>
            <a:ext cx="482354" cy="494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2562AE-E37C-4241-8DC4-19C774747AAD}"/>
              </a:ext>
            </a:extLst>
          </p:cNvPr>
          <p:cNvSpPr/>
          <p:nvPr/>
        </p:nvSpPr>
        <p:spPr>
          <a:xfrm>
            <a:off x="2878885" y="5033694"/>
            <a:ext cx="424754" cy="440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CCA060-72B0-4C80-B170-1AF162F0F734}"/>
              </a:ext>
            </a:extLst>
          </p:cNvPr>
          <p:cNvSpPr/>
          <p:nvPr/>
        </p:nvSpPr>
        <p:spPr>
          <a:xfrm>
            <a:off x="3348907" y="5515049"/>
            <a:ext cx="1004817" cy="232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FFA0EB-C597-4036-A534-A2B7786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D85A6-FE5E-4C04-95BF-A52C8921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Good super key, but a bit overkill: (id,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office).</a:t>
            </a:r>
          </a:p>
          <a:p>
            <a:r>
              <a:rPr lang="en-US" sz="2000" dirty="0"/>
              <a:t>We can </a:t>
            </a:r>
            <a:r>
              <a:rPr lang="en-US" sz="2000" i="1" dirty="0"/>
              <a:t>reduce</a:t>
            </a:r>
            <a:r>
              <a:rPr lang="en-US" sz="2000" dirty="0"/>
              <a:t> it to:</a:t>
            </a:r>
            <a:endParaRPr lang="en-US" sz="1200" dirty="0"/>
          </a:p>
          <a:p>
            <a:pPr lvl="1"/>
            <a:r>
              <a:rPr lang="en-US" sz="1600" dirty="0"/>
              <a:t>(id)</a:t>
            </a:r>
          </a:p>
          <a:p>
            <a:pPr lvl="1"/>
            <a:r>
              <a:rPr lang="en-US" sz="1600" dirty="0"/>
              <a:t>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9D51-6D47-4662-9F2F-A56D3EFD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981618-E166-48DF-8232-6D964DA36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6487"/>
              </p:ext>
            </p:extLst>
          </p:nvPr>
        </p:nvGraphicFramePr>
        <p:xfrm>
          <a:off x="293470" y="3491295"/>
          <a:ext cx="8587951" cy="20032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58921">
                  <a:extLst>
                    <a:ext uri="{9D8B030D-6E8A-4147-A177-3AD203B41FA5}">
                      <a16:colId xmlns:a16="http://schemas.microsoft.com/office/drawing/2014/main" val="3842158901"/>
                    </a:ext>
                  </a:extLst>
                </a:gridCol>
                <a:gridCol w="882975">
                  <a:extLst>
                    <a:ext uri="{9D8B030D-6E8A-4147-A177-3AD203B41FA5}">
                      <a16:colId xmlns:a16="http://schemas.microsoft.com/office/drawing/2014/main" val="3888864131"/>
                    </a:ext>
                  </a:extLst>
                </a:gridCol>
                <a:gridCol w="824596">
                  <a:extLst>
                    <a:ext uri="{9D8B030D-6E8A-4147-A177-3AD203B41FA5}">
                      <a16:colId xmlns:a16="http://schemas.microsoft.com/office/drawing/2014/main" val="2064839251"/>
                    </a:ext>
                  </a:extLst>
                </a:gridCol>
                <a:gridCol w="554596">
                  <a:extLst>
                    <a:ext uri="{9D8B030D-6E8A-4147-A177-3AD203B41FA5}">
                      <a16:colId xmlns:a16="http://schemas.microsoft.com/office/drawing/2014/main" val="798183454"/>
                    </a:ext>
                  </a:extLst>
                </a:gridCol>
                <a:gridCol w="1109192">
                  <a:extLst>
                    <a:ext uri="{9D8B030D-6E8A-4147-A177-3AD203B41FA5}">
                      <a16:colId xmlns:a16="http://schemas.microsoft.com/office/drawing/2014/main" val="3451077017"/>
                    </a:ext>
                  </a:extLst>
                </a:gridCol>
                <a:gridCol w="1569629">
                  <a:extLst>
                    <a:ext uri="{9D8B030D-6E8A-4147-A177-3AD203B41FA5}">
                      <a16:colId xmlns:a16="http://schemas.microsoft.com/office/drawing/2014/main" val="2139724129"/>
                    </a:ext>
                  </a:extLst>
                </a:gridCol>
                <a:gridCol w="1721978">
                  <a:extLst>
                    <a:ext uri="{9D8B030D-6E8A-4147-A177-3AD203B41FA5}">
                      <a16:colId xmlns:a16="http://schemas.microsoft.com/office/drawing/2014/main" val="2115297837"/>
                    </a:ext>
                  </a:extLst>
                </a:gridCol>
                <a:gridCol w="1166064">
                  <a:extLst>
                    <a:ext uri="{9D8B030D-6E8A-4147-A177-3AD203B41FA5}">
                      <a16:colId xmlns:a16="http://schemas.microsoft.com/office/drawing/2014/main" val="3746731984"/>
                    </a:ext>
                  </a:extLst>
                </a:gridCol>
              </a:tblGrid>
              <a:tr h="24203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firstname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lastname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office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affiliation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home_zipcode</a:t>
                      </a:r>
                      <a:endParaRPr lang="en-US" sz="12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815679110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075-610-5211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ntillman@ast.sus.xs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1940519441"/>
                  </a:ext>
                </a:extLst>
              </a:tr>
              <a:tr h="242036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051-493-8214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School of Physics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ejoseph@phy.sus.xs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3179782764"/>
                  </a:ext>
                </a:extLst>
              </a:tr>
              <a:tr h="246941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629586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Blaze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Clark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011-657-3256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bclark@adm.sus.xs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96943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560155814"/>
                  </a:ext>
                </a:extLst>
              </a:tr>
              <a:tr h="242036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091-589-8389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dlevine@adm.sus.xs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33732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747609513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Xandra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xgreen@ast.sus.xs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17241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1768921991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241566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Goodman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4721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059-867-5427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School of Geology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wgoodman@geo.sus.xs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42865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1470616637"/>
                  </a:ext>
                </a:extLst>
              </a:tr>
              <a:tr h="246941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181555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Welch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4051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052-534-4395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wwelch@adm.sus.xs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24436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103068487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2678517-6A23-4679-A996-CEC97304BF48}"/>
              </a:ext>
            </a:extLst>
          </p:cNvPr>
          <p:cNvSpPr/>
          <p:nvPr/>
        </p:nvSpPr>
        <p:spPr>
          <a:xfrm>
            <a:off x="293470" y="3491295"/>
            <a:ext cx="3016068" cy="243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E761-F59E-4C4B-9421-A1C8C8F49065}"/>
              </a:ext>
            </a:extLst>
          </p:cNvPr>
          <p:cNvSpPr txBox="1"/>
          <p:nvPr/>
        </p:nvSpPr>
        <p:spPr>
          <a:xfrm>
            <a:off x="293470" y="3121963"/>
            <a:ext cx="370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Valid super key, but is it too much?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C63E315-C075-44F4-929E-C55E8EC83C22}"/>
              </a:ext>
            </a:extLst>
          </p:cNvPr>
          <p:cNvSpPr/>
          <p:nvPr/>
        </p:nvSpPr>
        <p:spPr>
          <a:xfrm rot="5400000">
            <a:off x="574234" y="5246527"/>
            <a:ext cx="147892" cy="7094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503BB86-BB96-489D-BFE6-883CF77AE962}"/>
              </a:ext>
            </a:extLst>
          </p:cNvPr>
          <p:cNvSpPr/>
          <p:nvPr/>
        </p:nvSpPr>
        <p:spPr>
          <a:xfrm rot="5400000">
            <a:off x="1858092" y="4736983"/>
            <a:ext cx="147891" cy="17285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87F1E2A-5D82-4448-A32E-0A7DF45DB6E0}"/>
              </a:ext>
            </a:extLst>
          </p:cNvPr>
          <p:cNvSpPr/>
          <p:nvPr/>
        </p:nvSpPr>
        <p:spPr>
          <a:xfrm rot="5400000">
            <a:off x="6825349" y="4736983"/>
            <a:ext cx="147891" cy="17285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06EE4-D6C9-4CFF-A4E7-E0C2F80B98FC}"/>
              </a:ext>
            </a:extLst>
          </p:cNvPr>
          <p:cNvSpPr txBox="1"/>
          <p:nvPr/>
        </p:nvSpPr>
        <p:spPr>
          <a:xfrm>
            <a:off x="628650" y="5702352"/>
            <a:ext cx="6629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(id),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), (email) are some of the good candidate keys!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2501-71C2-4C10-BBF6-B8265795EBCD}"/>
              </a:ext>
            </a:extLst>
          </p:cNvPr>
          <p:cNvSpPr txBox="1"/>
          <p:nvPr/>
        </p:nvSpPr>
        <p:spPr>
          <a:xfrm>
            <a:off x="1120822" y="6125004"/>
            <a:ext cx="693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By the way, (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) is a </a:t>
            </a:r>
            <a:r>
              <a:rPr lang="en-US" sz="1400" i="1" dirty="0"/>
              <a:t>composite key</a:t>
            </a:r>
            <a:r>
              <a:rPr lang="en-US" sz="1400" dirty="0"/>
              <a:t> because it has multiple attributes.</a:t>
            </a:r>
          </a:p>
        </p:txBody>
      </p:sp>
    </p:spTree>
    <p:extLst>
      <p:ext uri="{BB962C8B-B14F-4D97-AF65-F5344CB8AC3E}">
        <p14:creationId xmlns:p14="http://schemas.microsoft.com/office/powerpoint/2010/main" val="67580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FFA0EB-C597-4036-A534-A2B7786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(PK)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D85A6-FE5E-4C04-95BF-A52C8921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Among the many candidate keys, we now choose one logically best to become the </a:t>
            </a:r>
            <a:r>
              <a:rPr lang="en-US" sz="2000" i="1" dirty="0"/>
              <a:t>primary key (PK)</a:t>
            </a:r>
            <a:r>
              <a:rPr lang="en-US" sz="2000" dirty="0"/>
              <a:t>.</a:t>
            </a:r>
          </a:p>
          <a:p>
            <a:r>
              <a:rPr lang="en-US" sz="2000" dirty="0"/>
              <a:t>There is only one PK per table (relation).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9D51-6D47-4662-9F2F-A56D3EFD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981618-E166-48DF-8232-6D964DA36971}"/>
              </a:ext>
            </a:extLst>
          </p:cNvPr>
          <p:cNvGraphicFramePr>
            <a:graphicFrameLocks noGrp="1"/>
          </p:cNvGraphicFramePr>
          <p:nvPr/>
        </p:nvGraphicFramePr>
        <p:xfrm>
          <a:off x="293470" y="4063532"/>
          <a:ext cx="8587951" cy="20032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58921">
                  <a:extLst>
                    <a:ext uri="{9D8B030D-6E8A-4147-A177-3AD203B41FA5}">
                      <a16:colId xmlns:a16="http://schemas.microsoft.com/office/drawing/2014/main" val="3842158901"/>
                    </a:ext>
                  </a:extLst>
                </a:gridCol>
                <a:gridCol w="882975">
                  <a:extLst>
                    <a:ext uri="{9D8B030D-6E8A-4147-A177-3AD203B41FA5}">
                      <a16:colId xmlns:a16="http://schemas.microsoft.com/office/drawing/2014/main" val="3888864131"/>
                    </a:ext>
                  </a:extLst>
                </a:gridCol>
                <a:gridCol w="824596">
                  <a:extLst>
                    <a:ext uri="{9D8B030D-6E8A-4147-A177-3AD203B41FA5}">
                      <a16:colId xmlns:a16="http://schemas.microsoft.com/office/drawing/2014/main" val="2064839251"/>
                    </a:ext>
                  </a:extLst>
                </a:gridCol>
                <a:gridCol w="554596">
                  <a:extLst>
                    <a:ext uri="{9D8B030D-6E8A-4147-A177-3AD203B41FA5}">
                      <a16:colId xmlns:a16="http://schemas.microsoft.com/office/drawing/2014/main" val="798183454"/>
                    </a:ext>
                  </a:extLst>
                </a:gridCol>
                <a:gridCol w="1109192">
                  <a:extLst>
                    <a:ext uri="{9D8B030D-6E8A-4147-A177-3AD203B41FA5}">
                      <a16:colId xmlns:a16="http://schemas.microsoft.com/office/drawing/2014/main" val="3451077017"/>
                    </a:ext>
                  </a:extLst>
                </a:gridCol>
                <a:gridCol w="1569629">
                  <a:extLst>
                    <a:ext uri="{9D8B030D-6E8A-4147-A177-3AD203B41FA5}">
                      <a16:colId xmlns:a16="http://schemas.microsoft.com/office/drawing/2014/main" val="2139724129"/>
                    </a:ext>
                  </a:extLst>
                </a:gridCol>
                <a:gridCol w="1721978">
                  <a:extLst>
                    <a:ext uri="{9D8B030D-6E8A-4147-A177-3AD203B41FA5}">
                      <a16:colId xmlns:a16="http://schemas.microsoft.com/office/drawing/2014/main" val="2115297837"/>
                    </a:ext>
                  </a:extLst>
                </a:gridCol>
                <a:gridCol w="1166064">
                  <a:extLst>
                    <a:ext uri="{9D8B030D-6E8A-4147-A177-3AD203B41FA5}">
                      <a16:colId xmlns:a16="http://schemas.microsoft.com/office/drawing/2014/main" val="3746731984"/>
                    </a:ext>
                  </a:extLst>
                </a:gridCol>
              </a:tblGrid>
              <a:tr h="24203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firstname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lastname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office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affiliation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home_zipcode</a:t>
                      </a:r>
                      <a:endParaRPr lang="en-US" sz="12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815679110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075-610-5211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ntillman@ast.sus.xs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1940519441"/>
                  </a:ext>
                </a:extLst>
              </a:tr>
              <a:tr h="242036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051-493-8214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School of Physics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ejoseph@phy.sus.xs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99769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3179782764"/>
                  </a:ext>
                </a:extLst>
              </a:tr>
              <a:tr h="246941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629586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Blaze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Clark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011-657-3256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bclark@adm.sus.xs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96943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560155814"/>
                  </a:ext>
                </a:extLst>
              </a:tr>
              <a:tr h="242036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091-589-8389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dlevine@adm.sus.xs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33732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747609513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Xandra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School of Astronomy</a:t>
                      </a: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xgreen@ast.sus.xs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8145" marR="58145" marT="29072" marB="29072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17241</a:t>
                      </a:r>
                    </a:p>
                  </a:txBody>
                  <a:tcPr marL="58145" marR="58145" marT="29072" marB="29072" anchor="ctr"/>
                </a:tc>
                <a:extLst>
                  <a:ext uri="{0D108BD9-81ED-4DB2-BD59-A6C34878D82A}">
                    <a16:rowId xmlns:a16="http://schemas.microsoft.com/office/drawing/2014/main" val="1768921991"/>
                  </a:ext>
                </a:extLst>
              </a:tr>
              <a:tr h="26107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241566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Goodman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4721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059-867-5427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School of Geology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wgoodman@geo.sus.xs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42865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1470616637"/>
                  </a:ext>
                </a:extLst>
              </a:tr>
              <a:tr h="246941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181555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Wyatt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lt"/>
                        </a:rPr>
                        <a:t>Welch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  <a:latin typeface="+mn-lt"/>
                        </a:rPr>
                        <a:t>4051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052-534-4395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+mn-lt"/>
                        </a:rPr>
                        <a:t>wwelch@adm.sus.xs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049" marR="63049" marT="31524" marB="3152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+mn-lt"/>
                        </a:rPr>
                        <a:t>24436</a:t>
                      </a:r>
                    </a:p>
                  </a:txBody>
                  <a:tcPr marL="63049" marR="63049" marT="31524" marB="31524" anchor="ctr"/>
                </a:tc>
                <a:extLst>
                  <a:ext uri="{0D108BD9-81ED-4DB2-BD59-A6C34878D82A}">
                    <a16:rowId xmlns:a16="http://schemas.microsoft.com/office/drawing/2014/main" val="1030684872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FC63E315-C075-44F4-929E-C55E8EC83C22}"/>
              </a:ext>
            </a:extLst>
          </p:cNvPr>
          <p:cNvSpPr/>
          <p:nvPr/>
        </p:nvSpPr>
        <p:spPr>
          <a:xfrm rot="5400000" flipH="1">
            <a:off x="545142" y="3470846"/>
            <a:ext cx="206076" cy="7094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503BB86-BB96-489D-BFE6-883CF77AE962}"/>
              </a:ext>
            </a:extLst>
          </p:cNvPr>
          <p:cNvSpPr/>
          <p:nvPr/>
        </p:nvSpPr>
        <p:spPr>
          <a:xfrm rot="5400000" flipH="1">
            <a:off x="1828999" y="2961303"/>
            <a:ext cx="206075" cy="17285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87F1E2A-5D82-4448-A32E-0A7DF45DB6E0}"/>
              </a:ext>
            </a:extLst>
          </p:cNvPr>
          <p:cNvSpPr/>
          <p:nvPr/>
        </p:nvSpPr>
        <p:spPr>
          <a:xfrm rot="5400000" flipH="1">
            <a:off x="6796256" y="2961303"/>
            <a:ext cx="206075" cy="17285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D04B1-CDC8-4735-B085-C50587AEF8B1}"/>
              </a:ext>
            </a:extLst>
          </p:cNvPr>
          <p:cNvSpPr txBox="1"/>
          <p:nvPr/>
        </p:nvSpPr>
        <p:spPr>
          <a:xfrm>
            <a:off x="157731" y="3242976"/>
            <a:ext cx="727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These are all good candidate keys, but which would be the PK?</a:t>
            </a:r>
          </a:p>
        </p:txBody>
      </p:sp>
    </p:spTree>
    <p:extLst>
      <p:ext uri="{BB962C8B-B14F-4D97-AF65-F5344CB8AC3E}">
        <p14:creationId xmlns:p14="http://schemas.microsoft.com/office/powerpoint/2010/main" val="423621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7283-B2EA-410D-B10B-14FFAA64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(FK)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A78FB2CA-C0C0-4044-AE24-C6D551E7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Foreign keys allow one table to reference another and keep data linked together.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83EE7-1943-419A-B63F-0FC63E6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087A2-8206-431A-A570-F15804F5D58E}"/>
              </a:ext>
            </a:extLst>
          </p:cNvPr>
          <p:cNvSpPr txBox="1"/>
          <p:nvPr/>
        </p:nvSpPr>
        <p:spPr>
          <a:xfrm>
            <a:off x="285750" y="2634984"/>
            <a:ext cx="124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7A2D9-B1E6-401F-A2E3-1E324F4F7D4F}"/>
              </a:ext>
            </a:extLst>
          </p:cNvPr>
          <p:cNvSpPr txBox="1"/>
          <p:nvPr/>
        </p:nvSpPr>
        <p:spPr>
          <a:xfrm>
            <a:off x="5376285" y="263498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Checkin</a:t>
            </a:r>
            <a:endParaRPr lang="en-US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2CD7474-DD1C-432B-A994-A12F4CAD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07032"/>
              </p:ext>
            </p:extLst>
          </p:nvPr>
        </p:nvGraphicFramePr>
        <p:xfrm>
          <a:off x="293470" y="3051582"/>
          <a:ext cx="2679805" cy="17591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4816">
                  <a:extLst>
                    <a:ext uri="{9D8B030D-6E8A-4147-A177-3AD203B41FA5}">
                      <a16:colId xmlns:a16="http://schemas.microsoft.com/office/drawing/2014/main" val="3842158901"/>
                    </a:ext>
                  </a:extLst>
                </a:gridCol>
                <a:gridCol w="991092">
                  <a:extLst>
                    <a:ext uri="{9D8B030D-6E8A-4147-A177-3AD203B41FA5}">
                      <a16:colId xmlns:a16="http://schemas.microsoft.com/office/drawing/2014/main" val="3888864131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064839251"/>
                    </a:ext>
                  </a:extLst>
                </a:gridCol>
              </a:tblGrid>
              <a:tr h="28476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firstname</a:t>
                      </a:r>
                      <a:endParaRPr lang="en-US" sz="14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815679110"/>
                  </a:ext>
                </a:extLst>
              </a:tr>
              <a:tr h="30716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1940519441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3179782764"/>
                  </a:ext>
                </a:extLst>
              </a:tr>
              <a:tr h="290531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629586</a:t>
                      </a:r>
                    </a:p>
                  </a:txBody>
                  <a:tcPr marL="74178" marR="74178" marT="37088" marB="37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Blaze</a:t>
                      </a:r>
                    </a:p>
                  </a:txBody>
                  <a:tcPr marL="74178" marR="74178" marT="37088" marB="37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Clark</a:t>
                      </a:r>
                    </a:p>
                  </a:txBody>
                  <a:tcPr marL="74178" marR="74178" marT="37088" marB="37088" anchor="ctr"/>
                </a:tc>
                <a:extLst>
                  <a:ext uri="{0D108BD9-81ED-4DB2-BD59-A6C34878D82A}">
                    <a16:rowId xmlns:a16="http://schemas.microsoft.com/office/drawing/2014/main" val="560155814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747609513"/>
                  </a:ext>
                </a:extLst>
              </a:tr>
              <a:tr h="30716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176892199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427DF2-B66A-4B86-BA85-98ABA4360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36022"/>
              </p:ext>
            </p:extLst>
          </p:nvPr>
        </p:nvGraphicFramePr>
        <p:xfrm>
          <a:off x="5338916" y="3051582"/>
          <a:ext cx="3569110" cy="175913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87505">
                  <a:extLst>
                    <a:ext uri="{9D8B030D-6E8A-4147-A177-3AD203B41FA5}">
                      <a16:colId xmlns:a16="http://schemas.microsoft.com/office/drawing/2014/main" val="3842158901"/>
                    </a:ext>
                  </a:extLst>
                </a:gridCol>
                <a:gridCol w="996991">
                  <a:extLst>
                    <a:ext uri="{9D8B030D-6E8A-4147-A177-3AD203B41FA5}">
                      <a16:colId xmlns:a16="http://schemas.microsoft.com/office/drawing/2014/main" val="3888864131"/>
                    </a:ext>
                  </a:extLst>
                </a:gridCol>
                <a:gridCol w="784614">
                  <a:extLst>
                    <a:ext uri="{9D8B030D-6E8A-4147-A177-3AD203B41FA5}">
                      <a16:colId xmlns:a16="http://schemas.microsoft.com/office/drawing/2014/main" val="2064839251"/>
                    </a:ext>
                  </a:extLst>
                </a:gridCol>
              </a:tblGrid>
              <a:tr h="2847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datetime</a:t>
                      </a:r>
                      <a:endParaRPr lang="en-US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beacon_id</a:t>
                      </a:r>
                      <a:endParaRPr lang="en-US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user_id</a:t>
                      </a:r>
                      <a:endParaRPr lang="en-US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815679110"/>
                  </a:ext>
                </a:extLst>
              </a:tr>
              <a:tr h="30716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2021-11-08 09:04:02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629586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1940519441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2021-11-08 09:18:40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3179782764"/>
                  </a:ext>
                </a:extLst>
              </a:tr>
              <a:tr h="2905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2021-11-08 10:02:00</a:t>
                      </a:r>
                    </a:p>
                  </a:txBody>
                  <a:tcPr marL="74178" marR="74178" marT="37088" marB="37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74178" marR="74178" marT="37088" marB="37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629586</a:t>
                      </a:r>
                    </a:p>
                  </a:txBody>
                  <a:tcPr marL="74178" marR="74178" marT="37088" marB="37088" anchor="ctr"/>
                </a:tc>
                <a:extLst>
                  <a:ext uri="{0D108BD9-81ED-4DB2-BD59-A6C34878D82A}">
                    <a16:rowId xmlns:a16="http://schemas.microsoft.com/office/drawing/2014/main" val="560155814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2021-11-09 08:13:17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747609513"/>
                  </a:ext>
                </a:extLst>
              </a:tr>
              <a:tr h="30716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2021-11-09 08:59:59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176892199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7B34E53-C9F4-462E-8EA3-F8CEAA7DC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24786"/>
              </p:ext>
            </p:extLst>
          </p:nvPr>
        </p:nvGraphicFramePr>
        <p:xfrm>
          <a:off x="3187625" y="3051582"/>
          <a:ext cx="1974310" cy="175913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6089">
                  <a:extLst>
                    <a:ext uri="{9D8B030D-6E8A-4147-A177-3AD203B41FA5}">
                      <a16:colId xmlns:a16="http://schemas.microsoft.com/office/drawing/2014/main" val="3842158901"/>
                    </a:ext>
                  </a:extLst>
                </a:gridCol>
                <a:gridCol w="1628221">
                  <a:extLst>
                    <a:ext uri="{9D8B030D-6E8A-4147-A177-3AD203B41FA5}">
                      <a16:colId xmlns:a16="http://schemas.microsoft.com/office/drawing/2014/main" val="3888864131"/>
                    </a:ext>
                  </a:extLst>
                </a:gridCol>
              </a:tblGrid>
              <a:tr h="2847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location</a:t>
                      </a:r>
                      <a:endParaRPr lang="en-US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815679110"/>
                  </a:ext>
                </a:extLst>
              </a:tr>
              <a:tr h="30716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Administration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1940519441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Cafeteria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3179782764"/>
                  </a:ext>
                </a:extLst>
              </a:tr>
              <a:tr h="290531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74178" marR="74178" marT="37088" marB="37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Library</a:t>
                      </a:r>
                    </a:p>
                  </a:txBody>
                  <a:tcPr marL="74178" marR="74178" marT="37088" marB="37088" anchor="ctr"/>
                </a:tc>
                <a:extLst>
                  <a:ext uri="{0D108BD9-81ED-4DB2-BD59-A6C34878D82A}">
                    <a16:rowId xmlns:a16="http://schemas.microsoft.com/office/drawing/2014/main" val="560155814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Lecture Hall 1 (1F)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747609513"/>
                  </a:ext>
                </a:extLst>
              </a:tr>
              <a:tr h="30716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68409" marR="68409" marT="34203" marB="34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Lecture Hall 2 (4F)</a:t>
                      </a:r>
                    </a:p>
                  </a:txBody>
                  <a:tcPr marL="68409" marR="68409" marT="34203" marB="34203" anchor="ctr"/>
                </a:tc>
                <a:extLst>
                  <a:ext uri="{0D108BD9-81ED-4DB2-BD59-A6C34878D82A}">
                    <a16:rowId xmlns:a16="http://schemas.microsoft.com/office/drawing/2014/main" val="17689219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803C8B-D8BC-495B-A4AE-1CB8C41B1A11}"/>
              </a:ext>
            </a:extLst>
          </p:cNvPr>
          <p:cNvSpPr txBox="1"/>
          <p:nvPr/>
        </p:nvSpPr>
        <p:spPr>
          <a:xfrm>
            <a:off x="3187625" y="263498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Beacon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F9CC21-CDFF-4C18-887B-3D89843986B6}"/>
              </a:ext>
            </a:extLst>
          </p:cNvPr>
          <p:cNvGrpSpPr/>
          <p:nvPr/>
        </p:nvGrpSpPr>
        <p:grpSpPr>
          <a:xfrm>
            <a:off x="3392129" y="4810717"/>
            <a:ext cx="4253435" cy="230072"/>
            <a:chOff x="3392129" y="3669402"/>
            <a:chExt cx="4253435" cy="2300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CC7A0A-77B7-4B17-B62E-C9DEC9B74543}"/>
                </a:ext>
              </a:extLst>
            </p:cNvPr>
            <p:cNvCxnSpPr/>
            <p:nvPr/>
          </p:nvCxnSpPr>
          <p:spPr>
            <a:xfrm>
              <a:off x="7645564" y="3669402"/>
              <a:ext cx="0" cy="230072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485C4E-CB0E-4305-9EB3-0D5BCA31ED33}"/>
                </a:ext>
              </a:extLst>
            </p:cNvPr>
            <p:cNvCxnSpPr/>
            <p:nvPr/>
          </p:nvCxnSpPr>
          <p:spPr>
            <a:xfrm flipH="1">
              <a:off x="3392129" y="3899474"/>
              <a:ext cx="4253435" cy="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B198D1-5CF0-45F8-AE1E-92DEBBC52096}"/>
                </a:ext>
              </a:extLst>
            </p:cNvPr>
            <p:cNvCxnSpPr/>
            <p:nvPr/>
          </p:nvCxnSpPr>
          <p:spPr>
            <a:xfrm flipV="1">
              <a:off x="3392129" y="3669402"/>
              <a:ext cx="0" cy="230072"/>
            </a:xfrm>
            <a:prstGeom prst="line">
              <a:avLst/>
            </a:prstGeom>
            <a:ln w="38100" cap="rnd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1C0CE4-5F98-4D35-9FE1-568FFCB7C01A}"/>
              </a:ext>
            </a:extLst>
          </p:cNvPr>
          <p:cNvGrpSpPr/>
          <p:nvPr/>
        </p:nvGrpSpPr>
        <p:grpSpPr>
          <a:xfrm>
            <a:off x="628650" y="4810717"/>
            <a:ext cx="7886700" cy="1061881"/>
            <a:chOff x="628650" y="3669402"/>
            <a:chExt cx="7886700" cy="106188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EA7BDD-A2E1-4CBF-8384-48C773DEF8D9}"/>
                </a:ext>
              </a:extLst>
            </p:cNvPr>
            <p:cNvCxnSpPr/>
            <p:nvPr/>
          </p:nvCxnSpPr>
          <p:spPr>
            <a:xfrm>
              <a:off x="8515350" y="3669402"/>
              <a:ext cx="0" cy="1061881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325D71-22D6-42D0-8EB8-7896D56B6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50" y="4731283"/>
              <a:ext cx="7886700" cy="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FA614E-C61C-4A69-B4B7-478FCD8DF75B}"/>
                </a:ext>
              </a:extLst>
            </p:cNvPr>
            <p:cNvCxnSpPr/>
            <p:nvPr/>
          </p:nvCxnSpPr>
          <p:spPr>
            <a:xfrm flipV="1">
              <a:off x="628650" y="3669402"/>
              <a:ext cx="0" cy="1061881"/>
            </a:xfrm>
            <a:prstGeom prst="line">
              <a:avLst/>
            </a:prstGeom>
            <a:ln w="38100" cap="rnd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6D5BDDD-1DB4-4076-B05E-AA69756F0E98}"/>
              </a:ext>
            </a:extLst>
          </p:cNvPr>
          <p:cNvSpPr txBox="1"/>
          <p:nvPr/>
        </p:nvSpPr>
        <p:spPr>
          <a:xfrm>
            <a:off x="2872933" y="5086195"/>
            <a:ext cx="5291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FOREIGN KEY (</a:t>
            </a:r>
            <a:r>
              <a:rPr lang="en-US" dirty="0" err="1"/>
              <a:t>beacon_id</a:t>
            </a:r>
            <a:r>
              <a:rPr lang="en-US" dirty="0"/>
              <a:t>) REFERENCES beacon(id)</a:t>
            </a:r>
          </a:p>
          <a:p>
            <a:pPr algn="ctr"/>
            <a:r>
              <a:rPr lang="en-US" sz="1200" dirty="0"/>
              <a:t>Meaning: every value in </a:t>
            </a:r>
            <a:r>
              <a:rPr lang="en-US" sz="1200" dirty="0" err="1"/>
              <a:t>checkin.beacon_id</a:t>
            </a:r>
            <a:r>
              <a:rPr lang="en-US" sz="1200" dirty="0"/>
              <a:t> must exist in beacon.id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F8DEF-4D7F-4D59-83B3-94B393EC6C71}"/>
              </a:ext>
            </a:extLst>
          </p:cNvPr>
          <p:cNvSpPr txBox="1"/>
          <p:nvPr/>
        </p:nvSpPr>
        <p:spPr>
          <a:xfrm>
            <a:off x="1954140" y="5942567"/>
            <a:ext cx="5235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FOREIGN KEY (</a:t>
            </a:r>
            <a:r>
              <a:rPr lang="en-US" dirty="0" err="1"/>
              <a:t>user_id</a:t>
            </a:r>
            <a:r>
              <a:rPr lang="en-US" dirty="0"/>
              <a:t>) REFERENCES personnel(id)</a:t>
            </a:r>
          </a:p>
          <a:p>
            <a:pPr algn="ctr"/>
            <a:r>
              <a:rPr lang="en-US" sz="1200" dirty="0"/>
              <a:t>Meaning: every value in </a:t>
            </a:r>
            <a:r>
              <a:rPr lang="en-US" sz="1200" dirty="0" err="1"/>
              <a:t>checkin.user_id</a:t>
            </a:r>
            <a:r>
              <a:rPr lang="en-US" sz="1200" dirty="0"/>
              <a:t> must exist in personnel.id</a:t>
            </a:r>
          </a:p>
        </p:txBody>
      </p:sp>
    </p:spTree>
    <p:extLst>
      <p:ext uri="{BB962C8B-B14F-4D97-AF65-F5344CB8AC3E}">
        <p14:creationId xmlns:p14="http://schemas.microsoft.com/office/powerpoint/2010/main" val="279215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8598-F473-4931-AE30-A9193A77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happens when we change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14AD-28D7-4805-81F7-2DA9282A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called “propagation”.</a:t>
            </a:r>
          </a:p>
          <a:p>
            <a:r>
              <a:rPr lang="en-US" sz="2000" dirty="0"/>
              <a:t>There are five kinds of propagation:</a:t>
            </a:r>
          </a:p>
          <a:p>
            <a:pPr lvl="1"/>
            <a:r>
              <a:rPr lang="en-US" sz="1800" dirty="0"/>
              <a:t>CASCADE: When changes happen in reference table, also update it in dependent table.</a:t>
            </a:r>
          </a:p>
          <a:p>
            <a:pPr lvl="1"/>
            <a:r>
              <a:rPr lang="en-US" sz="1800" dirty="0"/>
              <a:t>RESTRICT: Don’t allow changes at all.</a:t>
            </a:r>
          </a:p>
          <a:p>
            <a:pPr lvl="1"/>
            <a:r>
              <a:rPr lang="en-US" sz="1800" dirty="0"/>
              <a:t>NO ACTION: Similar to RESTRICT (changes will be apparent when you learn triggers system, but we won’t discuss it here)</a:t>
            </a:r>
          </a:p>
          <a:p>
            <a:pPr lvl="1"/>
            <a:r>
              <a:rPr lang="en-US" sz="1800" dirty="0"/>
              <a:t>SET NULL and SET DEFAULT: When changes happen in the reference table, set the corresponding value in the dependent table to </a:t>
            </a:r>
            <a:r>
              <a:rPr lang="en-US" sz="1800" i="1" dirty="0"/>
              <a:t>Null</a:t>
            </a:r>
            <a:r>
              <a:rPr lang="en-US" sz="1800" dirty="0"/>
              <a:t> or the default value.</a:t>
            </a:r>
          </a:p>
          <a:p>
            <a:r>
              <a:rPr lang="en-US" sz="2200" dirty="0"/>
              <a:t>Propagation can be set differently, like “ON UPDATE CASCADE ON DELETE SET NULL”.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9F97D-3851-4D50-AE3A-FD98BCB2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484E3C-954F-4D54-AF56-F8B6C338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Relational Database </a:t>
            </a:r>
            <a:r>
              <a:rPr lang="en-US" dirty="0"/>
              <a:t>Normalization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76912-44B2-4211-B28C-F49AFBAE3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F479-3B32-42A7-90E5-1731396C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2293-DBA3-475A-9BA4-B95C5DFC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75178-830E-4847-9BD8-FC1202A1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EBE53-B845-41E8-969E-D4069A12A980}"/>
              </a:ext>
            </a:extLst>
          </p:cNvPr>
          <p:cNvSpPr txBox="1"/>
          <p:nvPr/>
        </p:nvSpPr>
        <p:spPr>
          <a:xfrm>
            <a:off x="569657" y="1447936"/>
            <a:ext cx="41229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“an organized collection of structured information, or data, typically stored electronically in a computer system” –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Corporation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51DC9-2058-4B08-AD55-8E4B2C69D85C}"/>
              </a:ext>
            </a:extLst>
          </p:cNvPr>
          <p:cNvSpPr txBox="1"/>
          <p:nvPr/>
        </p:nvSpPr>
        <p:spPr>
          <a:xfrm>
            <a:off x="5052429" y="1447936"/>
            <a:ext cx="37376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 collection of data that is stored in a computer and that can easily be used and added to” –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Collins Dictionary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BC07A-2DBF-451B-A3BF-91F375C58587}"/>
              </a:ext>
            </a:extLst>
          </p:cNvPr>
          <p:cNvSpPr txBox="1"/>
          <p:nvPr/>
        </p:nvSpPr>
        <p:spPr>
          <a:xfrm>
            <a:off x="796044" y="5602935"/>
            <a:ext cx="3896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 usually large collection of data organized especially for rapid search and retrieval (as by a computer)” –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Merriam-Webster Dictionary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0356F-22A5-44E0-887B-97F2B06CA524}"/>
              </a:ext>
            </a:extLst>
          </p:cNvPr>
          <p:cNvSpPr txBox="1"/>
          <p:nvPr/>
        </p:nvSpPr>
        <p:spPr>
          <a:xfrm>
            <a:off x="4931861" y="5602935"/>
            <a:ext cx="33980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 logical collection of information that is interrelated and that is managed and stored as a unit” --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OECD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1F694-7241-4AED-A5FF-AF815E72F825}"/>
              </a:ext>
            </a:extLst>
          </p:cNvPr>
          <p:cNvSpPr txBox="1"/>
          <p:nvPr/>
        </p:nvSpPr>
        <p:spPr>
          <a:xfrm>
            <a:off x="1965421" y="2620082"/>
            <a:ext cx="5213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collection of data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structured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electronic storage (computer system)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managed, searchable, retrievable</a:t>
            </a:r>
          </a:p>
        </p:txBody>
      </p:sp>
    </p:spTree>
    <p:extLst>
      <p:ext uri="{BB962C8B-B14F-4D97-AF65-F5344CB8AC3E}">
        <p14:creationId xmlns:p14="http://schemas.microsoft.com/office/powerpoint/2010/main" val="1430013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AB1225-6E61-42D8-B809-E74BD7C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be dragons (again).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8F315-B84D-4B8C-9548-081CDFDE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Normalization is a rather difficult topic.</a:t>
            </a:r>
          </a:p>
          <a:p>
            <a:r>
              <a:rPr lang="en-US" sz="2400" dirty="0"/>
              <a:t>It is extremely important for proper development of databases, so I’m going to teach it anyway.</a:t>
            </a:r>
          </a:p>
          <a:p>
            <a:endParaRPr lang="en-US" sz="2400" dirty="0"/>
          </a:p>
          <a:p>
            <a:r>
              <a:rPr lang="en-US" sz="2400" dirty="0"/>
              <a:t>But, this (just this topic) </a:t>
            </a:r>
            <a:r>
              <a:rPr lang="en-US" sz="2400" b="1" dirty="0">
                <a:solidFill>
                  <a:srgbClr val="FF0000"/>
                </a:solidFill>
              </a:rPr>
              <a:t>won’t be graded in exam</a:t>
            </a:r>
            <a:r>
              <a:rPr lang="en-US" sz="2400" dirty="0"/>
              <a:t>. As stated in the syllabus:</a:t>
            </a:r>
          </a:p>
          <a:p>
            <a:pPr lvl="1"/>
            <a:r>
              <a:rPr lang="en-US" sz="2000" dirty="0"/>
              <a:t>Solve relational algebra operations (union, join, and so on).</a:t>
            </a:r>
          </a:p>
          <a:p>
            <a:pPr lvl="1"/>
            <a:endParaRPr lang="en-US" sz="2000" dirty="0"/>
          </a:p>
          <a:p>
            <a:r>
              <a:rPr lang="en-US" sz="2400" dirty="0"/>
              <a:t>There are many normal forms, but today I’ll only teach 1NF and 3NF, which are major steps of practical database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465A7-6554-4CEF-AF80-06CD1A0B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0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FC6-278B-4357-ADD2-3BB0592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223F-854D-4017-9B0E-121EF01B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Because this is not a good idea: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scenario, there are classrooms taught by three professors. However, you can see that all the professor IDs are crammed into a single box.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77B19-2CE9-4A11-B46D-AE43D714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8D18DBC-8B29-426E-A088-D35BA1335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03984"/>
              </p:ext>
            </p:extLst>
          </p:nvPr>
        </p:nvGraphicFramePr>
        <p:xfrm>
          <a:off x="1356852" y="2715248"/>
          <a:ext cx="512653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80">
                  <a:extLst>
                    <a:ext uri="{9D8B030D-6E8A-4147-A177-3AD203B41FA5}">
                      <a16:colId xmlns:a16="http://schemas.microsoft.com/office/drawing/2014/main" val="1012932999"/>
                    </a:ext>
                  </a:extLst>
                </a:gridCol>
                <a:gridCol w="1404047">
                  <a:extLst>
                    <a:ext uri="{9D8B030D-6E8A-4147-A177-3AD203B41FA5}">
                      <a16:colId xmlns:a16="http://schemas.microsoft.com/office/drawing/2014/main" val="1829327106"/>
                    </a:ext>
                  </a:extLst>
                </a:gridCol>
                <a:gridCol w="1073682">
                  <a:extLst>
                    <a:ext uri="{9D8B030D-6E8A-4147-A177-3AD203B41FA5}">
                      <a16:colId xmlns:a16="http://schemas.microsoft.com/office/drawing/2014/main" val="4103792431"/>
                    </a:ext>
                  </a:extLst>
                </a:gridCol>
                <a:gridCol w="625332">
                  <a:extLst>
                    <a:ext uri="{9D8B030D-6E8A-4147-A177-3AD203B41FA5}">
                      <a16:colId xmlns:a16="http://schemas.microsoft.com/office/drawing/2014/main" val="4144420331"/>
                    </a:ext>
                  </a:extLst>
                </a:gridCol>
                <a:gridCol w="932098">
                  <a:extLst>
                    <a:ext uri="{9D8B030D-6E8A-4147-A177-3AD203B41FA5}">
                      <a16:colId xmlns:a16="http://schemas.microsoft.com/office/drawing/2014/main" val="820051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lecturer_id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CS101.1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186346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894324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245350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3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CS101.2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186346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894324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245350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72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DD8C8B-F12C-437A-B3FA-AE58AA963B2D}"/>
              </a:ext>
            </a:extLst>
          </p:cNvPr>
          <p:cNvSpPr txBox="1"/>
          <p:nvPr/>
        </p:nvSpPr>
        <p:spPr>
          <a:xfrm>
            <a:off x="1356852" y="2345916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4127380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F913-59EC-45A9-B8E3-ACAC3BDA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1NF: 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A2FA-1D71-4430-BDD2-34865EFA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“cell” must have only one value.</a:t>
            </a:r>
          </a:p>
          <a:p>
            <a:r>
              <a:rPr lang="en-US" dirty="0"/>
              <a:t>Each record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C416B-43C2-49DB-BBC9-CF6DB14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F9B519E9-4F7D-44C1-BC1C-2719AB04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09982"/>
              </p:ext>
            </p:extLst>
          </p:nvPr>
        </p:nvGraphicFramePr>
        <p:xfrm>
          <a:off x="182880" y="3370076"/>
          <a:ext cx="3932781" cy="170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834">
                  <a:extLst>
                    <a:ext uri="{9D8B030D-6E8A-4147-A177-3AD203B41FA5}">
                      <a16:colId xmlns:a16="http://schemas.microsoft.com/office/drawing/2014/main" val="1012932999"/>
                    </a:ext>
                  </a:extLst>
                </a:gridCol>
                <a:gridCol w="1083508">
                  <a:extLst>
                    <a:ext uri="{9D8B030D-6E8A-4147-A177-3AD203B41FA5}">
                      <a16:colId xmlns:a16="http://schemas.microsoft.com/office/drawing/2014/main" val="1829327106"/>
                    </a:ext>
                  </a:extLst>
                </a:gridCol>
                <a:gridCol w="828564">
                  <a:extLst>
                    <a:ext uri="{9D8B030D-6E8A-4147-A177-3AD203B41FA5}">
                      <a16:colId xmlns:a16="http://schemas.microsoft.com/office/drawing/2014/main" val="4103792431"/>
                    </a:ext>
                  </a:extLst>
                </a:gridCol>
                <a:gridCol w="482571">
                  <a:extLst>
                    <a:ext uri="{9D8B030D-6E8A-4147-A177-3AD203B41FA5}">
                      <a16:colId xmlns:a16="http://schemas.microsoft.com/office/drawing/2014/main" val="4144420331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820051064"/>
                    </a:ext>
                  </a:extLst>
                </a:gridCol>
              </a:tblGrid>
              <a:tr h="286178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lecturer_id</a:t>
                      </a:r>
                      <a:endParaRPr lang="en-US" sz="1400" dirty="0"/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room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period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514115039"/>
                  </a:ext>
                </a:extLst>
              </a:tr>
              <a:tr h="705646">
                <a:tc>
                  <a:txBody>
                    <a:bodyPr/>
                    <a:lstStyle/>
                    <a:p>
                      <a:r>
                        <a:rPr lang="en-US" sz="1400" dirty="0"/>
                        <a:t>CS101.1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3787137335"/>
                  </a:ext>
                </a:extLst>
              </a:tr>
              <a:tr h="705646">
                <a:tc>
                  <a:txBody>
                    <a:bodyPr/>
                    <a:lstStyle/>
                    <a:p>
                      <a:r>
                        <a:rPr lang="en-US" sz="1400" dirty="0"/>
                        <a:t>CS101.2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298637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70A05-3625-47D5-87EB-06758912E2FD}"/>
              </a:ext>
            </a:extLst>
          </p:cNvPr>
          <p:cNvSpPr txBox="1"/>
          <p:nvPr/>
        </p:nvSpPr>
        <p:spPr>
          <a:xfrm>
            <a:off x="279849" y="3000744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1731EE-170E-4992-BEF5-D564A8EE1EB7}"/>
              </a:ext>
            </a:extLst>
          </p:cNvPr>
          <p:cNvSpPr/>
          <p:nvPr/>
        </p:nvSpPr>
        <p:spPr>
          <a:xfrm>
            <a:off x="4223938" y="4001294"/>
            <a:ext cx="455601" cy="57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863ABDC-BD4F-4714-8B6D-F171DD61D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17030"/>
              </p:ext>
            </p:extLst>
          </p:nvPr>
        </p:nvGraphicFramePr>
        <p:xfrm>
          <a:off x="4896465" y="3370076"/>
          <a:ext cx="3967686" cy="198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39">
                  <a:extLst>
                    <a:ext uri="{9D8B030D-6E8A-4147-A177-3AD203B41FA5}">
                      <a16:colId xmlns:a16="http://schemas.microsoft.com/office/drawing/2014/main" val="1012932999"/>
                    </a:ext>
                  </a:extLst>
                </a:gridCol>
                <a:gridCol w="1083508">
                  <a:extLst>
                    <a:ext uri="{9D8B030D-6E8A-4147-A177-3AD203B41FA5}">
                      <a16:colId xmlns:a16="http://schemas.microsoft.com/office/drawing/2014/main" val="1829327106"/>
                    </a:ext>
                  </a:extLst>
                </a:gridCol>
                <a:gridCol w="828564">
                  <a:extLst>
                    <a:ext uri="{9D8B030D-6E8A-4147-A177-3AD203B41FA5}">
                      <a16:colId xmlns:a16="http://schemas.microsoft.com/office/drawing/2014/main" val="4103792431"/>
                    </a:ext>
                  </a:extLst>
                </a:gridCol>
                <a:gridCol w="482571">
                  <a:extLst>
                    <a:ext uri="{9D8B030D-6E8A-4147-A177-3AD203B41FA5}">
                      <a16:colId xmlns:a16="http://schemas.microsoft.com/office/drawing/2014/main" val="4144420331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820051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lecturer_id</a:t>
                      </a:r>
                      <a:endParaRPr lang="en-US" sz="1400" dirty="0"/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room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period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51411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CS101.1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3787137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49092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23409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6829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85078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728630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7B214D-3588-490A-BB51-6AE4EFB81420}"/>
              </a:ext>
            </a:extLst>
          </p:cNvPr>
          <p:cNvSpPr txBox="1"/>
          <p:nvPr/>
        </p:nvSpPr>
        <p:spPr>
          <a:xfrm>
            <a:off x="4896465" y="3000744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(1NF)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F5AC-9A23-475B-9438-3C1C5C1D035D}"/>
              </a:ext>
            </a:extLst>
          </p:cNvPr>
          <p:cNvSpPr txBox="1"/>
          <p:nvPr/>
        </p:nvSpPr>
        <p:spPr>
          <a:xfrm>
            <a:off x="1100788" y="5592588"/>
            <a:ext cx="21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Unnormalized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A2AA0-1DD0-4B3C-AEA9-48D1BA449AB6}"/>
              </a:ext>
            </a:extLst>
          </p:cNvPr>
          <p:cNvSpPr txBox="1"/>
          <p:nvPr/>
        </p:nvSpPr>
        <p:spPr>
          <a:xfrm>
            <a:off x="5630473" y="5592588"/>
            <a:ext cx="26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 Normal Form (1NF)</a:t>
            </a:r>
          </a:p>
        </p:txBody>
      </p:sp>
    </p:spTree>
    <p:extLst>
      <p:ext uri="{BB962C8B-B14F-4D97-AF65-F5344CB8AC3E}">
        <p14:creationId xmlns:p14="http://schemas.microsoft.com/office/powerpoint/2010/main" val="31648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6349-7E08-4B53-BC68-7C878ADA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3NF: 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2729-E966-4186-992C-864D7CA09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8147"/>
            <a:ext cx="5618767" cy="2212258"/>
          </a:xfrm>
        </p:spPr>
        <p:txBody>
          <a:bodyPr>
            <a:noAutofit/>
          </a:bodyPr>
          <a:lstStyle/>
          <a:p>
            <a:r>
              <a:rPr lang="en-US" sz="1800" dirty="0"/>
              <a:t>(room, day, period) defines each instance of lecture.</a:t>
            </a:r>
          </a:p>
          <a:p>
            <a:r>
              <a:rPr lang="en-US" sz="1800" dirty="0"/>
              <a:t>This means class depends on (room, day, period).</a:t>
            </a:r>
          </a:p>
          <a:p>
            <a:r>
              <a:rPr lang="en-US" sz="1800" dirty="0"/>
              <a:t>However, since one lecturer can be only in one class at a time, </a:t>
            </a:r>
            <a:r>
              <a:rPr lang="en-US" sz="1800" dirty="0" err="1"/>
              <a:t>lecturer_id</a:t>
            </a:r>
            <a:r>
              <a:rPr lang="en-US" sz="1800" dirty="0"/>
              <a:t> depends on class.</a:t>
            </a:r>
          </a:p>
          <a:p>
            <a:r>
              <a:rPr lang="en-US" sz="1800" dirty="0"/>
              <a:t>This creates a transitive dependency:</a:t>
            </a:r>
          </a:p>
          <a:p>
            <a:pPr lvl="1"/>
            <a:r>
              <a:rPr lang="en-US" sz="1100" dirty="0" err="1"/>
              <a:t>lecturer_id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 class  (room, day, period).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548A-D883-42BC-BE30-6D8DC6BA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F05F7-2AF2-40F1-8897-F362957C546B}"/>
              </a:ext>
            </a:extLst>
          </p:cNvPr>
          <p:cNvSpPr txBox="1"/>
          <p:nvPr/>
        </p:nvSpPr>
        <p:spPr>
          <a:xfrm>
            <a:off x="975882" y="6272573"/>
            <a:ext cx="26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 Normal Form (1NF)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5A96C7-8C76-4E3B-A417-C55F423B8E03}"/>
              </a:ext>
            </a:extLst>
          </p:cNvPr>
          <p:cNvSpPr/>
          <p:nvPr/>
        </p:nvSpPr>
        <p:spPr>
          <a:xfrm>
            <a:off x="4604078" y="4438182"/>
            <a:ext cx="660728" cy="483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4A9A231-0493-42B2-82D9-B9BB2C5DF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83857"/>
              </p:ext>
            </p:extLst>
          </p:nvPr>
        </p:nvGraphicFramePr>
        <p:xfrm>
          <a:off x="5497460" y="5206191"/>
          <a:ext cx="2934564" cy="85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56">
                  <a:extLst>
                    <a:ext uri="{9D8B030D-6E8A-4147-A177-3AD203B41FA5}">
                      <a16:colId xmlns:a16="http://schemas.microsoft.com/office/drawing/2014/main" val="4103792431"/>
                    </a:ext>
                  </a:extLst>
                </a:gridCol>
                <a:gridCol w="515006">
                  <a:extLst>
                    <a:ext uri="{9D8B030D-6E8A-4147-A177-3AD203B41FA5}">
                      <a16:colId xmlns:a16="http://schemas.microsoft.com/office/drawing/2014/main" val="4144420331"/>
                    </a:ext>
                  </a:extLst>
                </a:gridCol>
                <a:gridCol w="767651">
                  <a:extLst>
                    <a:ext uri="{9D8B030D-6E8A-4147-A177-3AD203B41FA5}">
                      <a16:colId xmlns:a16="http://schemas.microsoft.com/office/drawing/2014/main" val="820051064"/>
                    </a:ext>
                  </a:extLst>
                </a:gridCol>
                <a:gridCol w="767651">
                  <a:extLst>
                    <a:ext uri="{9D8B030D-6E8A-4147-A177-3AD203B41FA5}">
                      <a16:colId xmlns:a16="http://schemas.microsoft.com/office/drawing/2014/main" val="967518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room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period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51411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CS101.1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3787137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CS101.2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4909237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A8A2B5-15F9-43A7-BA32-C39DBBF3607B}"/>
              </a:ext>
            </a:extLst>
          </p:cNvPr>
          <p:cNvSpPr txBox="1"/>
          <p:nvPr/>
        </p:nvSpPr>
        <p:spPr>
          <a:xfrm>
            <a:off x="5497463" y="4836859"/>
            <a:ext cx="197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Classroom (3NF)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1C7E-D753-4997-8207-27F6ED909624}"/>
              </a:ext>
            </a:extLst>
          </p:cNvPr>
          <p:cNvSpPr txBox="1"/>
          <p:nvPr/>
        </p:nvSpPr>
        <p:spPr>
          <a:xfrm>
            <a:off x="6365404" y="2297643"/>
            <a:ext cx="22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LectureTeam</a:t>
            </a:r>
            <a:r>
              <a:rPr lang="en-US" b="1" dirty="0"/>
              <a:t> (3NF)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ACFFCF35-0E7D-4BC0-9C2A-42FB52E7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05576"/>
              </p:ext>
            </p:extLst>
          </p:nvPr>
        </p:nvGraphicFramePr>
        <p:xfrm>
          <a:off x="6640799" y="2692588"/>
          <a:ext cx="1676936" cy="198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68">
                  <a:extLst>
                    <a:ext uri="{9D8B030D-6E8A-4147-A177-3AD203B41FA5}">
                      <a16:colId xmlns:a16="http://schemas.microsoft.com/office/drawing/2014/main" val="4103792431"/>
                    </a:ext>
                  </a:extLst>
                </a:gridCol>
                <a:gridCol w="838468">
                  <a:extLst>
                    <a:ext uri="{9D8B030D-6E8A-4147-A177-3AD203B41FA5}">
                      <a16:colId xmlns:a16="http://schemas.microsoft.com/office/drawing/2014/main" val="582819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class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51411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CS101.1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3787137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49092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401798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207539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50604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82819904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F5911B1-E7C7-4E8C-99DD-B09456B3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11723"/>
              </p:ext>
            </p:extLst>
          </p:nvPr>
        </p:nvGraphicFramePr>
        <p:xfrm>
          <a:off x="348062" y="3928195"/>
          <a:ext cx="3967686" cy="198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39">
                  <a:extLst>
                    <a:ext uri="{9D8B030D-6E8A-4147-A177-3AD203B41FA5}">
                      <a16:colId xmlns:a16="http://schemas.microsoft.com/office/drawing/2014/main" val="1012932999"/>
                    </a:ext>
                  </a:extLst>
                </a:gridCol>
                <a:gridCol w="1083508">
                  <a:extLst>
                    <a:ext uri="{9D8B030D-6E8A-4147-A177-3AD203B41FA5}">
                      <a16:colId xmlns:a16="http://schemas.microsoft.com/office/drawing/2014/main" val="1829327106"/>
                    </a:ext>
                  </a:extLst>
                </a:gridCol>
                <a:gridCol w="828564">
                  <a:extLst>
                    <a:ext uri="{9D8B030D-6E8A-4147-A177-3AD203B41FA5}">
                      <a16:colId xmlns:a16="http://schemas.microsoft.com/office/drawing/2014/main" val="4103792431"/>
                    </a:ext>
                  </a:extLst>
                </a:gridCol>
                <a:gridCol w="482571">
                  <a:extLst>
                    <a:ext uri="{9D8B030D-6E8A-4147-A177-3AD203B41FA5}">
                      <a16:colId xmlns:a16="http://schemas.microsoft.com/office/drawing/2014/main" val="4144420331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820051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lecturer_id</a:t>
                      </a:r>
                      <a:endParaRPr lang="en-US" sz="1400" dirty="0"/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room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period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51411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CS101.1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3787137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49092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CS101.1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23409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186346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6829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894324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MS PGothic"/>
                        <a:cs typeface="TH Sarabun New"/>
                      </a:endParaRP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185078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CS101.2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245350</a:t>
                      </a:r>
                    </a:p>
                  </a:txBody>
                  <a:tcPr marL="70565" marR="70565" marT="35282" marB="35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MS PGothic"/>
                          <a:cs typeface="TH Sarabun New"/>
                        </a:rPr>
                        <a:t>LH1-102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Thu</a:t>
                      </a:r>
                    </a:p>
                  </a:txBody>
                  <a:tcPr marL="70565" marR="70565" marT="35282" marB="352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565" marR="70565" marT="35282" marB="35282"/>
                </a:tc>
                <a:extLst>
                  <a:ext uri="{0D108BD9-81ED-4DB2-BD59-A6C34878D82A}">
                    <a16:rowId xmlns:a16="http://schemas.microsoft.com/office/drawing/2014/main" val="72863038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61B1BDE-CF55-4C56-A34B-0A4B255DB92B}"/>
              </a:ext>
            </a:extLst>
          </p:cNvPr>
          <p:cNvSpPr txBox="1"/>
          <p:nvPr/>
        </p:nvSpPr>
        <p:spPr>
          <a:xfrm>
            <a:off x="348062" y="3558863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(1NF)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47BF5-D743-4713-ADA7-1980A1B50BCB}"/>
              </a:ext>
            </a:extLst>
          </p:cNvPr>
          <p:cNvSpPr txBox="1"/>
          <p:nvPr/>
        </p:nvSpPr>
        <p:spPr>
          <a:xfrm>
            <a:off x="6597256" y="62725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349963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8432-D129-40F5-9FDD-57FB80FD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NFs?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E447-F4A9-467C-A972-8018F79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2NF depends on having composite PKs. Since most modern DB productions tend to use singular PKs, it is usually avoided.</a:t>
            </a:r>
          </a:p>
          <a:p>
            <a:r>
              <a:rPr lang="en-US" dirty="0"/>
              <a:t>Higher NFs contribute little to compared to 3NF.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2D105-A5F2-4D04-BA32-E86A5446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2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4B01F-4D53-443C-839F-D3BE0907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4712F9-1730-424D-976E-0DEDB9CB8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73BB0-A78B-434E-B00F-8518B98F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0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14351-D3D0-4DCD-A4B5-6C537603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Also known as NoSQL, these are just types of databases that don’t rely on strict relational tables.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786D-0216-4DF6-A615-76692DB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36</a:t>
            </a:fld>
            <a:endParaRPr lang="en-US">
              <a:solidFill>
                <a:srgbClr val="C00000"/>
              </a:solidFill>
            </a:endParaRPr>
          </a:p>
        </p:txBody>
      </p:sp>
      <p:pic>
        <p:nvPicPr>
          <p:cNvPr id="2050" name="Picture 2" descr="Example document data store">
            <a:extLst>
              <a:ext uri="{FF2B5EF4-FFF2-40B4-BE49-F238E27FC236}">
                <a16:creationId xmlns:a16="http://schemas.microsoft.com/office/drawing/2014/main" id="{2D9467C6-CADA-4AD4-A7FF-7C915D32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5" y="1809320"/>
            <a:ext cx="30861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52B4A-6B41-4815-AC94-54B8C65B43E8}"/>
              </a:ext>
            </a:extLst>
          </p:cNvPr>
          <p:cNvSpPr txBox="1"/>
          <p:nvPr/>
        </p:nvSpPr>
        <p:spPr>
          <a:xfrm>
            <a:off x="480135" y="5261701"/>
            <a:ext cx="292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Document-based database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linkClick r:id="rId3"/>
              </a:rPr>
              <a:t>Microsoft Azure</a:t>
            </a:r>
            <a:r>
              <a:rPr lang="en-US" dirty="0"/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B8B452-FBC3-4877-87C5-39145C7C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30" y="2533122"/>
            <a:ext cx="4925695" cy="14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1C88DB-4183-454A-B250-FA89C9AC214E}"/>
              </a:ext>
            </a:extLst>
          </p:cNvPr>
          <p:cNvSpPr txBox="1"/>
          <p:nvPr/>
        </p:nvSpPr>
        <p:spPr>
          <a:xfrm>
            <a:off x="5266508" y="4035158"/>
            <a:ext cx="2229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Key-Value Store</a:t>
            </a:r>
          </a:p>
          <a:p>
            <a:pPr algn="ctr"/>
            <a:r>
              <a:rPr lang="en-US" sz="1200" dirty="0"/>
              <a:t>(figure by </a:t>
            </a:r>
            <a:r>
              <a:rPr lang="en-US" sz="1200" dirty="0">
                <a:hlinkClick r:id="rId5"/>
              </a:rPr>
              <a:t>Ramzan et al., 2019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9799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A8244-63E3-41C7-9BE0-627FE4C9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2C4C35-E104-44B7-AA89-C08A1356E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76117-7298-4D87-A572-B5BD1CC5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2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E47A46-DC95-4AA8-B442-3A5EB63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DBMS is a program implementation to build and manage databases.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2E6-89EB-4A4F-AA04-3F2BF11E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Relational: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MariaDB (open-source version of MySQL)</a:t>
            </a:r>
          </a:p>
          <a:p>
            <a:pPr lvl="1"/>
            <a:r>
              <a:rPr lang="en-US" dirty="0"/>
              <a:t>PostgreSQL</a:t>
            </a:r>
          </a:p>
          <a:p>
            <a:r>
              <a:rPr lang="en-US" dirty="0"/>
              <a:t>Non-Relational: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endParaRPr lang="en-US" dirty="0"/>
          </a:p>
          <a:p>
            <a:r>
              <a:rPr lang="en-US" sz="2400" dirty="0"/>
              <a:t>Today I’ll walk through SQLite and maybe MySQL. You can learn other </a:t>
            </a:r>
            <a:r>
              <a:rPr lang="en-US" sz="2400" dirty="0" err="1"/>
              <a:t>DBMSes</a:t>
            </a:r>
            <a:r>
              <a:rPr lang="en-US" sz="2400" dirty="0"/>
              <a:t>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9AB8-45DC-42EE-A6E9-30C29D45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664B-E1BC-41BC-BF1B-F952A929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organize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8ED1-1F38-458F-97E5-114B2CBA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7ACA5-A293-4861-A9A2-C624D1E8FC39}"/>
              </a:ext>
            </a:extLst>
          </p:cNvPr>
          <p:cNvSpPr txBox="1"/>
          <p:nvPr/>
        </p:nvSpPr>
        <p:spPr>
          <a:xfrm>
            <a:off x="1818526" y="1869897"/>
            <a:ext cx="184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C71F3-154E-492C-BB66-DA192D1D7F83}"/>
              </a:ext>
            </a:extLst>
          </p:cNvPr>
          <p:cNvSpPr txBox="1"/>
          <p:nvPr/>
        </p:nvSpPr>
        <p:spPr>
          <a:xfrm>
            <a:off x="5151305" y="1728462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CF1CF-089C-4C30-A50D-B4138EC63340}"/>
              </a:ext>
            </a:extLst>
          </p:cNvPr>
          <p:cNvSpPr txBox="1"/>
          <p:nvPr/>
        </p:nvSpPr>
        <p:spPr>
          <a:xfrm>
            <a:off x="639063" y="3192522"/>
            <a:ext cx="3355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Index Cards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0C597-23EC-4A39-8A50-F3E8F55B9B7F}"/>
              </a:ext>
            </a:extLst>
          </p:cNvPr>
          <p:cNvSpPr txBox="1"/>
          <p:nvPr/>
        </p:nvSpPr>
        <p:spPr>
          <a:xfrm>
            <a:off x="4986918" y="2863748"/>
            <a:ext cx="2324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Ledgers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543A3-1414-4510-B074-9B81FDE5556F}"/>
              </a:ext>
            </a:extLst>
          </p:cNvPr>
          <p:cNvSpPr txBox="1"/>
          <p:nvPr/>
        </p:nvSpPr>
        <p:spPr>
          <a:xfrm>
            <a:off x="534620" y="5102860"/>
            <a:ext cx="807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Tell stories about who owns each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C5D85-2DB1-4377-8F9C-E3952D4F0411}"/>
              </a:ext>
            </a:extLst>
          </p:cNvPr>
          <p:cNvSpPr txBox="1"/>
          <p:nvPr/>
        </p:nvSpPr>
        <p:spPr>
          <a:xfrm>
            <a:off x="4086203" y="3936457"/>
            <a:ext cx="1721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6507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E2C6-C57D-4545-A9F6-C8965223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 kid you not. This was a real data management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5C437-785B-4F1F-85B5-01F8580C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Round stones in a forest">
            <a:extLst>
              <a:ext uri="{FF2B5EF4-FFF2-40B4-BE49-F238E27FC236}">
                <a16:creationId xmlns:a16="http://schemas.microsoft.com/office/drawing/2014/main" id="{4C8B7A06-E768-454C-AB1E-1A2BB392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7"/>
            <a:ext cx="9144000" cy="55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13275-C42C-4094-A24D-8F2F853F460D}"/>
              </a:ext>
            </a:extLst>
          </p:cNvPr>
          <p:cNvSpPr txBox="1"/>
          <p:nvPr/>
        </p:nvSpPr>
        <p:spPr>
          <a:xfrm>
            <a:off x="473336" y="6583680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via </a:t>
            </a:r>
            <a:r>
              <a:rPr lang="en-US" sz="1200" dirty="0">
                <a:hlinkClick r:id="rId3"/>
              </a:rPr>
              <a:t>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77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12B3-F6CB-4B4B-BECF-3A373E42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are divided into two major categories.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63521-867E-4990-A070-15ABB3D5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0C9490B-8DC4-49A4-B0FB-F7EDEBADB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71740"/>
              </p:ext>
            </p:extLst>
          </p:nvPr>
        </p:nvGraphicFramePr>
        <p:xfrm>
          <a:off x="385281" y="2367140"/>
          <a:ext cx="8373438" cy="2666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B547B5-9DC8-4043-AB41-59129C2624BF}"/>
              </a:ext>
            </a:extLst>
          </p:cNvPr>
          <p:cNvSpPr txBox="1"/>
          <p:nvPr/>
        </p:nvSpPr>
        <p:spPr>
          <a:xfrm>
            <a:off x="385280" y="5033569"/>
            <a:ext cx="399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relations (math word for table)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DE8B5-98CA-419E-97D3-5702444EA13C}"/>
              </a:ext>
            </a:extLst>
          </p:cNvPr>
          <p:cNvSpPr txBox="1"/>
          <p:nvPr/>
        </p:nvSpPr>
        <p:spPr>
          <a:xfrm>
            <a:off x="4767208" y="5033569"/>
            <a:ext cx="3991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other forms of data management: document, hierarchy (tree), network (graph), etc.</a:t>
            </a:r>
          </a:p>
        </p:txBody>
      </p:sp>
    </p:spTree>
    <p:extLst>
      <p:ext uri="{BB962C8B-B14F-4D97-AF65-F5344CB8AC3E}">
        <p14:creationId xmlns:p14="http://schemas.microsoft.com/office/powerpoint/2010/main" val="169035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E7F8F-C611-43F6-9FC6-60096C2E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CB5A2F-C3BE-4C31-ACB6-9A092967A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50FC-2B1F-413C-BD3B-3840AA3F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0E9D-7A79-48D9-B87B-2DE7F38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Relation, a.k.a.,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AABB1-F094-4A65-87D4-91EB9D05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65AB9A-C848-47FC-B41F-66936652C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33941"/>
              </p:ext>
            </p:extLst>
          </p:nvPr>
        </p:nvGraphicFramePr>
        <p:xfrm>
          <a:off x="833161" y="2758437"/>
          <a:ext cx="4497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28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1301792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1315556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920299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firstname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lastname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office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</a:rPr>
                        <a:t>Xandra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C9C7844-C4CE-4BD4-AF6C-814DBCA0E156}"/>
              </a:ext>
            </a:extLst>
          </p:cNvPr>
          <p:cNvSpPr/>
          <p:nvPr/>
        </p:nvSpPr>
        <p:spPr>
          <a:xfrm>
            <a:off x="705342" y="2277152"/>
            <a:ext cx="4842317" cy="29024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D1AAF-DBCC-4316-A769-73CEC6930DF6}"/>
              </a:ext>
            </a:extLst>
          </p:cNvPr>
          <p:cNvSpPr txBox="1"/>
          <p:nvPr/>
        </p:nvSpPr>
        <p:spPr>
          <a:xfrm>
            <a:off x="628650" y="5179634"/>
            <a:ext cx="404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whole </a:t>
            </a:r>
            <a:r>
              <a:rPr lang="en-US" b="1" i="1" dirty="0"/>
              <a:t>table</a:t>
            </a:r>
            <a:r>
              <a:rPr lang="en-US" b="1" dirty="0"/>
              <a:t> is called a </a:t>
            </a:r>
            <a:r>
              <a:rPr lang="en-US" b="1" dirty="0">
                <a:solidFill>
                  <a:srgbClr val="C00000"/>
                </a:solidFill>
              </a:rPr>
              <a:t>relation</a:t>
            </a:r>
            <a:r>
              <a:rPr lang="en-US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B5464-73CC-43C5-803B-DC8118C72F88}"/>
              </a:ext>
            </a:extLst>
          </p:cNvPr>
          <p:cNvSpPr txBox="1"/>
          <p:nvPr/>
        </p:nvSpPr>
        <p:spPr>
          <a:xfrm>
            <a:off x="833161" y="2389105"/>
            <a:ext cx="15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LabMembers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A6129F-8E2C-42ED-B45B-DDD10DA4FBB8}"/>
              </a:ext>
            </a:extLst>
          </p:cNvPr>
          <p:cNvCxnSpPr>
            <a:cxnSpLocks/>
          </p:cNvCxnSpPr>
          <p:nvPr/>
        </p:nvCxnSpPr>
        <p:spPr>
          <a:xfrm flipH="1">
            <a:off x="1596144" y="2098824"/>
            <a:ext cx="485372" cy="367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38A268-16AF-47F8-96A7-D74F6ED058C6}"/>
              </a:ext>
            </a:extLst>
          </p:cNvPr>
          <p:cNvSpPr txBox="1"/>
          <p:nvPr/>
        </p:nvSpPr>
        <p:spPr>
          <a:xfrm>
            <a:off x="2044521" y="1806318"/>
            <a:ext cx="350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relation needs to have a name.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BCD6D-32A7-4EF3-A846-41853C7F0F4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295730" y="2423423"/>
            <a:ext cx="1070059" cy="2831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618D4E-6719-4A43-A1DA-5007AA7D4477}"/>
              </a:ext>
            </a:extLst>
          </p:cNvPr>
          <p:cNvSpPr txBox="1"/>
          <p:nvPr/>
        </p:nvSpPr>
        <p:spPr>
          <a:xfrm>
            <a:off x="6365789" y="1961758"/>
            <a:ext cx="241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header </a:t>
            </a:r>
            <a:r>
              <a:rPr lang="en-US" i="1" dirty="0"/>
              <a:t>column</a:t>
            </a:r>
            <a:r>
              <a:rPr lang="en-US" dirty="0"/>
              <a:t> here is called an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or a </a:t>
            </a:r>
            <a:r>
              <a:rPr lang="en-US" b="1" dirty="0">
                <a:solidFill>
                  <a:srgbClr val="0070C0"/>
                </a:solidFill>
              </a:rPr>
              <a:t>field</a:t>
            </a:r>
            <a:r>
              <a:rPr lang="en-US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F535DC-BAC1-4712-BC50-1D3C889CD1A5}"/>
              </a:ext>
            </a:extLst>
          </p:cNvPr>
          <p:cNvCxnSpPr/>
          <p:nvPr/>
        </p:nvCxnSpPr>
        <p:spPr>
          <a:xfrm flipH="1">
            <a:off x="5386867" y="4437975"/>
            <a:ext cx="94389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4B684E-2CFA-491B-94EC-00832D7AD10A}"/>
              </a:ext>
            </a:extLst>
          </p:cNvPr>
          <p:cNvSpPr txBox="1"/>
          <p:nvPr/>
        </p:nvSpPr>
        <p:spPr>
          <a:xfrm>
            <a:off x="5658238" y="4489805"/>
            <a:ext cx="266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</a:t>
            </a:r>
            <a:r>
              <a:rPr lang="en-US" i="1" dirty="0"/>
              <a:t>row</a:t>
            </a:r>
            <a:r>
              <a:rPr lang="en-US" dirty="0"/>
              <a:t> here is also called a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tuple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record</a:t>
            </a:r>
            <a:r>
              <a:rPr lang="en-US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3624C-8C4C-4683-8193-DB69478BA8BD}"/>
              </a:ext>
            </a:extLst>
          </p:cNvPr>
          <p:cNvSpPr/>
          <p:nvPr/>
        </p:nvSpPr>
        <p:spPr>
          <a:xfrm>
            <a:off x="833161" y="4246417"/>
            <a:ext cx="4497275" cy="36933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607-98F1-4A98-B5E9-062075F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 Set Operators: Union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E25B-5631-49CB-91DD-34065D2D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EA2454-ABD1-4258-B30E-AA8F5ECCC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28297"/>
              </p:ext>
            </p:extLst>
          </p:nvPr>
        </p:nvGraphicFramePr>
        <p:xfrm>
          <a:off x="458183" y="1811731"/>
          <a:ext cx="3388195" cy="16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+mn-lt"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office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484862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Daniel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Levine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8810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  <a:latin typeface="+mn-lt"/>
                        </a:rPr>
                        <a:t>772473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+mn-lt"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3726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C9DAB-9AB1-4073-B2C0-8A7BA2EE028A}"/>
              </a:ext>
            </a:extLst>
          </p:cNvPr>
          <p:cNvSpPr txBox="1"/>
          <p:nvPr/>
        </p:nvSpPr>
        <p:spPr>
          <a:xfrm>
            <a:off x="458183" y="1510286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LabMembers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F19C995-353B-43DA-804E-D3CF1DB3E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57863"/>
              </p:ext>
            </p:extLst>
          </p:nvPr>
        </p:nvGraphicFramePr>
        <p:xfrm>
          <a:off x="5297622" y="1811731"/>
          <a:ext cx="3388195" cy="17062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484862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Daniel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Levine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8810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772473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3726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621923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Nero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Thompson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7891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Ava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4475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137481424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152384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Alea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Downs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8627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15066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4AE406-7B34-467F-9E6B-8E90BEB9412D}"/>
              </a:ext>
            </a:extLst>
          </p:cNvPr>
          <p:cNvSpPr txBox="1"/>
          <p:nvPr/>
        </p:nvSpPr>
        <p:spPr>
          <a:xfrm>
            <a:off x="5297622" y="1510286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Committee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224FF-3F1E-4DAD-A4E9-EE17EACB65A7}"/>
                  </a:ext>
                </a:extLst>
              </p:cNvPr>
              <p:cNvSpPr txBox="1"/>
              <p:nvPr/>
            </p:nvSpPr>
            <p:spPr>
              <a:xfrm>
                <a:off x="4268183" y="2150649"/>
                <a:ext cx="809516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224FF-3F1E-4DAD-A4E9-EE17EACB6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83" y="2150649"/>
                <a:ext cx="80951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/>
              <p:nvPr/>
            </p:nvSpPr>
            <p:spPr>
              <a:xfrm>
                <a:off x="184846" y="3806676"/>
                <a:ext cx="3039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𝐿𝑎𝑏𝑀𝑒𝑚𝑏𝑒𝑟𝑠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𝐶𝑜𝑚𝑚𝑖𝑡𝑡𝑒𝑒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E0BC-E25B-4B11-94E7-AFE8D667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" y="3806676"/>
                <a:ext cx="3039486" cy="276999"/>
              </a:xfrm>
              <a:prstGeom prst="rect">
                <a:avLst/>
              </a:prstGeom>
              <a:blipFill>
                <a:blip r:embed="rId3"/>
                <a:stretch>
                  <a:fillRect l="-1403" r="-2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DBD5CC6-8759-4E46-92AD-711EFFA8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85260"/>
              </p:ext>
            </p:extLst>
          </p:nvPr>
        </p:nvGraphicFramePr>
        <p:xfrm>
          <a:off x="3383601" y="3809282"/>
          <a:ext cx="3388195" cy="2553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72">
                  <a:extLst>
                    <a:ext uri="{9D8B030D-6E8A-4147-A177-3AD203B41FA5}">
                      <a16:colId xmlns:a16="http://schemas.microsoft.com/office/drawing/2014/main" val="539237055"/>
                    </a:ext>
                  </a:extLst>
                </a:gridCol>
                <a:gridCol w="980755">
                  <a:extLst>
                    <a:ext uri="{9D8B030D-6E8A-4147-A177-3AD203B41FA5}">
                      <a16:colId xmlns:a16="http://schemas.microsoft.com/office/drawing/2014/main" val="2282406618"/>
                    </a:ext>
                  </a:extLst>
                </a:gridCol>
                <a:gridCol w="991125">
                  <a:extLst>
                    <a:ext uri="{9D8B030D-6E8A-4147-A177-3AD203B41FA5}">
                      <a16:colId xmlns:a16="http://schemas.microsoft.com/office/drawing/2014/main" val="3786873376"/>
                    </a:ext>
                  </a:extLst>
                </a:gridCol>
                <a:gridCol w="693343">
                  <a:extLst>
                    <a:ext uri="{9D8B030D-6E8A-4147-A177-3AD203B41FA5}">
                      <a16:colId xmlns:a16="http://schemas.microsoft.com/office/drawing/2014/main" val="3243152728"/>
                    </a:ext>
                  </a:extLst>
                </a:gridCol>
              </a:tblGrid>
              <a:tr h="281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office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100857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550052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Noble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Tillman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7087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523154969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361144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Ella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Joseph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6983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2349805132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576086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Magee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Wilson</a:t>
                      </a: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+mn-lt"/>
                        </a:rPr>
                        <a:t>1976</a:t>
                      </a: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4279650657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484862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Daniel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Levine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8810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307846633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772473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Xandra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Green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3726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890" marR="68890" marT="34445" marB="34445" anchor="ctr"/>
                </a:tc>
                <a:extLst>
                  <a:ext uri="{0D108BD9-81ED-4DB2-BD59-A6C34878D82A}">
                    <a16:rowId xmlns:a16="http://schemas.microsoft.com/office/drawing/2014/main" val="1172664716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621923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Nero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Thompson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7891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1317272568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513722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Ava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Malone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4475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2625484705"/>
                  </a:ext>
                </a:extLst>
              </a:tr>
              <a:tr h="281912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152384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Alea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Downs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8627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152" marR="73152" marT="36576" marB="36576" anchor="ctr"/>
                </a:tc>
                <a:extLst>
                  <a:ext uri="{0D108BD9-81ED-4DB2-BD59-A6C34878D82A}">
                    <a16:rowId xmlns:a16="http://schemas.microsoft.com/office/drawing/2014/main" val="3122279354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708DBAA6-540C-4402-846E-D160B1A0EBD1}"/>
              </a:ext>
            </a:extLst>
          </p:cNvPr>
          <p:cNvSpPr/>
          <p:nvPr/>
        </p:nvSpPr>
        <p:spPr>
          <a:xfrm>
            <a:off x="6819655" y="4076454"/>
            <a:ext cx="224176" cy="1409946"/>
          </a:xfrm>
          <a:prstGeom prst="rightBrace">
            <a:avLst>
              <a:gd name="adj1" fmla="val 42544"/>
              <a:gd name="adj2" fmla="val 202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9310-2B27-4ABF-BBD2-5E175C66AE19}"/>
              </a:ext>
            </a:extLst>
          </p:cNvPr>
          <p:cNvSpPr/>
          <p:nvPr/>
        </p:nvSpPr>
        <p:spPr>
          <a:xfrm>
            <a:off x="7085114" y="4946405"/>
            <a:ext cx="224176" cy="1409946"/>
          </a:xfrm>
          <a:prstGeom prst="rightBrace">
            <a:avLst>
              <a:gd name="adj1" fmla="val 42544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C6B45-D6ED-4A55-A019-C795F0F0A7FA}"/>
              </a:ext>
            </a:extLst>
          </p:cNvPr>
          <p:cNvSpPr txBox="1"/>
          <p:nvPr/>
        </p:nvSpPr>
        <p:spPr>
          <a:xfrm>
            <a:off x="7197202" y="4076454"/>
            <a:ext cx="17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from </a:t>
            </a:r>
            <a:r>
              <a:rPr lang="en-US" dirty="0" err="1"/>
              <a:t>LabMembers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9E71B-F152-4BCD-BE57-68F6E254ED44}"/>
              </a:ext>
            </a:extLst>
          </p:cNvPr>
          <p:cNvSpPr txBox="1"/>
          <p:nvPr/>
        </p:nvSpPr>
        <p:spPr>
          <a:xfrm>
            <a:off x="7357149" y="5328212"/>
            <a:ext cx="17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from Committee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AFD58D8-382B-4675-8B21-CB71DCC36BC0}"/>
              </a:ext>
            </a:extLst>
          </p:cNvPr>
          <p:cNvSpPr/>
          <p:nvPr/>
        </p:nvSpPr>
        <p:spPr>
          <a:xfrm>
            <a:off x="1468113" y="4526048"/>
            <a:ext cx="468673" cy="968808"/>
          </a:xfrm>
          <a:custGeom>
            <a:avLst/>
            <a:gdLst>
              <a:gd name="connsiteX0" fmla="*/ 234337 w 468673"/>
              <a:gd name="connsiteY0" fmla="*/ 0 h 968808"/>
              <a:gd name="connsiteX1" fmla="*/ 285517 w 468673"/>
              <a:gd name="connsiteY1" fmla="*/ 42228 h 968808"/>
              <a:gd name="connsiteX2" fmla="*/ 468673 w 468673"/>
              <a:gd name="connsiteY2" fmla="*/ 484404 h 968808"/>
              <a:gd name="connsiteX3" fmla="*/ 285517 w 468673"/>
              <a:gd name="connsiteY3" fmla="*/ 926580 h 968808"/>
              <a:gd name="connsiteX4" fmla="*/ 234337 w 468673"/>
              <a:gd name="connsiteY4" fmla="*/ 968808 h 968808"/>
              <a:gd name="connsiteX5" fmla="*/ 183156 w 468673"/>
              <a:gd name="connsiteY5" fmla="*/ 926580 h 968808"/>
              <a:gd name="connsiteX6" fmla="*/ 0 w 468673"/>
              <a:gd name="connsiteY6" fmla="*/ 484404 h 968808"/>
              <a:gd name="connsiteX7" fmla="*/ 183156 w 468673"/>
              <a:gd name="connsiteY7" fmla="*/ 42228 h 968808"/>
              <a:gd name="connsiteX8" fmla="*/ 234337 w 468673"/>
              <a:gd name="connsiteY8" fmla="*/ 0 h 9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673" h="968808">
                <a:moveTo>
                  <a:pt x="234337" y="0"/>
                </a:moveTo>
                <a:lnTo>
                  <a:pt x="285517" y="42228"/>
                </a:lnTo>
                <a:cubicBezTo>
                  <a:pt x="398680" y="155391"/>
                  <a:pt x="468673" y="311724"/>
                  <a:pt x="468673" y="484404"/>
                </a:cubicBezTo>
                <a:cubicBezTo>
                  <a:pt x="468673" y="657085"/>
                  <a:pt x="398680" y="813418"/>
                  <a:pt x="285517" y="926580"/>
                </a:cubicBezTo>
                <a:lnTo>
                  <a:pt x="234337" y="968808"/>
                </a:lnTo>
                <a:lnTo>
                  <a:pt x="183156" y="926580"/>
                </a:lnTo>
                <a:cubicBezTo>
                  <a:pt x="69993" y="813418"/>
                  <a:pt x="0" y="657085"/>
                  <a:pt x="0" y="484404"/>
                </a:cubicBezTo>
                <a:cubicBezTo>
                  <a:pt x="0" y="311724"/>
                  <a:pt x="69993" y="155391"/>
                  <a:pt x="183156" y="42228"/>
                </a:cubicBezTo>
                <a:lnTo>
                  <a:pt x="234337" y="0"/>
                </a:lnTo>
                <a:close/>
              </a:path>
            </a:pathLst>
          </a:cu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258FC1-0AEA-486B-9979-6E9DEA433FF1}"/>
              </a:ext>
            </a:extLst>
          </p:cNvPr>
          <p:cNvSpPr/>
          <p:nvPr/>
        </p:nvSpPr>
        <p:spPr>
          <a:xfrm>
            <a:off x="686121" y="4385120"/>
            <a:ext cx="1016328" cy="1250664"/>
          </a:xfrm>
          <a:custGeom>
            <a:avLst/>
            <a:gdLst>
              <a:gd name="connsiteX0" fmla="*/ 625332 w 1016328"/>
              <a:gd name="connsiteY0" fmla="*/ 0 h 1250664"/>
              <a:gd name="connsiteX1" fmla="*/ 974961 w 1016328"/>
              <a:gd name="connsiteY1" fmla="*/ 106797 h 1250664"/>
              <a:gd name="connsiteX2" fmla="*/ 1016328 w 1016328"/>
              <a:gd name="connsiteY2" fmla="*/ 140928 h 1250664"/>
              <a:gd name="connsiteX3" fmla="*/ 965147 w 1016328"/>
              <a:gd name="connsiteY3" fmla="*/ 183156 h 1250664"/>
              <a:gd name="connsiteX4" fmla="*/ 781991 w 1016328"/>
              <a:gd name="connsiteY4" fmla="*/ 625332 h 1250664"/>
              <a:gd name="connsiteX5" fmla="*/ 965147 w 1016328"/>
              <a:gd name="connsiteY5" fmla="*/ 1067508 h 1250664"/>
              <a:gd name="connsiteX6" fmla="*/ 1016328 w 1016328"/>
              <a:gd name="connsiteY6" fmla="*/ 1109736 h 1250664"/>
              <a:gd name="connsiteX7" fmla="*/ 974961 w 1016328"/>
              <a:gd name="connsiteY7" fmla="*/ 1143867 h 1250664"/>
              <a:gd name="connsiteX8" fmla="*/ 625332 w 1016328"/>
              <a:gd name="connsiteY8" fmla="*/ 1250664 h 1250664"/>
              <a:gd name="connsiteX9" fmla="*/ 0 w 1016328"/>
              <a:gd name="connsiteY9" fmla="*/ 625332 h 1250664"/>
              <a:gd name="connsiteX10" fmla="*/ 625332 w 1016328"/>
              <a:gd name="connsiteY10" fmla="*/ 0 h 125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6328" h="1250664">
                <a:moveTo>
                  <a:pt x="625332" y="0"/>
                </a:moveTo>
                <a:cubicBezTo>
                  <a:pt x="754842" y="0"/>
                  <a:pt x="875157" y="39371"/>
                  <a:pt x="974961" y="106797"/>
                </a:cubicBezTo>
                <a:lnTo>
                  <a:pt x="1016328" y="140928"/>
                </a:lnTo>
                <a:lnTo>
                  <a:pt x="965147" y="183156"/>
                </a:lnTo>
                <a:cubicBezTo>
                  <a:pt x="851984" y="296319"/>
                  <a:pt x="781991" y="452652"/>
                  <a:pt x="781991" y="625332"/>
                </a:cubicBezTo>
                <a:cubicBezTo>
                  <a:pt x="781991" y="798013"/>
                  <a:pt x="851984" y="954346"/>
                  <a:pt x="965147" y="1067508"/>
                </a:cubicBezTo>
                <a:lnTo>
                  <a:pt x="1016328" y="1109736"/>
                </a:lnTo>
                <a:lnTo>
                  <a:pt x="974961" y="1143867"/>
                </a:lnTo>
                <a:cubicBezTo>
                  <a:pt x="875157" y="1211293"/>
                  <a:pt x="754842" y="1250664"/>
                  <a:pt x="625332" y="1250664"/>
                </a:cubicBezTo>
                <a:cubicBezTo>
                  <a:pt x="279971" y="1250664"/>
                  <a:pt x="0" y="970693"/>
                  <a:pt x="0" y="625332"/>
                </a:cubicBezTo>
                <a:cubicBezTo>
                  <a:pt x="0" y="279971"/>
                  <a:pt x="279971" y="0"/>
                  <a:pt x="625332" y="0"/>
                </a:cubicBezTo>
                <a:close/>
              </a:path>
            </a:pathLst>
          </a:cu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C85597B-8585-4421-89F7-1131D911570A}"/>
              </a:ext>
            </a:extLst>
          </p:cNvPr>
          <p:cNvSpPr/>
          <p:nvPr/>
        </p:nvSpPr>
        <p:spPr>
          <a:xfrm>
            <a:off x="1702450" y="4385120"/>
            <a:ext cx="1016327" cy="1250664"/>
          </a:xfrm>
          <a:custGeom>
            <a:avLst/>
            <a:gdLst>
              <a:gd name="connsiteX0" fmla="*/ 390995 w 1016327"/>
              <a:gd name="connsiteY0" fmla="*/ 0 h 1250664"/>
              <a:gd name="connsiteX1" fmla="*/ 1016327 w 1016327"/>
              <a:gd name="connsiteY1" fmla="*/ 625332 h 1250664"/>
              <a:gd name="connsiteX2" fmla="*/ 390995 w 1016327"/>
              <a:gd name="connsiteY2" fmla="*/ 1250664 h 1250664"/>
              <a:gd name="connsiteX3" fmla="*/ 41366 w 1016327"/>
              <a:gd name="connsiteY3" fmla="*/ 1143867 h 1250664"/>
              <a:gd name="connsiteX4" fmla="*/ 0 w 1016327"/>
              <a:gd name="connsiteY4" fmla="*/ 1109736 h 1250664"/>
              <a:gd name="connsiteX5" fmla="*/ 51180 w 1016327"/>
              <a:gd name="connsiteY5" fmla="*/ 1067508 h 1250664"/>
              <a:gd name="connsiteX6" fmla="*/ 234336 w 1016327"/>
              <a:gd name="connsiteY6" fmla="*/ 625332 h 1250664"/>
              <a:gd name="connsiteX7" fmla="*/ 51180 w 1016327"/>
              <a:gd name="connsiteY7" fmla="*/ 183156 h 1250664"/>
              <a:gd name="connsiteX8" fmla="*/ 0 w 1016327"/>
              <a:gd name="connsiteY8" fmla="*/ 140928 h 1250664"/>
              <a:gd name="connsiteX9" fmla="*/ 41366 w 1016327"/>
              <a:gd name="connsiteY9" fmla="*/ 106797 h 1250664"/>
              <a:gd name="connsiteX10" fmla="*/ 390995 w 1016327"/>
              <a:gd name="connsiteY10" fmla="*/ 0 h 125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6327" h="1250664">
                <a:moveTo>
                  <a:pt x="390995" y="0"/>
                </a:moveTo>
                <a:cubicBezTo>
                  <a:pt x="736356" y="0"/>
                  <a:pt x="1016327" y="279971"/>
                  <a:pt x="1016327" y="625332"/>
                </a:cubicBezTo>
                <a:cubicBezTo>
                  <a:pt x="1016327" y="970693"/>
                  <a:pt x="736356" y="1250664"/>
                  <a:pt x="390995" y="1250664"/>
                </a:cubicBezTo>
                <a:cubicBezTo>
                  <a:pt x="261485" y="1250664"/>
                  <a:pt x="141170" y="1211293"/>
                  <a:pt x="41366" y="1143867"/>
                </a:cubicBezTo>
                <a:lnTo>
                  <a:pt x="0" y="1109736"/>
                </a:lnTo>
                <a:lnTo>
                  <a:pt x="51180" y="1067508"/>
                </a:lnTo>
                <a:cubicBezTo>
                  <a:pt x="164343" y="954346"/>
                  <a:pt x="234336" y="798013"/>
                  <a:pt x="234336" y="625332"/>
                </a:cubicBezTo>
                <a:cubicBezTo>
                  <a:pt x="234336" y="452652"/>
                  <a:pt x="164343" y="296319"/>
                  <a:pt x="51180" y="183156"/>
                </a:cubicBezTo>
                <a:lnTo>
                  <a:pt x="0" y="140928"/>
                </a:lnTo>
                <a:lnTo>
                  <a:pt x="41366" y="106797"/>
                </a:lnTo>
                <a:cubicBezTo>
                  <a:pt x="141170" y="39371"/>
                  <a:pt x="261485" y="0"/>
                  <a:pt x="390995" y="0"/>
                </a:cubicBezTo>
                <a:close/>
              </a:path>
            </a:pathLst>
          </a:cu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ystematic">
      <a:majorFont>
        <a:latin typeface="Segoe UI Semilight"/>
        <a:ea typeface="MS PMincho"/>
        <a:cs typeface="TH Sarabun New"/>
      </a:majorFont>
      <a:minorFont>
        <a:latin typeface="Segoe UI"/>
        <a:ea typeface="MS PGothic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2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8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CC3179F3-27FC-4C3B-B6E0-5C0C670B056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D23D96C8-A2D2-40D8-8907-1969DA7EF15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10955</TotalTime>
  <Words>2834</Words>
  <Application>Microsoft Office PowerPoint</Application>
  <PresentationFormat>On-screen Show (4:3)</PresentationFormat>
  <Paragraphs>1178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ヒラギノ角ゴ Pro W3</vt:lpstr>
      <vt:lpstr>Arial</vt:lpstr>
      <vt:lpstr>Calibri</vt:lpstr>
      <vt:lpstr>Cambria Math</vt:lpstr>
      <vt:lpstr>Liberation Sans</vt:lpstr>
      <vt:lpstr>Segoe UI</vt:lpstr>
      <vt:lpstr>Segoe UI Semilight</vt:lpstr>
      <vt:lpstr>Office Theme</vt:lpstr>
      <vt:lpstr>Information Science</vt:lpstr>
      <vt:lpstr>Agenda</vt:lpstr>
      <vt:lpstr>Database</vt:lpstr>
      <vt:lpstr>How do we organize data?</vt:lpstr>
      <vt:lpstr>I kid you not. This was a real data management system.</vt:lpstr>
      <vt:lpstr>Databases are divided into two major categories.</vt:lpstr>
      <vt:lpstr>Relational Databases</vt:lpstr>
      <vt:lpstr>Relation, a.k.a., Table</vt:lpstr>
      <vt:lpstr>Relation Set Operators: Union</vt:lpstr>
      <vt:lpstr>Relation Set Operators: Intersect</vt:lpstr>
      <vt:lpstr>Relation Set Operators: Difference</vt:lpstr>
      <vt:lpstr>Projection</vt:lpstr>
      <vt:lpstr>Selection</vt:lpstr>
      <vt:lpstr>These can be combined.</vt:lpstr>
      <vt:lpstr>You can also rename the attributes.</vt:lpstr>
      <vt:lpstr>Here be dragons.</vt:lpstr>
      <vt:lpstr>Join Operations</vt:lpstr>
      <vt:lpstr>Inner Join</vt:lpstr>
      <vt:lpstr>There are other kinds of join.</vt:lpstr>
      <vt:lpstr>Summary of Operators</vt:lpstr>
      <vt:lpstr>SQL (Structured Query Language)</vt:lpstr>
      <vt:lpstr>Keys</vt:lpstr>
      <vt:lpstr>Keys allow you to identify data.</vt:lpstr>
      <vt:lpstr>Super Key</vt:lpstr>
      <vt:lpstr>Candidate Key</vt:lpstr>
      <vt:lpstr>Primary Key (PK)</vt:lpstr>
      <vt:lpstr>Foreign Key (FK)</vt:lpstr>
      <vt:lpstr>What happens when we change data?</vt:lpstr>
      <vt:lpstr>Relational Database Normalization</vt:lpstr>
      <vt:lpstr>Here be dragons (again).</vt:lpstr>
      <vt:lpstr>Why Normalize?</vt:lpstr>
      <vt:lpstr>1NF: First Normal Form</vt:lpstr>
      <vt:lpstr>3NF: Third Normal Form</vt:lpstr>
      <vt:lpstr>What about other NFs?</vt:lpstr>
      <vt:lpstr>Non-Relational Databases</vt:lpstr>
      <vt:lpstr>Also known as NoSQL, these are just types of databases that don’t rely on strict relational tables.</vt:lpstr>
      <vt:lpstr>Database Management Systems (DBMS)</vt:lpstr>
      <vt:lpstr>DBMS is a program implementation to build and manage databases.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Information Processing</dc:title>
  <dc:creator>NAKASAN CHAWANAT</dc:creator>
  <cp:lastModifiedBy>C. Nakasan</cp:lastModifiedBy>
  <cp:revision>268</cp:revision>
  <dcterms:created xsi:type="dcterms:W3CDTF">2019-06-11T02:59:11Z</dcterms:created>
  <dcterms:modified xsi:type="dcterms:W3CDTF">2021-11-09T05:15:39Z</dcterms:modified>
</cp:coreProperties>
</file>