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4"/>
  </p:notesMasterIdLst>
  <p:sldIdLst>
    <p:sldId id="256" r:id="rId2"/>
    <p:sldId id="510" r:id="rId3"/>
    <p:sldId id="541" r:id="rId4"/>
    <p:sldId id="507" r:id="rId5"/>
    <p:sldId id="513" r:id="rId6"/>
    <p:sldId id="598" r:id="rId7"/>
    <p:sldId id="542" r:id="rId8"/>
    <p:sldId id="508" r:id="rId9"/>
    <p:sldId id="509" r:id="rId10"/>
    <p:sldId id="543" r:id="rId11"/>
    <p:sldId id="260" r:id="rId12"/>
    <p:sldId id="261" r:id="rId13"/>
    <p:sldId id="262" r:id="rId14"/>
    <p:sldId id="263" r:id="rId15"/>
    <p:sldId id="264" r:id="rId16"/>
    <p:sldId id="265" r:id="rId17"/>
    <p:sldId id="266" r:id="rId18"/>
    <p:sldId id="544" r:id="rId19"/>
    <p:sldId id="376" r:id="rId20"/>
    <p:sldId id="270" r:id="rId21"/>
    <p:sldId id="271" r:id="rId22"/>
    <p:sldId id="556" r:id="rId23"/>
    <p:sldId id="273" r:id="rId24"/>
    <p:sldId id="274" r:id="rId25"/>
    <p:sldId id="276" r:id="rId26"/>
    <p:sldId id="545" r:id="rId27"/>
    <p:sldId id="551" r:id="rId28"/>
    <p:sldId id="552" r:id="rId29"/>
    <p:sldId id="553" r:id="rId30"/>
    <p:sldId id="554" r:id="rId31"/>
    <p:sldId id="546" r:id="rId32"/>
    <p:sldId id="557" r:id="rId33"/>
    <p:sldId id="547" r:id="rId34"/>
    <p:sldId id="471" r:id="rId35"/>
    <p:sldId id="550" r:id="rId36"/>
    <p:sldId id="548" r:id="rId37"/>
    <p:sldId id="411" r:id="rId38"/>
    <p:sldId id="412" r:id="rId39"/>
    <p:sldId id="466" r:id="rId40"/>
    <p:sldId id="467" r:id="rId41"/>
    <p:sldId id="468" r:id="rId42"/>
    <p:sldId id="469" r:id="rId43"/>
    <p:sldId id="415" r:id="rId44"/>
    <p:sldId id="416" r:id="rId45"/>
    <p:sldId id="418" r:id="rId46"/>
    <p:sldId id="540" r:id="rId47"/>
    <p:sldId id="421" r:id="rId48"/>
    <p:sldId id="423" r:id="rId49"/>
    <p:sldId id="424" r:id="rId50"/>
    <p:sldId id="425" r:id="rId51"/>
    <p:sldId id="426" r:id="rId52"/>
    <p:sldId id="427" r:id="rId53"/>
    <p:sldId id="428" r:id="rId54"/>
    <p:sldId id="549" r:id="rId55"/>
    <p:sldId id="520" r:id="rId56"/>
    <p:sldId id="521" r:id="rId57"/>
    <p:sldId id="522" r:id="rId58"/>
    <p:sldId id="523" r:id="rId59"/>
    <p:sldId id="558" r:id="rId60"/>
    <p:sldId id="559" r:id="rId61"/>
    <p:sldId id="563" r:id="rId62"/>
    <p:sldId id="565" r:id="rId63"/>
    <p:sldId id="567" r:id="rId64"/>
    <p:sldId id="569" r:id="rId65"/>
    <p:sldId id="570" r:id="rId66"/>
    <p:sldId id="574" r:id="rId67"/>
    <p:sldId id="575" r:id="rId68"/>
    <p:sldId id="577" r:id="rId69"/>
    <p:sldId id="578" r:id="rId70"/>
    <p:sldId id="579" r:id="rId71"/>
    <p:sldId id="576" r:id="rId72"/>
    <p:sldId id="580" r:id="rId73"/>
    <p:sldId id="311" r:id="rId74"/>
    <p:sldId id="581" r:id="rId75"/>
    <p:sldId id="585" r:id="rId76"/>
    <p:sldId id="314" r:id="rId77"/>
    <p:sldId id="318" r:id="rId78"/>
    <p:sldId id="586" r:id="rId79"/>
    <p:sldId id="587" r:id="rId80"/>
    <p:sldId id="588" r:id="rId81"/>
    <p:sldId id="589" r:id="rId82"/>
    <p:sldId id="582" r:id="rId83"/>
    <p:sldId id="590" r:id="rId84"/>
    <p:sldId id="591" r:id="rId85"/>
    <p:sldId id="594" r:id="rId86"/>
    <p:sldId id="593" r:id="rId87"/>
    <p:sldId id="592" r:id="rId88"/>
    <p:sldId id="595" r:id="rId89"/>
    <p:sldId id="596" r:id="rId90"/>
    <p:sldId id="597" r:id="rId91"/>
    <p:sldId id="583" r:id="rId92"/>
    <p:sldId id="584"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384" y="64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01A540-88C4-442C-99CC-CDA7B31C243D}" type="datetimeFigureOut">
              <a:rPr lang="en-US" smtClean="0"/>
              <a:pPr/>
              <a:t>8/19/2015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86FD9D-7EB3-48B8-B39E-BA618F78ACB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B76EEC0-254E-4D48-91FB-F72D8450C07B}" type="datetime1">
              <a:rPr lang="en-US" smtClean="0"/>
              <a:pPr/>
              <a:t>8/19/2015</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IN" smtClean="0"/>
              <a:t>rgupta.mtech@gmail.com   Java Training Hibernate</a:t>
            </a:r>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A267382-3A65-4AFF-848F-6CA047B6084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E7B906-0B21-478B-9C6D-F4583FCAA974}" type="datetime1">
              <a:rPr lang="en-US" smtClean="0"/>
              <a:pPr/>
              <a:t>8/19/2015</a:t>
            </a:fld>
            <a:endParaRPr lang="en-IN"/>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
        <p:nvSpPr>
          <p:cNvPr id="6" name="Slide Number Placeholder 5"/>
          <p:cNvSpPr>
            <a:spLocks noGrp="1"/>
          </p:cNvSpPr>
          <p:nvPr>
            <p:ph type="sldNum" sz="quarter" idx="12"/>
          </p:nvPr>
        </p:nvSpPr>
        <p:spPr/>
        <p:txBody>
          <a:bodyPr/>
          <a:lstStyle/>
          <a:p>
            <a:fld id="{EA267382-3A65-4AFF-848F-6CA047B6084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BBA7D27-4D4B-44E5-B71B-C6361DD27267}" type="datetime1">
              <a:rPr lang="en-US" smtClean="0"/>
              <a:pPr/>
              <a:t>8/19/2015</a:t>
            </a:fld>
            <a:endParaRPr lang="en-IN"/>
          </a:p>
        </p:txBody>
      </p:sp>
      <p:sp>
        <p:nvSpPr>
          <p:cNvPr id="5" name="Footer Placeholder 4"/>
          <p:cNvSpPr>
            <a:spLocks noGrp="1"/>
          </p:cNvSpPr>
          <p:nvPr>
            <p:ph type="ftr" sz="quarter" idx="11"/>
          </p:nvPr>
        </p:nvSpPr>
        <p:spPr>
          <a:xfrm>
            <a:off x="457201" y="6248207"/>
            <a:ext cx="5573483" cy="365125"/>
          </a:xfrm>
        </p:spPr>
        <p:txBody>
          <a:bodyPr/>
          <a:lstStyle/>
          <a:p>
            <a:r>
              <a:rPr lang="en-IN" smtClean="0"/>
              <a:t>rgupta.mtech@gmail.com   Java Training Hibernate</a:t>
            </a:r>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A267382-3A65-4AFF-848F-6CA047B6084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F48FDC8-1C0C-42C3-9525-ABFE9B4454DA}" type="datetime1">
              <a:rPr lang="en-US" smtClean="0"/>
              <a:pPr/>
              <a:t>8/19/2015</a:t>
            </a:fld>
            <a:endParaRPr lang="en-IN"/>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A267382-3A65-4AFF-848F-6CA047B6084D}"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D452F63-AB28-4387-A852-B4CC822AF587}" type="datetime1">
              <a:rPr lang="en-US" smtClean="0"/>
              <a:pPr/>
              <a:t>8/19/2015</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A267382-3A65-4AFF-848F-6CA047B6084D}" type="slidenum">
              <a:rPr lang="en-IN" smtClean="0"/>
              <a:pPr/>
              <a:t>‹#›</a:t>
            </a:fld>
            <a:endParaRPr lang="en-IN"/>
          </a:p>
        </p:txBody>
      </p:sp>
      <p:sp>
        <p:nvSpPr>
          <p:cNvPr id="14" name="Footer Placeholder 13"/>
          <p:cNvSpPr>
            <a:spLocks noGrp="1"/>
          </p:cNvSpPr>
          <p:nvPr>
            <p:ph type="ftr" sz="quarter" idx="12"/>
          </p:nvPr>
        </p:nvSpPr>
        <p:spPr/>
        <p:txBody>
          <a:bodyPr/>
          <a:lstStyle/>
          <a:p>
            <a:r>
              <a:rPr lang="en-IN" smtClean="0"/>
              <a:t>rgupta.mtech@gmail.com   Java Training Hibernate</a:t>
            </a: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09A8C8-BA9B-416F-95FC-525E614F6848}" type="datetime1">
              <a:rPr lang="en-US" smtClean="0"/>
              <a:pPr/>
              <a:t>8/19/2015</a:t>
            </a:fld>
            <a:endParaRPr lang="en-IN"/>
          </a:p>
        </p:txBody>
      </p:sp>
      <p:sp>
        <p:nvSpPr>
          <p:cNvPr id="10" name="Slide Number Placeholder 9"/>
          <p:cNvSpPr>
            <a:spLocks noGrp="1"/>
          </p:cNvSpPr>
          <p:nvPr>
            <p:ph type="sldNum" sz="quarter" idx="16"/>
          </p:nvPr>
        </p:nvSpPr>
        <p:spPr/>
        <p:txBody>
          <a:bodyPr rtlCol="0"/>
          <a:lstStyle/>
          <a:p>
            <a:fld id="{EA267382-3A65-4AFF-848F-6CA047B6084D}" type="slidenum">
              <a:rPr lang="en-IN" smtClean="0"/>
              <a:pPr/>
              <a:t>‹#›</a:t>
            </a:fld>
            <a:endParaRPr lang="en-IN"/>
          </a:p>
        </p:txBody>
      </p:sp>
      <p:sp>
        <p:nvSpPr>
          <p:cNvPr id="12" name="Footer Placeholder 11"/>
          <p:cNvSpPr>
            <a:spLocks noGrp="1"/>
          </p:cNvSpPr>
          <p:nvPr>
            <p:ph type="ftr" sz="quarter" idx="17"/>
          </p:nvPr>
        </p:nvSpPr>
        <p:spPr/>
        <p:txBody>
          <a:bodyPr rtlCol="0"/>
          <a:lstStyle/>
          <a:p>
            <a:r>
              <a:rPr lang="en-IN" smtClean="0"/>
              <a:t>rgupta.mtech@gmail.com   Java Training Hibernate</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AA1CF24-CC01-4B03-97A2-52512B31393E}" type="datetime1">
              <a:rPr lang="en-US" smtClean="0"/>
              <a:pPr/>
              <a:t>8/19/2015</a:t>
            </a:fld>
            <a:endParaRPr lang="en-IN"/>
          </a:p>
        </p:txBody>
      </p:sp>
      <p:sp>
        <p:nvSpPr>
          <p:cNvPr id="12" name="Slide Number Placeholder 11"/>
          <p:cNvSpPr>
            <a:spLocks noGrp="1"/>
          </p:cNvSpPr>
          <p:nvPr>
            <p:ph type="sldNum" sz="quarter" idx="16"/>
          </p:nvPr>
        </p:nvSpPr>
        <p:spPr/>
        <p:txBody>
          <a:bodyPr rtlCol="0"/>
          <a:lstStyle/>
          <a:p>
            <a:fld id="{EA267382-3A65-4AFF-848F-6CA047B6084D}" type="slidenum">
              <a:rPr lang="en-IN" smtClean="0"/>
              <a:pPr/>
              <a:t>‹#›</a:t>
            </a:fld>
            <a:endParaRPr lang="en-IN"/>
          </a:p>
        </p:txBody>
      </p:sp>
      <p:sp>
        <p:nvSpPr>
          <p:cNvPr id="14" name="Footer Placeholder 13"/>
          <p:cNvSpPr>
            <a:spLocks noGrp="1"/>
          </p:cNvSpPr>
          <p:nvPr>
            <p:ph type="ftr" sz="quarter" idx="17"/>
          </p:nvPr>
        </p:nvSpPr>
        <p:spPr/>
        <p:txBody>
          <a:bodyPr rtlCol="0"/>
          <a:lstStyle/>
          <a:p>
            <a:r>
              <a:rPr lang="en-IN" smtClean="0"/>
              <a:t>rgupta.mtech@gmail.com   Java Training Hibernate</a:t>
            </a:r>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D0D5C1-1234-45A1-A83C-80C606230AC4}" type="datetime1">
              <a:rPr lang="en-US" smtClean="0"/>
              <a:pPr/>
              <a:t>8/19/2015</a:t>
            </a:fld>
            <a:endParaRPr lang="en-IN"/>
          </a:p>
        </p:txBody>
      </p:sp>
      <p:sp>
        <p:nvSpPr>
          <p:cNvPr id="4" name="Footer Placeholder 3"/>
          <p:cNvSpPr>
            <a:spLocks noGrp="1"/>
          </p:cNvSpPr>
          <p:nvPr>
            <p:ph type="ftr" sz="quarter" idx="11"/>
          </p:nvPr>
        </p:nvSpPr>
        <p:spPr/>
        <p:txBody>
          <a:bodyPr/>
          <a:lstStyle/>
          <a:p>
            <a:r>
              <a:rPr lang="en-IN" smtClean="0"/>
              <a:t>rgupta.mtech@gmail.com   Java Training Hibernate</a:t>
            </a:r>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A267382-3A65-4AFF-848F-6CA047B6084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A5183-6026-42C8-8D2E-B5F923D8B1D9}" type="datetime1">
              <a:rPr lang="en-US" smtClean="0"/>
              <a:pPr/>
              <a:t>8/19/2015</a:t>
            </a:fld>
            <a:endParaRPr lang="en-IN"/>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A267382-3A65-4AFF-848F-6CA047B6084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C3C1D07-13A2-4772-96FC-A427257D7A0E}" type="datetime1">
              <a:rPr lang="en-US" smtClean="0"/>
              <a:pPr/>
              <a:t>8/19/2015</a:t>
            </a:fld>
            <a:endParaRPr lang="en-IN"/>
          </a:p>
        </p:txBody>
      </p:sp>
      <p:sp>
        <p:nvSpPr>
          <p:cNvPr id="6" name="Footer Placeholder 5"/>
          <p:cNvSpPr>
            <a:spLocks noGrp="1"/>
          </p:cNvSpPr>
          <p:nvPr>
            <p:ph type="ftr" sz="quarter" idx="11"/>
          </p:nvPr>
        </p:nvSpPr>
        <p:spPr/>
        <p:txBody>
          <a:bodyPr/>
          <a:lstStyle/>
          <a:p>
            <a:r>
              <a:rPr lang="en-IN" smtClean="0"/>
              <a:t>rgupta.mtech@gmail.com   Java Training Hibernate</a:t>
            </a:r>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A267382-3A65-4AFF-848F-6CA047B6084D}"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BFA3D20-AFC7-408D-8339-8308D5878D2B}" type="datetime1">
              <a:rPr lang="en-US" smtClean="0"/>
              <a:pPr/>
              <a:t>8/19/2015</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A267382-3A65-4AFF-848F-6CA047B6084D}"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r>
              <a:rPr lang="en-IN" smtClean="0"/>
              <a:t>rgupta.mtech@gmail.com   Java Training Hibernate</a:t>
            </a:r>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565DF5B-9CA0-40A7-AD32-F0C46CA51104}" type="datetime1">
              <a:rPr lang="en-US" smtClean="0"/>
              <a:pPr/>
              <a:t>8/19/2015</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IN" smtClean="0"/>
              <a:t>rgupta.mtech@gmail.com   Java Training Hibernate</a:t>
            </a:r>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A267382-3A65-4AFF-848F-6CA047B6084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rum.hibernate.org/viewtopic.php?p=2384979&amp;sid=8367751b54bf160003b867f858393398" TargetMode="External"/><Relationship Id="rId2" Type="http://schemas.openxmlformats.org/officeDocument/2006/relationships/hyperlink" Target="http://stackoverflow.com/questions/8046662/hibernate-opensession-vs-getcurrentsession"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http://www.javajazzup.com/issue6/images/27.1.gif" TargetMode="Externa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 3.0</a:t>
            </a:r>
            <a:endParaRPr lang="en-IN" dirty="0"/>
          </a:p>
        </p:txBody>
      </p:sp>
      <p:sp>
        <p:nvSpPr>
          <p:cNvPr id="3" name="Subtitle 2"/>
          <p:cNvSpPr>
            <a:spLocks noGrp="1"/>
          </p:cNvSpPr>
          <p:nvPr>
            <p:ph type="subTitle" idx="1"/>
          </p:nvPr>
        </p:nvSpPr>
        <p:spPr/>
        <p:txBody>
          <a:bodyPr>
            <a:normAutofit fontScale="77500" lnSpcReduction="20000"/>
          </a:bodyPr>
          <a:lstStyle/>
          <a:p>
            <a:r>
              <a:rPr lang="en-US" dirty="0" smtClean="0"/>
              <a:t>Rajeev Gupta M. Tech CS </a:t>
            </a:r>
          </a:p>
          <a:p>
            <a:r>
              <a:rPr lang="en-US" dirty="0" smtClean="0"/>
              <a:t>Java Trainer &amp; Consultant</a:t>
            </a:r>
            <a:endParaRPr lang="en-IN" dirty="0"/>
          </a:p>
        </p:txBody>
      </p:sp>
      <p:sp>
        <p:nvSpPr>
          <p:cNvPr id="4" name="Footer Placeholder 3"/>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solidFill>
                  <a:srgbClr val="FF0000"/>
                </a:solidFill>
              </a:rPr>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a:t>
            </a:r>
            <a:endParaRPr lang="en-IN" dirty="0"/>
          </a:p>
        </p:txBody>
      </p:sp>
      <p:sp>
        <p:nvSpPr>
          <p:cNvPr id="3" name="Content Placeholder 2"/>
          <p:cNvSpPr>
            <a:spLocks noGrp="1"/>
          </p:cNvSpPr>
          <p:nvPr>
            <p:ph sz="quarter" idx="1"/>
          </p:nvPr>
        </p:nvSpPr>
        <p:spPr/>
        <p:txBody>
          <a:bodyPr>
            <a:normAutofit fontScale="62500" lnSpcReduction="20000"/>
          </a:bodyPr>
          <a:lstStyle/>
          <a:p>
            <a:r>
              <a:rPr lang="en-IN" sz="4600" b="1" dirty="0" smtClean="0">
                <a:solidFill>
                  <a:srgbClr val="0070C0"/>
                </a:solidFill>
              </a:rPr>
              <a:t>Object </a:t>
            </a:r>
            <a:r>
              <a:rPr lang="en-IN" sz="4600" b="1" dirty="0" smtClean="0">
                <a:solidFill>
                  <a:srgbClr val="0070C0"/>
                </a:solidFill>
                <a:sym typeface="Wingdings" pitchFamily="2" charset="2"/>
              </a:rPr>
              <a:t></a:t>
            </a:r>
            <a:r>
              <a:rPr lang="en-IN" sz="4600" b="1" dirty="0" smtClean="0">
                <a:solidFill>
                  <a:srgbClr val="0070C0"/>
                </a:solidFill>
              </a:rPr>
              <a:t>Relational</a:t>
            </a:r>
          </a:p>
          <a:p>
            <a:endParaRPr lang="en-IN" dirty="0" smtClean="0"/>
          </a:p>
          <a:p>
            <a:r>
              <a:rPr lang="en-IN" dirty="0" smtClean="0"/>
              <a:t>Mapping object to relational world is not easy, as there are points of mismatches</a:t>
            </a:r>
          </a:p>
          <a:p>
            <a:endParaRPr lang="en-IN" dirty="0" smtClean="0"/>
          </a:p>
          <a:p>
            <a:r>
              <a:rPr lang="en-IN" dirty="0" smtClean="0"/>
              <a:t>There are numbers of impedance mismatches between OO world and DB worlds, and ORM tool must address and provide solutions for that</a:t>
            </a:r>
          </a:p>
          <a:p>
            <a:endParaRPr lang="en-IN" dirty="0" smtClean="0"/>
          </a:p>
          <a:p>
            <a:pPr>
              <a:buFont typeface="Wingdings" pitchFamily="2" charset="2"/>
              <a:buChar char="q"/>
            </a:pPr>
            <a:r>
              <a:rPr lang="en-IN" dirty="0" smtClean="0"/>
              <a:t>Identity</a:t>
            </a:r>
          </a:p>
          <a:p>
            <a:pPr>
              <a:buFont typeface="Wingdings" pitchFamily="2" charset="2"/>
              <a:buChar char="q"/>
            </a:pPr>
            <a:r>
              <a:rPr lang="en-IN" dirty="0" smtClean="0"/>
              <a:t>Granularity</a:t>
            </a:r>
          </a:p>
          <a:p>
            <a:pPr>
              <a:buFont typeface="Wingdings" pitchFamily="2" charset="2"/>
              <a:buChar char="q"/>
            </a:pPr>
            <a:r>
              <a:rPr lang="en-IN" dirty="0" smtClean="0"/>
              <a:t>Associations</a:t>
            </a:r>
          </a:p>
          <a:p>
            <a:pPr>
              <a:buFont typeface="Wingdings" pitchFamily="2" charset="2"/>
              <a:buChar char="q"/>
            </a:pPr>
            <a:r>
              <a:rPr lang="en-IN" dirty="0" smtClean="0"/>
              <a:t>Navigation</a:t>
            </a:r>
          </a:p>
          <a:p>
            <a:pPr>
              <a:buFont typeface="Wingdings" pitchFamily="2" charset="2"/>
              <a:buChar char="q"/>
            </a:pPr>
            <a:r>
              <a:rPr lang="en-IN" dirty="0" smtClean="0"/>
              <a:t>Inheritance</a:t>
            </a:r>
          </a:p>
          <a:p>
            <a:pPr>
              <a:buFont typeface="Wingdings" pitchFamily="2" charset="2"/>
              <a:buChar char="q"/>
            </a:pPr>
            <a:r>
              <a:rPr lang="en-IN" dirty="0" smtClean="0"/>
              <a:t>Data type mismatch</a:t>
            </a:r>
            <a:endParaRPr lang="en-IN" dirty="0"/>
          </a:p>
        </p:txBody>
      </p:sp>
      <p:pic>
        <p:nvPicPr>
          <p:cNvPr id="1026" name="Picture 2"/>
          <p:cNvPicPr>
            <a:picLocks noChangeAspect="1" noChangeArrowheads="1"/>
          </p:cNvPicPr>
          <p:nvPr/>
        </p:nvPicPr>
        <p:blipFill>
          <a:blip r:embed="rId2"/>
          <a:srcRect/>
          <a:stretch>
            <a:fillRect/>
          </a:stretch>
        </p:blipFill>
        <p:spPr bwMode="auto">
          <a:xfrm>
            <a:off x="3929058" y="3857628"/>
            <a:ext cx="4019550" cy="2066925"/>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Identity</a:t>
            </a:r>
            <a:endParaRPr lang="en-IN" dirty="0"/>
          </a:p>
        </p:txBody>
      </p:sp>
      <p:sp>
        <p:nvSpPr>
          <p:cNvPr id="3" name="Content Placeholder 2"/>
          <p:cNvSpPr>
            <a:spLocks noGrp="1"/>
          </p:cNvSpPr>
          <p:nvPr>
            <p:ph sz="quarter" idx="1"/>
          </p:nvPr>
        </p:nvSpPr>
        <p:spPr/>
        <p:txBody>
          <a:bodyPr>
            <a:normAutofit/>
          </a:bodyPr>
          <a:lstStyle/>
          <a:p>
            <a:r>
              <a:rPr lang="en-IN" sz="2400" dirty="0" smtClean="0"/>
              <a:t>A row is uniquely identified form all other rows by its primary key</a:t>
            </a:r>
          </a:p>
          <a:p>
            <a:r>
              <a:rPr lang="en-IN" sz="2400" dirty="0" smtClean="0"/>
              <a:t>An object's identity does not always translate well to the concept of primary key of DB world</a:t>
            </a:r>
          </a:p>
          <a:p>
            <a:r>
              <a:rPr lang="en-IN" sz="2400" dirty="0" smtClean="0"/>
              <a:t>In Java, What is the meaning of identity of an object?</a:t>
            </a:r>
          </a:p>
          <a:p>
            <a:pPr marL="320040" lvl="1" indent="-320040">
              <a:spcBef>
                <a:spcPts val="700"/>
              </a:spcBef>
              <a:buClr>
                <a:schemeClr val="accent2"/>
              </a:buClr>
              <a:buSzPct val="60000"/>
              <a:buFont typeface="Wingdings"/>
              <a:buChar char=""/>
            </a:pPr>
            <a:r>
              <a:rPr lang="en-IN" sz="2400" dirty="0" smtClean="0"/>
              <a:t>Its data or its place in memory?</a:t>
            </a:r>
            <a:endParaRPr lang="en-IN" sz="2400" dirty="0"/>
          </a:p>
        </p:txBody>
      </p:sp>
      <p:pic>
        <p:nvPicPr>
          <p:cNvPr id="2050" name="Picture 2"/>
          <p:cNvPicPr>
            <a:picLocks noChangeAspect="1" noChangeArrowheads="1"/>
          </p:cNvPicPr>
          <p:nvPr/>
        </p:nvPicPr>
        <p:blipFill>
          <a:blip r:embed="rId2"/>
          <a:srcRect/>
          <a:stretch>
            <a:fillRect/>
          </a:stretch>
        </p:blipFill>
        <p:spPr bwMode="auto">
          <a:xfrm>
            <a:off x="2214546" y="4654020"/>
            <a:ext cx="5929303" cy="144675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Granularity	</a:t>
            </a:r>
            <a:endParaRPr lang="en-IN" dirty="0"/>
          </a:p>
        </p:txBody>
      </p:sp>
      <p:sp>
        <p:nvSpPr>
          <p:cNvPr id="3" name="Content Placeholder 2"/>
          <p:cNvSpPr>
            <a:spLocks noGrp="1"/>
          </p:cNvSpPr>
          <p:nvPr>
            <p:ph sz="quarter" idx="1"/>
          </p:nvPr>
        </p:nvSpPr>
        <p:spPr/>
        <p:txBody>
          <a:bodyPr>
            <a:normAutofit/>
          </a:bodyPr>
          <a:lstStyle/>
          <a:p>
            <a:r>
              <a:rPr lang="en-IN" sz="2400" dirty="0" smtClean="0"/>
              <a:t>Objects and tables are at different levels of granularity</a:t>
            </a:r>
          </a:p>
          <a:p>
            <a:r>
              <a:rPr lang="en-IN" sz="2400" dirty="0" smtClean="0"/>
              <a:t>Table structure are often de-normalized in order to support better performance, so table rows can map to multiple objects, how to map them?</a:t>
            </a:r>
            <a:endParaRPr lang="en-IN" sz="2400" dirty="0"/>
          </a:p>
        </p:txBody>
      </p:sp>
      <p:pic>
        <p:nvPicPr>
          <p:cNvPr id="3074" name="Picture 2"/>
          <p:cNvPicPr>
            <a:picLocks noChangeAspect="1" noChangeArrowheads="1"/>
          </p:cNvPicPr>
          <p:nvPr/>
        </p:nvPicPr>
        <p:blipFill>
          <a:blip r:embed="rId2"/>
          <a:srcRect/>
          <a:stretch>
            <a:fillRect/>
          </a:stretch>
        </p:blipFill>
        <p:spPr bwMode="auto">
          <a:xfrm>
            <a:off x="928662" y="3786190"/>
            <a:ext cx="7324725" cy="247650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Associations</a:t>
            </a:r>
            <a:endParaRPr lang="en-IN" dirty="0"/>
          </a:p>
        </p:txBody>
      </p:sp>
      <p:sp>
        <p:nvSpPr>
          <p:cNvPr id="3" name="Content Placeholder 2"/>
          <p:cNvSpPr>
            <a:spLocks noGrp="1"/>
          </p:cNvSpPr>
          <p:nvPr>
            <p:ph sz="quarter" idx="1"/>
          </p:nvPr>
        </p:nvSpPr>
        <p:spPr/>
        <p:txBody>
          <a:bodyPr/>
          <a:lstStyle/>
          <a:p>
            <a:r>
              <a:rPr lang="en-IN" sz="2400" dirty="0" smtClean="0"/>
              <a:t>Associations in Java are either unidirectional or bidirectional and can be represented by one object having pointer of other object.</a:t>
            </a:r>
          </a:p>
          <a:p>
            <a:r>
              <a:rPr lang="en-IN" sz="2400" dirty="0" smtClean="0"/>
              <a:t>Relation between database tables is based on join. table relationship is always bidirectional, while for object it may be unidirectional/bidirectional</a:t>
            </a:r>
          </a:p>
          <a:p>
            <a:endParaRPr lang="en-IN" dirty="0"/>
          </a:p>
        </p:txBody>
      </p:sp>
      <p:pic>
        <p:nvPicPr>
          <p:cNvPr id="4" name="Picture 2"/>
          <p:cNvPicPr>
            <a:picLocks noChangeAspect="1" noChangeArrowheads="1"/>
          </p:cNvPicPr>
          <p:nvPr/>
        </p:nvPicPr>
        <p:blipFill>
          <a:blip r:embed="rId2"/>
          <a:srcRect/>
          <a:stretch>
            <a:fillRect/>
          </a:stretch>
        </p:blipFill>
        <p:spPr bwMode="auto">
          <a:xfrm>
            <a:off x="1214414" y="4214818"/>
            <a:ext cx="6276975" cy="139065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Navigation and associations traversal</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Navigating Java Objects to get property information often require traversal of the object graph.</a:t>
            </a:r>
          </a:p>
          <a:p>
            <a:pPr lvl="1"/>
            <a:r>
              <a:rPr lang="en-IN" dirty="0" smtClean="0"/>
              <a:t>This can be quite expensive if the objects are distributed or need to be created before traversed.</a:t>
            </a:r>
          </a:p>
          <a:p>
            <a:pPr lvl="1"/>
            <a:r>
              <a:rPr lang="en-IN" dirty="0" smtClean="0"/>
              <a:t>Consider getting the address to ship and order</a:t>
            </a:r>
          </a:p>
          <a:p>
            <a:endParaRPr lang="en-US" dirty="0" smtClean="0"/>
          </a:p>
          <a:p>
            <a:endParaRPr lang="en-US" dirty="0" smtClean="0"/>
          </a:p>
          <a:p>
            <a:endParaRPr lang="en-IN" dirty="0" smtClean="0"/>
          </a:p>
          <a:p>
            <a:endParaRPr lang="en-IN" dirty="0" smtClean="0"/>
          </a:p>
          <a:p>
            <a:r>
              <a:rPr lang="en-IN" dirty="0" smtClean="0"/>
              <a:t>While navigation in database is handled with the help of single join.</a:t>
            </a:r>
            <a:endParaRPr lang="en-IN" dirty="0"/>
          </a:p>
        </p:txBody>
      </p:sp>
      <p:pic>
        <p:nvPicPr>
          <p:cNvPr id="6146" name="Picture 2"/>
          <p:cNvPicPr>
            <a:picLocks noChangeAspect="1" noChangeArrowheads="1"/>
          </p:cNvPicPr>
          <p:nvPr/>
        </p:nvPicPr>
        <p:blipFill>
          <a:blip r:embed="rId2"/>
          <a:srcRect/>
          <a:stretch>
            <a:fillRect/>
          </a:stretch>
        </p:blipFill>
        <p:spPr bwMode="auto">
          <a:xfrm>
            <a:off x="723900" y="3571876"/>
            <a:ext cx="8420100" cy="1247775"/>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sp>
        <p:nvSpPr>
          <p:cNvPr id="3" name="Content Placeholder 2"/>
          <p:cNvSpPr>
            <a:spLocks noGrp="1"/>
          </p:cNvSpPr>
          <p:nvPr>
            <p:ph sz="quarter" idx="1"/>
          </p:nvPr>
        </p:nvSpPr>
        <p:spPr/>
        <p:txBody>
          <a:bodyPr/>
          <a:lstStyle/>
          <a:p>
            <a:r>
              <a:rPr lang="en-IN" sz="2000" dirty="0" smtClean="0"/>
              <a:t>Inheritance and Polymorphism are important concepts in OO world</a:t>
            </a:r>
          </a:p>
          <a:p>
            <a:r>
              <a:rPr lang="en-IN" sz="2000" dirty="0" smtClean="0"/>
              <a:t>Database don't have equivalent concepts</a:t>
            </a:r>
          </a:p>
          <a:p>
            <a:r>
              <a:rPr lang="en-IN" sz="2000" dirty="0" smtClean="0"/>
              <a:t>Now question is how to map it to database world?</a:t>
            </a:r>
          </a:p>
          <a:p>
            <a:endParaRPr lang="en-IN" sz="2000" dirty="0" smtClean="0">
              <a:solidFill>
                <a:srgbClr val="FF0000"/>
              </a:solidFill>
            </a:endParaRPr>
          </a:p>
          <a:p>
            <a:pPr>
              <a:buNone/>
            </a:pPr>
            <a:r>
              <a:rPr lang="en-IN" sz="2000" dirty="0" smtClean="0">
                <a:solidFill>
                  <a:srgbClr val="FF0000"/>
                </a:solidFill>
              </a:rPr>
              <a:t>Inheritance examples</a:t>
            </a:r>
            <a:endParaRPr lang="en-IN" sz="2000" dirty="0">
              <a:solidFill>
                <a:srgbClr val="FF0000"/>
              </a:solidFill>
            </a:endParaRPr>
          </a:p>
        </p:txBody>
      </p:sp>
      <p:pic>
        <p:nvPicPr>
          <p:cNvPr id="7170" name="Picture 2"/>
          <p:cNvPicPr>
            <a:picLocks noChangeAspect="1" noChangeArrowheads="1"/>
          </p:cNvPicPr>
          <p:nvPr/>
        </p:nvPicPr>
        <p:blipFill>
          <a:blip r:embed="rId2"/>
          <a:srcRect/>
          <a:stretch>
            <a:fillRect/>
          </a:stretch>
        </p:blipFill>
        <p:spPr bwMode="auto">
          <a:xfrm>
            <a:off x="428596" y="4071942"/>
            <a:ext cx="2552700" cy="24003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214810" y="3286124"/>
            <a:ext cx="4600575" cy="3067047"/>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Data Types</a:t>
            </a:r>
            <a:endParaRPr lang="en-IN" dirty="0"/>
          </a:p>
        </p:txBody>
      </p:sp>
      <p:sp>
        <p:nvSpPr>
          <p:cNvPr id="3" name="Content Placeholder 2"/>
          <p:cNvSpPr>
            <a:spLocks noGrp="1"/>
          </p:cNvSpPr>
          <p:nvPr>
            <p:ph sz="quarter" idx="1"/>
          </p:nvPr>
        </p:nvSpPr>
        <p:spPr/>
        <p:txBody>
          <a:bodyPr>
            <a:normAutofit/>
          </a:bodyPr>
          <a:lstStyle/>
          <a:p>
            <a:r>
              <a:rPr lang="en-IN" sz="2000" dirty="0" smtClean="0"/>
              <a:t>There is mismatch between database data type and object oriented data types.</a:t>
            </a:r>
          </a:p>
          <a:p>
            <a:r>
              <a:rPr lang="en-IN" sz="2000" dirty="0" smtClean="0"/>
              <a:t>Question is how ORM tools can help us to map is correctly?</a:t>
            </a:r>
            <a:endParaRPr lang="en-IN" sz="2000" dirty="0"/>
          </a:p>
        </p:txBody>
      </p:sp>
      <p:pic>
        <p:nvPicPr>
          <p:cNvPr id="8194" name="Picture 2"/>
          <p:cNvPicPr>
            <a:picLocks noChangeAspect="1" noChangeArrowheads="1"/>
          </p:cNvPicPr>
          <p:nvPr/>
        </p:nvPicPr>
        <p:blipFill>
          <a:blip r:embed="rId2"/>
          <a:srcRect/>
          <a:stretch>
            <a:fillRect/>
          </a:stretch>
        </p:blipFill>
        <p:spPr bwMode="auto">
          <a:xfrm>
            <a:off x="571472" y="2928934"/>
            <a:ext cx="8201025" cy="321471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400" b="1" dirty="0" smtClean="0"/>
              <a:t>ORM and Issues</a:t>
            </a:r>
          </a:p>
          <a:p>
            <a:pPr>
              <a:buFont typeface="Wingdings" pitchFamily="2" charset="2"/>
              <a:buChar char="v"/>
            </a:pPr>
            <a:r>
              <a:rPr lang="en-IN" sz="1600" b="1" dirty="0" smtClean="0">
                <a:solidFill>
                  <a:srgbClr val="FF0000"/>
                </a:solidFill>
              </a:rPr>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Hello World</a:t>
            </a:r>
            <a:endParaRPr lang="en-US" dirty="0"/>
          </a:p>
        </p:txBody>
      </p:sp>
      <p:sp>
        <p:nvSpPr>
          <p:cNvPr id="3" name="Content Placeholder 2"/>
          <p:cNvSpPr>
            <a:spLocks noGrp="1"/>
          </p:cNvSpPr>
          <p:nvPr>
            <p:ph sz="quarter" idx="1"/>
          </p:nvPr>
        </p:nvSpPr>
        <p:spPr>
          <a:xfrm>
            <a:off x="228600" y="1643050"/>
            <a:ext cx="3629020" cy="4529150"/>
          </a:xfrm>
        </p:spPr>
        <p:txBody>
          <a:bodyPr/>
          <a:lstStyle/>
          <a:p>
            <a:pPr marL="971550" lvl="1" indent="-514350">
              <a:buNone/>
            </a:pPr>
            <a:r>
              <a:rPr lang="en-US" sz="3200" b="1" dirty="0" smtClean="0">
                <a:ea typeface="+mn-ea"/>
                <a:cs typeface="+mn-cs"/>
              </a:rPr>
              <a:t>Steps</a:t>
            </a:r>
          </a:p>
          <a:p>
            <a:pPr marL="971550" lvl="1" indent="-514350">
              <a:buFont typeface="+mj-lt"/>
              <a:buAutoNum type="arabicPeriod"/>
            </a:pPr>
            <a:r>
              <a:rPr lang="en-US" sz="2000" dirty="0" smtClean="0">
                <a:ea typeface="+mn-ea"/>
                <a:cs typeface="+mn-cs"/>
              </a:rPr>
              <a:t>Write </a:t>
            </a:r>
            <a:r>
              <a:rPr lang="en-US" sz="2000" dirty="0">
                <a:ea typeface="+mn-ea"/>
                <a:cs typeface="+mn-cs"/>
              </a:rPr>
              <a:t>a POJO class representing the table</a:t>
            </a:r>
          </a:p>
          <a:p>
            <a:pPr marL="971550" lvl="1" indent="-514350">
              <a:buFont typeface="+mj-lt"/>
              <a:buAutoNum type="arabicPeriod"/>
            </a:pPr>
            <a:r>
              <a:rPr lang="en-US" sz="2000" dirty="0" smtClean="0">
                <a:ea typeface="+mn-ea"/>
                <a:cs typeface="+mn-cs"/>
              </a:rPr>
              <a:t>Write a </a:t>
            </a:r>
            <a:r>
              <a:rPr lang="en-US" sz="2000" dirty="0" err="1" smtClean="0">
                <a:ea typeface="+mn-ea"/>
                <a:cs typeface="+mn-cs"/>
              </a:rPr>
              <a:t>hbm</a:t>
            </a:r>
            <a:r>
              <a:rPr lang="en-US" sz="2000" dirty="0" smtClean="0">
                <a:ea typeface="+mn-ea"/>
                <a:cs typeface="+mn-cs"/>
              </a:rPr>
              <a:t> file</a:t>
            </a:r>
          </a:p>
          <a:p>
            <a:pPr marL="971550" lvl="1" indent="-514350">
              <a:buFont typeface="+mj-lt"/>
              <a:buAutoNum type="arabicPeriod"/>
            </a:pPr>
            <a:r>
              <a:rPr lang="en-US" sz="2000" dirty="0" smtClean="0">
                <a:ea typeface="+mn-ea"/>
                <a:cs typeface="+mn-cs"/>
              </a:rPr>
              <a:t>Write </a:t>
            </a:r>
            <a:r>
              <a:rPr lang="en-US" sz="2000" dirty="0" err="1" smtClean="0">
                <a:ea typeface="+mn-ea"/>
                <a:cs typeface="+mn-cs"/>
              </a:rPr>
              <a:t>cfg</a:t>
            </a:r>
            <a:r>
              <a:rPr lang="en-US" sz="2000" dirty="0" smtClean="0">
                <a:ea typeface="+mn-ea"/>
                <a:cs typeface="+mn-cs"/>
              </a:rPr>
              <a:t> file/ write annotated POJO class</a:t>
            </a:r>
          </a:p>
          <a:p>
            <a:pPr marL="971550" lvl="1" indent="-514350">
              <a:buFont typeface="+mj-lt"/>
              <a:buAutoNum type="arabicPeriod"/>
            </a:pPr>
            <a:r>
              <a:rPr lang="en-US" sz="2000" dirty="0" smtClean="0">
                <a:ea typeface="+mn-ea"/>
                <a:cs typeface="+mn-cs"/>
              </a:rPr>
              <a:t>Write a class to test CRUD code</a:t>
            </a:r>
          </a:p>
        </p:txBody>
      </p:sp>
      <p:pic>
        <p:nvPicPr>
          <p:cNvPr id="93186" name="Picture 2" descr="http://cdn.javabeat.net/wp-content/uploads/2009/02/hibernate_architecture.jpg"/>
          <p:cNvPicPr>
            <a:picLocks noChangeAspect="1" noChangeArrowheads="1"/>
          </p:cNvPicPr>
          <p:nvPr/>
        </p:nvPicPr>
        <p:blipFill>
          <a:blip r:embed="rId2"/>
          <a:srcRect/>
          <a:stretch>
            <a:fillRect/>
          </a:stretch>
        </p:blipFill>
        <p:spPr bwMode="auto">
          <a:xfrm>
            <a:off x="4786314" y="1857364"/>
            <a:ext cx="4019550" cy="3743325"/>
          </a:xfrm>
          <a:prstGeom prst="rect">
            <a:avLst/>
          </a:prstGeom>
          <a:noFill/>
        </p:spPr>
      </p:pic>
      <p:sp>
        <p:nvSpPr>
          <p:cNvPr id="6" name="Footer Placeholder 5"/>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 xmlns:p14="http://schemas.microsoft.com/office/powerpoint/2010/main" val="757684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4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smtClean="0"/>
              <a:t>Basic idea!</a:t>
            </a:r>
            <a:endParaRPr lang="en-IN" sz="1600" b="1" dirty="0" smtClean="0"/>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71550" lvl="1" indent="-514350"/>
            <a:r>
              <a:rPr lang="en-US" sz="3200" dirty="0"/>
              <a:t>Write a </a:t>
            </a:r>
            <a:r>
              <a:rPr lang="en-US" sz="3200" dirty="0" smtClean="0"/>
              <a:t>Annotated POJO class</a:t>
            </a:r>
            <a:endParaRPr lang="en-US" sz="3200" dirty="0"/>
          </a:p>
        </p:txBody>
      </p:sp>
      <p:sp>
        <p:nvSpPr>
          <p:cNvPr id="3" name="Content Placeholder 2"/>
          <p:cNvSpPr>
            <a:spLocks noGrp="1"/>
          </p:cNvSpPr>
          <p:nvPr>
            <p:ph sz="quarter" idx="1"/>
          </p:nvPr>
        </p:nvSpPr>
        <p:spPr/>
        <p:txBody>
          <a:bodyPr/>
          <a:lstStyle/>
          <a:p>
            <a:pPr>
              <a:buNone/>
            </a:pPr>
            <a:endParaRPr lang="en-US" dirty="0" smtClean="0"/>
          </a:p>
          <a:p>
            <a:pPr>
              <a:buNone/>
            </a:pPr>
            <a:endParaRPr lang="en-IN" dirty="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pic>
        <p:nvPicPr>
          <p:cNvPr id="39937" name="Picture 1"/>
          <p:cNvPicPr>
            <a:picLocks noChangeAspect="1" noChangeArrowheads="1"/>
          </p:cNvPicPr>
          <p:nvPr/>
        </p:nvPicPr>
        <p:blipFill>
          <a:blip r:embed="rId2"/>
          <a:srcRect/>
          <a:stretch>
            <a:fillRect/>
          </a:stretch>
        </p:blipFill>
        <p:spPr bwMode="auto">
          <a:xfrm>
            <a:off x="928662" y="1643050"/>
            <a:ext cx="4953000" cy="3657600"/>
          </a:xfrm>
          <a:prstGeom prst="rect">
            <a:avLst/>
          </a:prstGeom>
          <a:noFill/>
          <a:ln w="9525">
            <a:noFill/>
            <a:miter lim="800000"/>
            <a:headEnd/>
            <a:tailEnd/>
          </a:ln>
          <a:effectLst/>
        </p:spPr>
      </p:pic>
      <p:sp>
        <p:nvSpPr>
          <p:cNvPr id="6" name="Rectangle 5"/>
          <p:cNvSpPr/>
          <p:nvPr/>
        </p:nvSpPr>
        <p:spPr>
          <a:xfrm>
            <a:off x="785786" y="5572140"/>
            <a:ext cx="7325210" cy="523220"/>
          </a:xfrm>
          <a:prstGeom prst="rect">
            <a:avLst/>
          </a:prstGeom>
        </p:spPr>
        <p:txBody>
          <a:bodyPr wrap="none">
            <a:spAutoFit/>
          </a:bodyPr>
          <a:lstStyle/>
          <a:p>
            <a:r>
              <a:rPr lang="en-IN" sz="2800" b="1" dirty="0" smtClean="0">
                <a:solidFill>
                  <a:srgbClr val="FF0000"/>
                </a:solidFill>
              </a:rPr>
              <a:t>Note: annotations can also be applied to getters</a:t>
            </a:r>
            <a:endParaRPr lang="en-IN" sz="2800"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Hibernate.cfg.xml</a:t>
            </a:r>
            <a:endParaRPr lang="en-IN" dirty="0"/>
          </a:p>
        </p:txBody>
      </p:sp>
      <p:sp>
        <p:nvSpPr>
          <p:cNvPr id="3" name="Content Placeholder 2"/>
          <p:cNvSpPr>
            <a:spLocks noGrp="1"/>
          </p:cNvSpPr>
          <p:nvPr>
            <p:ph sz="quarter" idx="1"/>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pic>
        <p:nvPicPr>
          <p:cNvPr id="38913" name="Picture 1"/>
          <p:cNvPicPr>
            <a:picLocks noChangeAspect="1" noChangeArrowheads="1"/>
          </p:cNvPicPr>
          <p:nvPr/>
        </p:nvPicPr>
        <p:blipFill>
          <a:blip r:embed="rId2"/>
          <a:srcRect/>
          <a:stretch>
            <a:fillRect/>
          </a:stretch>
        </p:blipFill>
        <p:spPr bwMode="auto">
          <a:xfrm>
            <a:off x="571472" y="1643050"/>
            <a:ext cx="8415395" cy="46237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&lt;property name="</a:t>
            </a:r>
            <a:r>
              <a:rPr lang="en-IN" sz="2400" dirty="0" err="1" smtClean="0"/>
              <a:t>current_session_context_class</a:t>
            </a:r>
            <a:r>
              <a:rPr lang="en-IN" sz="2400" dirty="0" smtClean="0"/>
              <a:t>"&gt;thread&lt;/property&gt;</a:t>
            </a:r>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sz="1600" dirty="0" smtClean="0"/>
          </a:p>
          <a:p>
            <a:endParaRPr lang="en-IN" sz="1600" dirty="0" smtClean="0"/>
          </a:p>
          <a:p>
            <a:r>
              <a:rPr lang="en-IN" sz="1600" dirty="0" smtClean="0">
                <a:hlinkClick r:id="rId2"/>
              </a:rPr>
              <a:t>http://stackoverflow.com/questions/8046662/hibernate-opensession-vs-getcurrentsession</a:t>
            </a:r>
            <a:endParaRPr lang="en-IN" sz="1600" dirty="0" smtClean="0"/>
          </a:p>
          <a:p>
            <a:r>
              <a:rPr lang="en-IN" sz="1600" dirty="0" smtClean="0">
                <a:hlinkClick r:id="rId3"/>
              </a:rPr>
              <a:t>https://forum.hibernate.org/viewtopic.php?p=2384979&amp;sid=8367751b54bf160003b867f858393398#p2384979</a:t>
            </a:r>
            <a:endParaRPr lang="en-IN" sz="1600" dirty="0" smtClean="0"/>
          </a:p>
          <a:p>
            <a:endParaRPr lang="en-IN" sz="1600" dirty="0"/>
          </a:p>
        </p:txBody>
      </p:sp>
      <p:pic>
        <p:nvPicPr>
          <p:cNvPr id="84994" name="Picture 2"/>
          <p:cNvPicPr>
            <a:picLocks noChangeAspect="1" noChangeArrowheads="1"/>
          </p:cNvPicPr>
          <p:nvPr/>
        </p:nvPicPr>
        <p:blipFill>
          <a:blip r:embed="rId4"/>
          <a:srcRect/>
          <a:stretch>
            <a:fillRect/>
          </a:stretch>
        </p:blipFill>
        <p:spPr bwMode="auto">
          <a:xfrm>
            <a:off x="714348" y="1714488"/>
            <a:ext cx="8196967" cy="30861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record</a:t>
            </a:r>
            <a:endParaRPr lang="en-IN"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7" name="Footer Placeholder 6"/>
          <p:cNvSpPr>
            <a:spLocks noGrp="1"/>
          </p:cNvSpPr>
          <p:nvPr>
            <p:ph type="ftr" sz="quarter" idx="11"/>
          </p:nvPr>
        </p:nvSpPr>
        <p:spPr/>
        <p:txBody>
          <a:bodyPr/>
          <a:lstStyle/>
          <a:p>
            <a:r>
              <a:rPr lang="en-IN" smtClean="0"/>
              <a:t>rgupta.mtech@gmail.com   Java Training Hibernate</a:t>
            </a:r>
            <a:endParaRPr lang="en-IN"/>
          </a:p>
        </p:txBody>
      </p:sp>
      <p:pic>
        <p:nvPicPr>
          <p:cNvPr id="37889" name="Picture 1"/>
          <p:cNvPicPr>
            <a:picLocks noChangeAspect="1" noChangeArrowheads="1"/>
          </p:cNvPicPr>
          <p:nvPr/>
        </p:nvPicPr>
        <p:blipFill>
          <a:blip r:embed="rId2"/>
          <a:srcRect/>
          <a:stretch>
            <a:fillRect/>
          </a:stretch>
        </p:blipFill>
        <p:spPr bwMode="auto">
          <a:xfrm>
            <a:off x="357158" y="1643050"/>
            <a:ext cx="8286776" cy="3357586"/>
          </a:xfrm>
          <a:prstGeom prst="rect">
            <a:avLst/>
          </a:prstGeom>
          <a:noFill/>
          <a:ln w="9525">
            <a:noFill/>
            <a:miter lim="800000"/>
            <a:headEnd/>
            <a:tailEnd/>
          </a:ln>
          <a:effectLst/>
        </p:spPr>
      </p:pic>
      <p:pic>
        <p:nvPicPr>
          <p:cNvPr id="37890" name="Picture 2"/>
          <p:cNvPicPr>
            <a:picLocks noChangeAspect="1" noChangeArrowheads="1"/>
          </p:cNvPicPr>
          <p:nvPr/>
        </p:nvPicPr>
        <p:blipFill>
          <a:blip r:embed="rId3"/>
          <a:srcRect/>
          <a:stretch>
            <a:fillRect/>
          </a:stretch>
        </p:blipFill>
        <p:spPr bwMode="auto">
          <a:xfrm>
            <a:off x="714348" y="5286388"/>
            <a:ext cx="5381625" cy="85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&amp; Update record</a:t>
            </a:r>
            <a:endParaRPr lang="en-IN" dirty="0"/>
          </a:p>
        </p:txBody>
      </p:sp>
      <p:sp>
        <p:nvSpPr>
          <p:cNvPr id="3" name="Content Placeholder 2"/>
          <p:cNvSpPr>
            <a:spLocks noGrp="1"/>
          </p:cNvSpPr>
          <p:nvPr>
            <p:ph sz="quarter" idx="1"/>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pic>
        <p:nvPicPr>
          <p:cNvPr id="36865" name="Picture 1"/>
          <p:cNvPicPr>
            <a:picLocks noChangeAspect="1" noChangeArrowheads="1"/>
          </p:cNvPicPr>
          <p:nvPr/>
        </p:nvPicPr>
        <p:blipFill>
          <a:blip r:embed="rId2"/>
          <a:srcRect/>
          <a:stretch>
            <a:fillRect/>
          </a:stretch>
        </p:blipFill>
        <p:spPr bwMode="auto">
          <a:xfrm>
            <a:off x="0" y="1643050"/>
            <a:ext cx="9144000" cy="2019300"/>
          </a:xfrm>
          <a:prstGeom prst="rect">
            <a:avLst/>
          </a:prstGeom>
          <a:noFill/>
          <a:ln w="9525">
            <a:noFill/>
            <a:miter lim="800000"/>
            <a:headEnd/>
            <a:tailEnd/>
          </a:ln>
          <a:effectLst/>
        </p:spPr>
      </p:pic>
      <p:pic>
        <p:nvPicPr>
          <p:cNvPr id="36866" name="Picture 2"/>
          <p:cNvPicPr>
            <a:picLocks noChangeAspect="1" noChangeArrowheads="1"/>
          </p:cNvPicPr>
          <p:nvPr/>
        </p:nvPicPr>
        <p:blipFill>
          <a:blip r:embed="rId3"/>
          <a:srcRect/>
          <a:stretch>
            <a:fillRect/>
          </a:stretch>
        </p:blipFill>
        <p:spPr bwMode="auto">
          <a:xfrm>
            <a:off x="0" y="4000504"/>
            <a:ext cx="9372600" cy="192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all records</a:t>
            </a:r>
            <a:endParaRPr lang="en-IN" dirty="0"/>
          </a:p>
        </p:txBody>
      </p:sp>
      <p:sp>
        <p:nvSpPr>
          <p:cNvPr id="3" name="Content Placeholder 2"/>
          <p:cNvSpPr>
            <a:spLocks noGrp="1"/>
          </p:cNvSpPr>
          <p:nvPr>
            <p:ph sz="quarter" idx="1"/>
          </p:nvPr>
        </p:nvSpPr>
        <p:spPr/>
        <p:txBody>
          <a:bodyPr/>
          <a:lstStyle/>
          <a:p>
            <a:endParaRPr lang="en-IN"/>
          </a:p>
        </p:txBody>
      </p:sp>
      <p:sp>
        <p:nvSpPr>
          <p:cNvPr id="6" name="Footer Placeholder 5"/>
          <p:cNvSpPr>
            <a:spLocks noGrp="1"/>
          </p:cNvSpPr>
          <p:nvPr>
            <p:ph type="ftr" sz="quarter" idx="11"/>
          </p:nvPr>
        </p:nvSpPr>
        <p:spPr/>
        <p:txBody>
          <a:bodyPr/>
          <a:lstStyle/>
          <a:p>
            <a:r>
              <a:rPr lang="en-IN" smtClean="0"/>
              <a:t>rgupta.mtech@gmail.com   Java Training Hibernate</a:t>
            </a:r>
            <a:endParaRPr lang="en-IN"/>
          </a:p>
        </p:txBody>
      </p:sp>
      <p:pic>
        <p:nvPicPr>
          <p:cNvPr id="34817" name="Picture 1"/>
          <p:cNvPicPr>
            <a:picLocks noChangeAspect="1" noChangeArrowheads="1"/>
          </p:cNvPicPr>
          <p:nvPr/>
        </p:nvPicPr>
        <p:blipFill>
          <a:blip r:embed="rId2"/>
          <a:srcRect/>
          <a:stretch>
            <a:fillRect/>
          </a:stretch>
        </p:blipFill>
        <p:spPr bwMode="auto">
          <a:xfrm>
            <a:off x="571472" y="1643050"/>
            <a:ext cx="7858180" cy="2200275"/>
          </a:xfrm>
          <a:prstGeom prst="rect">
            <a:avLst/>
          </a:prstGeom>
          <a:noFill/>
          <a:ln w="9525">
            <a:noFill/>
            <a:miter lim="800000"/>
            <a:headEnd/>
            <a:tailEnd/>
          </a:ln>
          <a:effectLst/>
        </p:spPr>
      </p:pic>
      <p:pic>
        <p:nvPicPr>
          <p:cNvPr id="34818" name="Picture 2"/>
          <p:cNvPicPr>
            <a:picLocks noChangeAspect="1" noChangeArrowheads="1"/>
          </p:cNvPicPr>
          <p:nvPr/>
        </p:nvPicPr>
        <p:blipFill>
          <a:blip r:embed="rId3"/>
          <a:srcRect/>
          <a:stretch>
            <a:fillRect/>
          </a:stretch>
        </p:blipFill>
        <p:spPr bwMode="auto">
          <a:xfrm>
            <a:off x="857224" y="4357694"/>
            <a:ext cx="7448550" cy="1876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4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600" b="1" dirty="0" smtClean="0">
                <a:solidFill>
                  <a:srgbClr val="FF0000"/>
                </a:solidFill>
              </a:rPr>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Primary Keys with @Id and @</a:t>
            </a:r>
            <a:r>
              <a:rPr lang="en-IN" b="1" dirty="0" err="1" smtClean="0"/>
              <a:t>GeneratedValue</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a:xfrm>
            <a:off x="285720" y="1785926"/>
            <a:ext cx="3816476" cy="4495800"/>
          </a:xfrm>
        </p:spPr>
        <p:txBody>
          <a:bodyPr>
            <a:normAutofit/>
          </a:bodyPr>
          <a:lstStyle/>
          <a:p>
            <a:pPr>
              <a:buFont typeface="Wingdings" pitchFamily="2" charset="2"/>
              <a:buChar char="v"/>
            </a:pPr>
            <a:r>
              <a:rPr lang="en-IN" sz="1600" dirty="0" smtClean="0"/>
              <a:t>@</a:t>
            </a:r>
            <a:r>
              <a:rPr lang="en-IN" sz="1600" dirty="0" err="1" smtClean="0"/>
              <a:t>GeneratedValue</a:t>
            </a:r>
            <a:r>
              <a:rPr lang="en-IN" sz="1600" dirty="0" smtClean="0"/>
              <a:t> annotation is used to decide primary key generation strategies</a:t>
            </a:r>
          </a:p>
          <a:p>
            <a:pPr>
              <a:buFont typeface="Wingdings" pitchFamily="2" charset="2"/>
              <a:buChar char="v"/>
            </a:pPr>
            <a:r>
              <a:rPr lang="en-IN" sz="1600" dirty="0" smtClean="0"/>
              <a:t> This takes a pair of attributes: strategy and generator. The strategy attribute must be a value from the </a:t>
            </a:r>
            <a:r>
              <a:rPr lang="en-IN" sz="1600" dirty="0" err="1" smtClean="0"/>
              <a:t>javax.persistence.GeneratorType</a:t>
            </a:r>
            <a:r>
              <a:rPr lang="en-IN" sz="1600" dirty="0" smtClean="0"/>
              <a:t> enumeration. If you do not specify a generator type, the default is AUTO</a:t>
            </a:r>
          </a:p>
          <a:p>
            <a:pPr>
              <a:buFont typeface="Wingdings" pitchFamily="2" charset="2"/>
              <a:buChar char="v"/>
            </a:pPr>
            <a:endParaRPr lang="en-US" sz="1400" dirty="0" smtClean="0"/>
          </a:p>
        </p:txBody>
      </p:sp>
      <p:pic>
        <p:nvPicPr>
          <p:cNvPr id="5" name="Picture 2"/>
          <p:cNvPicPr>
            <a:picLocks noChangeAspect="1" noChangeArrowheads="1"/>
          </p:cNvPicPr>
          <p:nvPr/>
        </p:nvPicPr>
        <p:blipFill>
          <a:blip r:embed="rId2"/>
          <a:srcRect/>
          <a:stretch>
            <a:fillRect/>
          </a:stretch>
        </p:blipFill>
        <p:spPr bwMode="auto">
          <a:xfrm>
            <a:off x="4429124" y="1571612"/>
            <a:ext cx="4525847" cy="2124071"/>
          </a:xfrm>
          <a:prstGeom prst="rect">
            <a:avLst/>
          </a:prstGeom>
          <a:noFill/>
          <a:ln w="9525">
            <a:noFill/>
            <a:miter lim="800000"/>
            <a:headEnd/>
            <a:tailEnd/>
          </a:ln>
          <a:effectLst/>
        </p:spPr>
      </p:pic>
      <p:pic>
        <p:nvPicPr>
          <p:cNvPr id="87042" name="Picture 2"/>
          <p:cNvPicPr>
            <a:picLocks noChangeAspect="1" noChangeArrowheads="1"/>
          </p:cNvPicPr>
          <p:nvPr/>
        </p:nvPicPr>
        <p:blipFill>
          <a:blip r:embed="rId3"/>
          <a:srcRect/>
          <a:stretch>
            <a:fillRect/>
          </a:stretch>
        </p:blipFill>
        <p:spPr bwMode="auto">
          <a:xfrm>
            <a:off x="4357686" y="3929066"/>
            <a:ext cx="4786314" cy="1047750"/>
          </a:xfrm>
          <a:prstGeom prst="rect">
            <a:avLst/>
          </a:prstGeom>
          <a:noFill/>
          <a:ln w="9525">
            <a:noFill/>
            <a:miter lim="800000"/>
            <a:headEnd/>
            <a:tailEnd/>
          </a:ln>
          <a:effectLst/>
        </p:spPr>
      </p:pic>
      <p:pic>
        <p:nvPicPr>
          <p:cNvPr id="87043" name="Picture 3"/>
          <p:cNvPicPr>
            <a:picLocks noChangeAspect="1" noChangeArrowheads="1"/>
          </p:cNvPicPr>
          <p:nvPr/>
        </p:nvPicPr>
        <p:blipFill>
          <a:blip r:embed="rId4"/>
          <a:srcRect/>
          <a:stretch>
            <a:fillRect/>
          </a:stretch>
        </p:blipFill>
        <p:spPr bwMode="auto">
          <a:xfrm>
            <a:off x="428597" y="5419358"/>
            <a:ext cx="8358246" cy="14386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Compound Primary Keys</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normAutofit/>
          </a:bodyPr>
          <a:lstStyle/>
          <a:p>
            <a:r>
              <a:rPr lang="en-US" sz="1600" dirty="0" smtClean="0"/>
              <a:t>What if we need some business primary key?</a:t>
            </a:r>
          </a:p>
          <a:p>
            <a:r>
              <a:rPr lang="en-IN" sz="1600" dirty="0" smtClean="0"/>
              <a:t>You must create a class to represent the primary key. </a:t>
            </a:r>
          </a:p>
          <a:p>
            <a:r>
              <a:rPr lang="en-IN" sz="1600" dirty="0" smtClean="0"/>
              <a:t>Condition to be primary key class:</a:t>
            </a:r>
          </a:p>
          <a:p>
            <a:pPr lvl="1"/>
            <a:r>
              <a:rPr lang="en-IN" sz="1600" dirty="0" smtClean="0"/>
              <a:t>It must be a public class</a:t>
            </a:r>
          </a:p>
          <a:p>
            <a:pPr lvl="1"/>
            <a:r>
              <a:rPr lang="en-IN" sz="1600" dirty="0" smtClean="0"/>
              <a:t>It must have a default constructor</a:t>
            </a:r>
          </a:p>
          <a:p>
            <a:pPr lvl="1"/>
            <a:r>
              <a:rPr lang="en-IN" sz="1600" dirty="0" smtClean="0"/>
              <a:t>It must be </a:t>
            </a:r>
            <a:r>
              <a:rPr lang="en-IN" sz="1600" dirty="0" err="1" smtClean="0"/>
              <a:t>serializable</a:t>
            </a:r>
            <a:endParaRPr lang="en-IN" sz="1600" dirty="0" smtClean="0"/>
          </a:p>
          <a:p>
            <a:pPr lvl="1"/>
            <a:r>
              <a:rPr lang="en-IN" sz="1600" dirty="0" smtClean="0"/>
              <a:t>It must implement </a:t>
            </a:r>
            <a:r>
              <a:rPr lang="en-IN" sz="1600" dirty="0" err="1" smtClean="0"/>
              <a:t>hashCode</a:t>
            </a:r>
            <a:r>
              <a:rPr lang="en-IN" sz="1600" dirty="0" smtClean="0"/>
              <a:t>() and equals() methods to allow the Hibernate code</a:t>
            </a:r>
          </a:p>
          <a:p>
            <a:pPr lvl="1"/>
            <a:r>
              <a:rPr lang="en-IN" sz="1600" b="1" dirty="0" smtClean="0"/>
              <a:t>Compound Primary Keys with @Id, @</a:t>
            </a:r>
            <a:r>
              <a:rPr lang="en-IN" sz="1600" b="1" dirty="0" err="1" smtClean="0"/>
              <a:t>IdClass</a:t>
            </a:r>
            <a:r>
              <a:rPr lang="en-IN" sz="1600" b="1" dirty="0" smtClean="0"/>
              <a:t>, or @</a:t>
            </a:r>
            <a:r>
              <a:rPr lang="en-IN" sz="1600" b="1" dirty="0" err="1" smtClean="0"/>
              <a:t>EmbeddedId</a:t>
            </a:r>
            <a:endParaRPr lang="en-IN" sz="1600" b="1" dirty="0" smtClean="0"/>
          </a:p>
          <a:p>
            <a:pPr lvl="1"/>
            <a:r>
              <a:rPr lang="en-IN" sz="1600" b="1" dirty="0" smtClean="0">
                <a:solidFill>
                  <a:srgbClr val="FF0000"/>
                </a:solidFill>
              </a:rPr>
              <a:t>Consider that business </a:t>
            </a:r>
            <a:r>
              <a:rPr lang="en-IN" sz="1600" b="1" dirty="0" err="1" smtClean="0">
                <a:solidFill>
                  <a:srgbClr val="FF0000"/>
                </a:solidFill>
              </a:rPr>
              <a:t>requirment</a:t>
            </a:r>
            <a:r>
              <a:rPr lang="en-IN" sz="1600" b="1" dirty="0" smtClean="0">
                <a:solidFill>
                  <a:srgbClr val="FF0000"/>
                </a:solidFill>
              </a:rPr>
              <a:t> is that we need to represent customer primary key as a combination of </a:t>
            </a:r>
            <a:r>
              <a:rPr lang="en-IN" sz="1600" b="1" dirty="0" err="1" smtClean="0">
                <a:solidFill>
                  <a:srgbClr val="FF0000"/>
                </a:solidFill>
              </a:rPr>
              <a:t>customerId</a:t>
            </a:r>
            <a:r>
              <a:rPr lang="en-IN" sz="1600" b="1" dirty="0" smtClean="0">
                <a:solidFill>
                  <a:srgbClr val="FF0000"/>
                </a:solidFill>
              </a:rPr>
              <a:t> and </a:t>
            </a:r>
            <a:r>
              <a:rPr lang="en-IN" sz="1600" b="1" dirty="0" err="1" smtClean="0">
                <a:solidFill>
                  <a:srgbClr val="FF0000"/>
                </a:solidFill>
              </a:rPr>
              <a:t>customerRegistrationId</a:t>
            </a:r>
            <a:r>
              <a:rPr lang="en-IN" sz="1600" b="1" dirty="0" smtClean="0">
                <a:solidFill>
                  <a:srgbClr val="FF0000"/>
                </a:solidFill>
              </a:rPr>
              <a:t>?</a:t>
            </a:r>
          </a:p>
          <a:p>
            <a:pPr lvl="1"/>
            <a:endParaRPr lang="en-IN" sz="1600" dirty="0" smtClean="0"/>
          </a:p>
        </p:txBody>
      </p:sp>
      <p:pic>
        <p:nvPicPr>
          <p:cNvPr id="83970" name="Picture 2"/>
          <p:cNvPicPr>
            <a:picLocks noChangeAspect="1" noChangeArrowheads="1"/>
          </p:cNvPicPr>
          <p:nvPr/>
        </p:nvPicPr>
        <p:blipFill>
          <a:blip r:embed="rId2"/>
          <a:srcRect/>
          <a:stretch>
            <a:fillRect/>
          </a:stretch>
        </p:blipFill>
        <p:spPr bwMode="auto">
          <a:xfrm>
            <a:off x="1357290" y="4876621"/>
            <a:ext cx="6153144" cy="19813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Compound Primary Keys with @Id</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lstStyle/>
          <a:p>
            <a:pPr marL="514350" indent="-514350">
              <a:buFont typeface="+mj-lt"/>
              <a:buAutoNum type="arabicPeriod"/>
            </a:pPr>
            <a:r>
              <a:rPr lang="en-IN" sz="2000" dirty="0" smtClean="0"/>
              <a:t>Create an POJO annotated with @Embeddable ( it must implements </a:t>
            </a:r>
            <a:r>
              <a:rPr lang="en-IN" sz="2000" dirty="0" err="1" smtClean="0"/>
              <a:t>Serilizable</a:t>
            </a:r>
            <a:r>
              <a:rPr lang="en-IN" sz="2000" dirty="0" smtClean="0"/>
              <a:t> interface and must have default constructor)</a:t>
            </a:r>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r>
              <a:rPr lang="en-IN" sz="2000" dirty="0" smtClean="0"/>
              <a:t>Use it in target class</a:t>
            </a:r>
          </a:p>
          <a:p>
            <a:endParaRPr lang="en-IN" dirty="0" smtClean="0"/>
          </a:p>
          <a:p>
            <a:endParaRPr lang="en-IN" dirty="0"/>
          </a:p>
        </p:txBody>
      </p:sp>
      <p:pic>
        <p:nvPicPr>
          <p:cNvPr id="34817" name="Picture 1"/>
          <p:cNvPicPr>
            <a:picLocks noChangeAspect="1" noChangeArrowheads="1"/>
          </p:cNvPicPr>
          <p:nvPr/>
        </p:nvPicPr>
        <p:blipFill>
          <a:blip r:embed="rId2"/>
          <a:srcRect/>
          <a:stretch>
            <a:fillRect/>
          </a:stretch>
        </p:blipFill>
        <p:spPr bwMode="auto">
          <a:xfrm>
            <a:off x="1142976" y="2285992"/>
            <a:ext cx="7581900" cy="1838325"/>
          </a:xfrm>
          <a:prstGeom prst="rect">
            <a:avLst/>
          </a:prstGeom>
          <a:noFill/>
          <a:ln w="9525">
            <a:noFill/>
            <a:miter lim="800000"/>
            <a:headEnd/>
            <a:tailEnd/>
          </a:ln>
          <a:effectLst/>
        </p:spPr>
      </p:pic>
      <p:pic>
        <p:nvPicPr>
          <p:cNvPr id="34818" name="Picture 2"/>
          <p:cNvPicPr>
            <a:picLocks noChangeAspect="1" noChangeArrowheads="1"/>
          </p:cNvPicPr>
          <p:nvPr/>
        </p:nvPicPr>
        <p:blipFill>
          <a:blip r:embed="rId3"/>
          <a:srcRect/>
          <a:stretch>
            <a:fillRect/>
          </a:stretch>
        </p:blipFill>
        <p:spPr bwMode="auto">
          <a:xfrm>
            <a:off x="1142976" y="4714884"/>
            <a:ext cx="4095750" cy="1590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600" b="1" dirty="0" smtClean="0">
                <a:solidFill>
                  <a:srgbClr val="FF0000"/>
                </a:solidFill>
              </a:rPr>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4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Compound Primary Keys @</a:t>
            </a:r>
            <a:r>
              <a:rPr lang="en-IN" b="1" dirty="0" err="1" smtClean="0"/>
              <a:t>EmbeddedId</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lstStyle/>
          <a:p>
            <a:r>
              <a:rPr lang="en-IN" sz="2000" dirty="0" smtClean="0"/>
              <a:t>Here, the primary key class cannot be used in other tables since it is not an @Embeddable entity, but it does allow us to treat the key as a single attribute of the Account class</a:t>
            </a:r>
          </a:p>
          <a:p>
            <a:endParaRPr lang="en-US" dirty="0" smtClean="0"/>
          </a:p>
          <a:p>
            <a:endParaRPr lang="en-US" dirty="0" smtClean="0"/>
          </a:p>
          <a:p>
            <a:pPr>
              <a:buNone/>
            </a:pPr>
            <a:endParaRPr lang="en-US" dirty="0" smtClean="0"/>
          </a:p>
          <a:p>
            <a:r>
              <a:rPr lang="en-US" sz="2000" dirty="0" smtClean="0"/>
              <a:t>No need to mention </a:t>
            </a:r>
            <a:r>
              <a:rPr lang="en-IN" sz="2000" dirty="0" smtClean="0"/>
              <a:t>@Embeddable on </a:t>
            </a:r>
            <a:r>
              <a:rPr lang="en-IN" sz="2000" dirty="0" err="1" smtClean="0"/>
              <a:t>CustomerKey</a:t>
            </a:r>
            <a:r>
              <a:rPr lang="en-IN" sz="2000" dirty="0" smtClean="0"/>
              <a:t> class</a:t>
            </a:r>
            <a:endParaRPr lang="en-IN" sz="2000" dirty="0"/>
          </a:p>
        </p:txBody>
      </p:sp>
      <p:pic>
        <p:nvPicPr>
          <p:cNvPr id="33793" name="Picture 1"/>
          <p:cNvPicPr>
            <a:picLocks noChangeAspect="1" noChangeArrowheads="1"/>
          </p:cNvPicPr>
          <p:nvPr/>
        </p:nvPicPr>
        <p:blipFill>
          <a:blip r:embed="rId2"/>
          <a:srcRect/>
          <a:stretch>
            <a:fillRect/>
          </a:stretch>
        </p:blipFill>
        <p:spPr bwMode="auto">
          <a:xfrm>
            <a:off x="1214414" y="2714620"/>
            <a:ext cx="4619625" cy="1466850"/>
          </a:xfrm>
          <a:prstGeom prst="rect">
            <a:avLst/>
          </a:prstGeom>
          <a:noFill/>
          <a:ln w="9525">
            <a:noFill/>
            <a:miter lim="800000"/>
            <a:headEnd/>
            <a:tailEnd/>
          </a:ln>
          <a:effectLst/>
        </p:spPr>
      </p:pic>
      <p:pic>
        <p:nvPicPr>
          <p:cNvPr id="33794" name="Picture 2"/>
          <p:cNvPicPr>
            <a:picLocks noChangeAspect="1" noChangeArrowheads="1"/>
          </p:cNvPicPr>
          <p:nvPr/>
        </p:nvPicPr>
        <p:blipFill>
          <a:blip r:embed="rId3"/>
          <a:srcRect/>
          <a:stretch>
            <a:fillRect/>
          </a:stretch>
        </p:blipFill>
        <p:spPr bwMode="auto">
          <a:xfrm>
            <a:off x="1214414" y="4572008"/>
            <a:ext cx="7319961" cy="163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600" b="1" dirty="0" smtClean="0">
                <a:solidFill>
                  <a:srgbClr val="FF0000"/>
                </a:solidFill>
              </a:rPr>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Annotations</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a:xfrm>
            <a:off x="612648" y="1600200"/>
            <a:ext cx="4387980" cy="4495800"/>
          </a:xfrm>
        </p:spPr>
        <p:txBody>
          <a:bodyPr>
            <a:normAutofit fontScale="77500" lnSpcReduction="20000"/>
          </a:bodyPr>
          <a:lstStyle/>
          <a:p>
            <a:r>
              <a:rPr lang="en-IN" sz="2400" dirty="0" smtClean="0"/>
              <a:t>What if table name and field name is something else?</a:t>
            </a:r>
          </a:p>
          <a:p>
            <a:pPr lvl="1"/>
            <a:r>
              <a:rPr lang="en-US" sz="1400" dirty="0" smtClean="0"/>
              <a:t>Use annotation @</a:t>
            </a:r>
            <a:r>
              <a:rPr lang="en-US" sz="1400" dirty="0" err="1" smtClean="0"/>
              <a:t>Table,@Column</a:t>
            </a:r>
            <a:endParaRPr lang="en-US" sz="1400" dirty="0" smtClean="0"/>
          </a:p>
          <a:p>
            <a:pPr lvl="1"/>
            <a:r>
              <a:rPr lang="en-US" sz="1400" dirty="0" smtClean="0"/>
              <a:t>@</a:t>
            </a:r>
            <a:r>
              <a:rPr lang="en-US" sz="1400" dirty="0" err="1" smtClean="0"/>
              <a:t>Tomporal</a:t>
            </a:r>
            <a:endParaRPr lang="en-US" sz="1400" dirty="0" smtClean="0"/>
          </a:p>
          <a:p>
            <a:pPr lvl="1"/>
            <a:endParaRPr lang="en-US" sz="1400" dirty="0" smtClean="0"/>
          </a:p>
          <a:p>
            <a:r>
              <a:rPr lang="en-IN" sz="2400" dirty="0" smtClean="0"/>
              <a:t>@Lob?</a:t>
            </a:r>
          </a:p>
          <a:p>
            <a:r>
              <a:rPr lang="en-IN" sz="2400" dirty="0" smtClean="0"/>
              <a:t>@</a:t>
            </a:r>
            <a:r>
              <a:rPr lang="en-IN" sz="2400" dirty="0" err="1" smtClean="0"/>
              <a:t>Tomporal</a:t>
            </a:r>
            <a:r>
              <a:rPr lang="en-IN" sz="2400" dirty="0" smtClean="0"/>
              <a:t>?</a:t>
            </a:r>
          </a:p>
          <a:p>
            <a:pPr lvl="1"/>
            <a:r>
              <a:rPr lang="en-US" sz="2100" dirty="0" smtClean="0"/>
              <a:t>Storing date and time.</a:t>
            </a:r>
          </a:p>
          <a:p>
            <a:pPr lvl="1"/>
            <a:r>
              <a:rPr lang="en-IN" sz="2100" dirty="0" smtClean="0"/>
              <a:t>What if </a:t>
            </a:r>
            <a:r>
              <a:rPr lang="en-IN" sz="2100" dirty="0" err="1" smtClean="0"/>
              <a:t>i</a:t>
            </a:r>
            <a:r>
              <a:rPr lang="en-IN" sz="2100" dirty="0" smtClean="0"/>
              <a:t> want only to store date part not time?</a:t>
            </a:r>
          </a:p>
          <a:p>
            <a:pPr lvl="2"/>
            <a:r>
              <a:rPr lang="en-IN" sz="1800" dirty="0" smtClean="0"/>
              <a:t>@Temporal(</a:t>
            </a:r>
            <a:r>
              <a:rPr lang="en-IN" sz="1800" dirty="0" err="1" smtClean="0"/>
              <a:t>TemporalType.DATE</a:t>
            </a:r>
            <a:r>
              <a:rPr lang="en-IN" sz="1800" dirty="0" smtClean="0"/>
              <a:t>)</a:t>
            </a:r>
          </a:p>
          <a:p>
            <a:r>
              <a:rPr lang="en-IN" sz="2400" dirty="0" smtClean="0"/>
              <a:t>@Transient?</a:t>
            </a:r>
          </a:p>
          <a:p>
            <a:pPr lvl="1"/>
            <a:r>
              <a:rPr lang="en-IN" sz="2100" dirty="0" smtClean="0"/>
              <a:t>You can not store static and transient data.</a:t>
            </a:r>
          </a:p>
          <a:p>
            <a:r>
              <a:rPr lang="en-IN" sz="2400" dirty="0" smtClean="0"/>
              <a:t>@Basic ?</a:t>
            </a:r>
          </a:p>
          <a:p>
            <a:pPr lvl="1"/>
            <a:r>
              <a:rPr lang="en-IN" sz="2100" dirty="0" smtClean="0"/>
              <a:t>Used to add some properties to add to that field.</a:t>
            </a:r>
          </a:p>
          <a:p>
            <a:pPr lvl="1"/>
            <a:r>
              <a:rPr lang="en-IN" sz="2100" dirty="0" smtClean="0"/>
              <a:t>You can work apply without it.</a:t>
            </a:r>
          </a:p>
          <a:p>
            <a:pPr lvl="1"/>
            <a:endParaRPr lang="en-IN" sz="1400" dirty="0"/>
          </a:p>
        </p:txBody>
      </p:sp>
      <p:pic>
        <p:nvPicPr>
          <p:cNvPr id="87042" name="Picture 2"/>
          <p:cNvPicPr>
            <a:picLocks noChangeAspect="1" noChangeArrowheads="1"/>
          </p:cNvPicPr>
          <p:nvPr/>
        </p:nvPicPr>
        <p:blipFill>
          <a:blip r:embed="rId2"/>
          <a:srcRect/>
          <a:stretch>
            <a:fillRect/>
          </a:stretch>
        </p:blipFill>
        <p:spPr bwMode="auto">
          <a:xfrm>
            <a:off x="4962525" y="1357298"/>
            <a:ext cx="4181475" cy="2324100"/>
          </a:xfrm>
          <a:prstGeom prst="rect">
            <a:avLst/>
          </a:prstGeom>
          <a:noFill/>
          <a:ln w="9525">
            <a:noFill/>
            <a:miter lim="800000"/>
            <a:headEnd/>
            <a:tailEnd/>
          </a:ln>
          <a:effectLst/>
        </p:spPr>
      </p:pic>
      <p:sp>
        <p:nvSpPr>
          <p:cNvPr id="6" name="Rectangle 5"/>
          <p:cNvSpPr/>
          <p:nvPr/>
        </p:nvSpPr>
        <p:spPr>
          <a:xfrm>
            <a:off x="4929190" y="3714752"/>
            <a:ext cx="4572000" cy="646331"/>
          </a:xfrm>
          <a:prstGeom prst="rect">
            <a:avLst/>
          </a:prstGeom>
        </p:spPr>
        <p:txBody>
          <a:bodyPr>
            <a:spAutoFit/>
          </a:bodyPr>
          <a:lstStyle/>
          <a:p>
            <a:r>
              <a:rPr lang="en-IN" b="1" dirty="0" smtClean="0">
                <a:solidFill>
                  <a:srgbClr val="FF0000"/>
                </a:solidFill>
              </a:rPr>
              <a:t>What is the difference bw applying name using @Table and @Entity</a:t>
            </a:r>
            <a:endParaRPr lang="en-IN" b="1" dirty="0">
              <a:solidFill>
                <a:srgbClr val="FF0000"/>
              </a:solidFill>
            </a:endParaRPr>
          </a:p>
        </p:txBody>
      </p:sp>
      <p:pic>
        <p:nvPicPr>
          <p:cNvPr id="87043" name="Picture 3"/>
          <p:cNvPicPr>
            <a:picLocks noChangeAspect="1" noChangeArrowheads="1"/>
          </p:cNvPicPr>
          <p:nvPr/>
        </p:nvPicPr>
        <p:blipFill>
          <a:blip r:embed="rId3"/>
          <a:srcRect/>
          <a:stretch>
            <a:fillRect/>
          </a:stretch>
        </p:blipFill>
        <p:spPr bwMode="auto">
          <a:xfrm>
            <a:off x="5010150" y="4643446"/>
            <a:ext cx="4133850"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600" b="1" dirty="0" smtClean="0">
                <a:solidFill>
                  <a:srgbClr val="FF0000"/>
                </a:solidFill>
              </a:rPr>
              <a:t>Hibernate Object life cycle</a:t>
            </a:r>
          </a:p>
          <a:p>
            <a:pPr>
              <a:buFont typeface="Wingdings" pitchFamily="2" charset="2"/>
              <a:buChar char="v"/>
            </a:pPr>
            <a:r>
              <a:rPr lang="en-US" sz="1400" b="1" dirty="0" smtClean="0"/>
              <a:t>Hibernate Architecture</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lifecycle</a:t>
            </a:r>
            <a:endParaRPr lang="en-IN" dirty="0"/>
          </a:p>
        </p:txBody>
      </p:sp>
      <p:sp>
        <p:nvSpPr>
          <p:cNvPr id="3" name="Content Placeholder 2"/>
          <p:cNvSpPr>
            <a:spLocks noGrp="1"/>
          </p:cNvSpPr>
          <p:nvPr>
            <p:ph sz="quarter" idx="1"/>
          </p:nvPr>
        </p:nvSpPr>
        <p:spPr/>
        <p:txBody>
          <a:bodyPr>
            <a:normAutofit/>
          </a:bodyPr>
          <a:lstStyle/>
          <a:p>
            <a:r>
              <a:rPr lang="en-IN" sz="2400" dirty="0" smtClean="0"/>
              <a:t>Given an instance of an object that is mapped to Hibernate, it can be in any one of three states:-</a:t>
            </a:r>
          </a:p>
          <a:p>
            <a:pPr lvl="2"/>
            <a:r>
              <a:rPr lang="en-IN" dirty="0" smtClean="0"/>
              <a:t>Transient</a:t>
            </a:r>
          </a:p>
          <a:p>
            <a:pPr lvl="2"/>
            <a:r>
              <a:rPr lang="en-IN" dirty="0" smtClean="0"/>
              <a:t>Persistence</a:t>
            </a:r>
          </a:p>
          <a:p>
            <a:pPr lvl="2"/>
            <a:r>
              <a:rPr lang="en-IN" dirty="0" smtClean="0"/>
              <a:t>Detached</a:t>
            </a:r>
            <a:endParaRPr lang="en-US" dirty="0" smtClean="0"/>
          </a:p>
        </p:txBody>
      </p:sp>
      <p:sp>
        <p:nvSpPr>
          <p:cNvPr id="4" name="Footer Placeholder 3"/>
          <p:cNvSpPr>
            <a:spLocks noGrp="1"/>
          </p:cNvSpPr>
          <p:nvPr>
            <p:ph type="ftr" sz="quarter" idx="11"/>
          </p:nvPr>
        </p:nvSpPr>
        <p:spPr/>
        <p:txBody>
          <a:bodyPr/>
          <a:lstStyle/>
          <a:p>
            <a:r>
              <a:rPr lang="en-IN" smtClean="0"/>
              <a:t>rgupta.mtech@gmail.com   Java Training Hibernate</a:t>
            </a:r>
            <a:endParaRPr lang="en-IN"/>
          </a:p>
        </p:txBody>
      </p:sp>
      <p:pic>
        <p:nvPicPr>
          <p:cNvPr id="5" name="Picture 2"/>
          <p:cNvPicPr>
            <a:picLocks noChangeAspect="1" noChangeArrowheads="1"/>
          </p:cNvPicPr>
          <p:nvPr/>
        </p:nvPicPr>
        <p:blipFill>
          <a:blip r:embed="rId2"/>
          <a:srcRect/>
          <a:stretch>
            <a:fillRect/>
          </a:stretch>
        </p:blipFill>
        <p:spPr bwMode="auto">
          <a:xfrm>
            <a:off x="3214678" y="2571744"/>
            <a:ext cx="5929322" cy="32959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Object Life Cycle </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a:xfrm>
            <a:off x="612648" y="1600200"/>
            <a:ext cx="4102228" cy="3686188"/>
          </a:xfrm>
        </p:spPr>
        <p:txBody>
          <a:bodyPr>
            <a:normAutofit fontScale="85000" lnSpcReduction="10000"/>
          </a:bodyPr>
          <a:lstStyle/>
          <a:p>
            <a:r>
              <a:rPr lang="en-IN" sz="1800" b="1" i="1" dirty="0" smtClean="0">
                <a:solidFill>
                  <a:srgbClr val="FF0000"/>
                </a:solidFill>
              </a:rPr>
              <a:t>Transient objects </a:t>
            </a:r>
            <a:r>
              <a:rPr lang="en-IN" sz="1800" i="1" dirty="0" smtClean="0"/>
              <a:t>exist in memory, Hibernate does not manage </a:t>
            </a:r>
            <a:r>
              <a:rPr lang="en-IN" sz="1800" dirty="0" smtClean="0"/>
              <a:t>transient objects or persist changes to transient objects. Hibernate Don’t care about that object</a:t>
            </a:r>
          </a:p>
          <a:p>
            <a:r>
              <a:rPr lang="en-IN" sz="1800" b="1" i="1" dirty="0" smtClean="0">
                <a:solidFill>
                  <a:srgbClr val="FF0000"/>
                </a:solidFill>
              </a:rPr>
              <a:t>Persistent objects </a:t>
            </a:r>
            <a:r>
              <a:rPr lang="en-IN" sz="1800" i="1" dirty="0" smtClean="0"/>
              <a:t>exist in the database, and Hibernate manages the persistence for persistent </a:t>
            </a:r>
            <a:r>
              <a:rPr lang="en-IN" sz="1800" dirty="0" smtClean="0"/>
              <a:t>objects.  If fields or properties change on a persistent object, Hibernate will keep the database representation up-to-date.</a:t>
            </a:r>
          </a:p>
          <a:p>
            <a:r>
              <a:rPr lang="en-IN" sz="1800" b="1" i="1" dirty="0" smtClean="0">
                <a:solidFill>
                  <a:srgbClr val="FF0000"/>
                </a:solidFill>
              </a:rPr>
              <a:t>Detached objects </a:t>
            </a:r>
            <a:r>
              <a:rPr lang="en-IN" sz="1800" i="1" dirty="0" smtClean="0"/>
              <a:t>have a representation in the database, but changes to the object will not </a:t>
            </a:r>
            <a:r>
              <a:rPr lang="en-IN" sz="1800" dirty="0" smtClean="0"/>
              <a:t>be reflected in the database, and vice versa. </a:t>
            </a:r>
          </a:p>
          <a:p>
            <a:r>
              <a:rPr lang="en-IN" sz="1800" dirty="0" smtClean="0"/>
              <a:t>A detached object can be created by closing the session that it was associated with, or by evicting it from the session with a call to the session’s evict() method.</a:t>
            </a:r>
            <a:endParaRPr lang="en-IN" sz="1800" dirty="0"/>
          </a:p>
        </p:txBody>
      </p:sp>
      <p:pic>
        <p:nvPicPr>
          <p:cNvPr id="82946" name="Picture 2"/>
          <p:cNvPicPr>
            <a:picLocks noChangeAspect="1" noChangeArrowheads="1"/>
          </p:cNvPicPr>
          <p:nvPr/>
        </p:nvPicPr>
        <p:blipFill>
          <a:blip r:embed="rId2"/>
          <a:srcRect/>
          <a:stretch>
            <a:fillRect/>
          </a:stretch>
        </p:blipFill>
        <p:spPr bwMode="auto">
          <a:xfrm>
            <a:off x="4762500" y="1571612"/>
            <a:ext cx="4381500" cy="1552575"/>
          </a:xfrm>
          <a:prstGeom prst="rect">
            <a:avLst/>
          </a:prstGeom>
          <a:noFill/>
          <a:ln w="9525">
            <a:noFill/>
            <a:miter lim="800000"/>
            <a:headEnd/>
            <a:tailEnd/>
          </a:ln>
          <a:effectLst/>
        </p:spPr>
      </p:pic>
      <p:pic>
        <p:nvPicPr>
          <p:cNvPr id="82947" name="Picture 3"/>
          <p:cNvPicPr>
            <a:picLocks noChangeAspect="1" noChangeArrowheads="1"/>
          </p:cNvPicPr>
          <p:nvPr/>
        </p:nvPicPr>
        <p:blipFill>
          <a:blip r:embed="rId3"/>
          <a:srcRect/>
          <a:stretch>
            <a:fillRect/>
          </a:stretch>
        </p:blipFill>
        <p:spPr bwMode="auto">
          <a:xfrm>
            <a:off x="4581525" y="3429000"/>
            <a:ext cx="4562475" cy="1447800"/>
          </a:xfrm>
          <a:prstGeom prst="rect">
            <a:avLst/>
          </a:prstGeom>
          <a:noFill/>
          <a:ln w="9525">
            <a:noFill/>
            <a:miter lim="800000"/>
            <a:headEnd/>
            <a:tailEnd/>
          </a:ln>
          <a:effectLst/>
        </p:spPr>
      </p:pic>
      <p:pic>
        <p:nvPicPr>
          <p:cNvPr id="82948" name="Picture 4"/>
          <p:cNvPicPr>
            <a:picLocks noChangeAspect="1" noChangeArrowheads="1"/>
          </p:cNvPicPr>
          <p:nvPr/>
        </p:nvPicPr>
        <p:blipFill>
          <a:blip r:embed="rId4"/>
          <a:srcRect/>
          <a:stretch>
            <a:fillRect/>
          </a:stretch>
        </p:blipFill>
        <p:spPr bwMode="auto">
          <a:xfrm>
            <a:off x="2771775" y="5372100"/>
            <a:ext cx="6372225" cy="1485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600" b="1" dirty="0" smtClean="0">
                <a:solidFill>
                  <a:srgbClr val="FF0000"/>
                </a:solidFill>
              </a:rPr>
              <a:t>Hibernate Architecture</a:t>
            </a:r>
            <a:endParaRPr lang="en-IN" sz="1600" b="1" dirty="0" smtClean="0">
              <a:solidFill>
                <a:srgbClr val="FF0000"/>
              </a:solidFill>
            </a:endParaRPr>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t>
            </a:r>
            <a:r>
              <a:rPr lang="en-US" dirty="0"/>
              <a:t>Architecture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7224" y="2000239"/>
            <a:ext cx="5000660" cy="3738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235591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Interfaces</a:t>
            </a:r>
          </a:p>
        </p:txBody>
      </p:sp>
      <p:sp>
        <p:nvSpPr>
          <p:cNvPr id="3" name="Content Placeholder 2"/>
          <p:cNvSpPr>
            <a:spLocks noGrp="1"/>
          </p:cNvSpPr>
          <p:nvPr>
            <p:ph sz="quarter" idx="1"/>
          </p:nvPr>
        </p:nvSpPr>
        <p:spPr/>
        <p:txBody>
          <a:bodyPr/>
          <a:lstStyle/>
          <a:p>
            <a:r>
              <a:rPr lang="en-US" dirty="0" smtClean="0">
                <a:latin typeface="Gill Sans MT (Body)"/>
              </a:rPr>
              <a:t>Used to </a:t>
            </a:r>
            <a:r>
              <a:rPr lang="en-US" dirty="0">
                <a:latin typeface="Gill Sans MT (Body)"/>
              </a:rPr>
              <a:t>perform basic CRUD and querying </a:t>
            </a:r>
            <a:r>
              <a:rPr lang="en-US" dirty="0" smtClean="0">
                <a:latin typeface="Gill Sans MT (Body)"/>
              </a:rPr>
              <a:t>operations</a:t>
            </a:r>
          </a:p>
          <a:p>
            <a:pPr lvl="1"/>
            <a:r>
              <a:rPr lang="en-US" sz="2000" b="1" dirty="0">
                <a:solidFill>
                  <a:srgbClr val="000000"/>
                </a:solidFill>
                <a:latin typeface="Gill Sans MT (Body)"/>
              </a:rPr>
              <a:t>Session </a:t>
            </a:r>
          </a:p>
          <a:p>
            <a:pPr lvl="1"/>
            <a:r>
              <a:rPr lang="en-US" sz="2000" b="1" dirty="0">
                <a:solidFill>
                  <a:srgbClr val="000000"/>
                </a:solidFill>
                <a:latin typeface="Gill Sans MT (Body)"/>
              </a:rPr>
              <a:t>SessionFactory </a:t>
            </a:r>
          </a:p>
          <a:p>
            <a:pPr lvl="1"/>
            <a:r>
              <a:rPr lang="en-US" sz="2000" b="1" dirty="0">
                <a:solidFill>
                  <a:srgbClr val="000000"/>
                </a:solidFill>
                <a:latin typeface="Gill Sans MT (Body)"/>
              </a:rPr>
              <a:t>Configuration </a:t>
            </a:r>
          </a:p>
          <a:p>
            <a:pPr lvl="1"/>
            <a:r>
              <a:rPr lang="en-US" sz="2000" b="1" dirty="0">
                <a:solidFill>
                  <a:srgbClr val="000000"/>
                </a:solidFill>
                <a:latin typeface="Gill Sans MT (Body)"/>
              </a:rPr>
              <a:t>Transaction interface</a:t>
            </a:r>
          </a:p>
          <a:p>
            <a:pPr lvl="1"/>
            <a:r>
              <a:rPr lang="en-US" sz="2000" b="1" dirty="0">
                <a:solidFill>
                  <a:srgbClr val="000000"/>
                </a:solidFill>
                <a:latin typeface="Gill Sans MT (Body)"/>
              </a:rPr>
              <a:t>Query</a:t>
            </a:r>
          </a:p>
          <a:p>
            <a:pPr lvl="1"/>
            <a:r>
              <a:rPr lang="en-US" sz="2000" b="1" dirty="0">
                <a:solidFill>
                  <a:srgbClr val="000000"/>
                </a:solidFill>
                <a:latin typeface="Gill Sans MT (Body)"/>
              </a:rPr>
              <a:t>Criteria</a:t>
            </a:r>
          </a:p>
          <a:p>
            <a:pPr lvl="1"/>
            <a:endParaRPr lang="en-US" dirty="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1784219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SessionFactory</a:t>
            </a:r>
            <a:endParaRPr lang="en-IN" dirty="0"/>
          </a:p>
        </p:txBody>
      </p:sp>
      <p:sp>
        <p:nvSpPr>
          <p:cNvPr id="3" name="Content Placeholder 2"/>
          <p:cNvSpPr>
            <a:spLocks noGrp="1"/>
          </p:cNvSpPr>
          <p:nvPr>
            <p:ph sz="quarter" idx="1"/>
          </p:nvPr>
        </p:nvSpPr>
        <p:spPr/>
        <p:txBody>
          <a:bodyPr>
            <a:normAutofit fontScale="70000" lnSpcReduction="20000"/>
          </a:bodyPr>
          <a:lstStyle/>
          <a:p>
            <a:r>
              <a:rPr lang="en-US" dirty="0" smtClean="0"/>
              <a:t>The application obtains </a:t>
            </a:r>
            <a:r>
              <a:rPr lang="en-US" b="1" dirty="0" smtClean="0">
                <a:latin typeface="Courier New" pitchFamily="49" charset="0"/>
                <a:cs typeface="Courier New" pitchFamily="49" charset="0"/>
              </a:rPr>
              <a:t>Session</a:t>
            </a:r>
            <a:r>
              <a:rPr lang="en-US" dirty="0" smtClean="0"/>
              <a:t> instances from a </a:t>
            </a:r>
            <a:r>
              <a:rPr lang="en-US" b="1" dirty="0" smtClean="0">
                <a:latin typeface="Courier New" pitchFamily="49" charset="0"/>
                <a:cs typeface="Courier New" pitchFamily="49" charset="0"/>
              </a:rPr>
              <a:t>SessionFactory</a:t>
            </a:r>
            <a:r>
              <a:rPr lang="en-US" dirty="0" smtClean="0"/>
              <a:t> interface</a:t>
            </a:r>
            <a:endParaRPr lang="en-IN" dirty="0" smtClean="0"/>
          </a:p>
          <a:p>
            <a:r>
              <a:rPr lang="en-IN" dirty="0" smtClean="0"/>
              <a:t>The SessionFactory is created from an configuration object.</a:t>
            </a:r>
          </a:p>
          <a:p>
            <a:pPr>
              <a:buNone/>
            </a:pPr>
            <a:endParaRPr lang="en-IN" dirty="0" smtClean="0"/>
          </a:p>
          <a:p>
            <a:endParaRPr lang="en-IN" dirty="0" smtClean="0"/>
          </a:p>
          <a:p>
            <a:r>
              <a:rPr lang="en-IN" dirty="0" smtClean="0"/>
              <a:t>The SessionFactory is an expensive object to create</a:t>
            </a:r>
          </a:p>
          <a:p>
            <a:r>
              <a:rPr lang="en-IN" dirty="0" smtClean="0"/>
              <a:t>It too is created at application start-up time</a:t>
            </a:r>
          </a:p>
          <a:p>
            <a:pPr lvl="1"/>
            <a:r>
              <a:rPr lang="en-IN" dirty="0" smtClean="0"/>
              <a:t>It should be created once and kept for latter use.</a:t>
            </a:r>
          </a:p>
          <a:p>
            <a:pPr lvl="1"/>
            <a:r>
              <a:rPr lang="en-IN" dirty="0" smtClean="0"/>
              <a:t>The SessionFactory object is used by all the threads of an applications</a:t>
            </a:r>
          </a:p>
          <a:p>
            <a:pPr lvl="1"/>
            <a:r>
              <a:rPr lang="en-IN" dirty="0" smtClean="0"/>
              <a:t>it is thread safe object</a:t>
            </a:r>
          </a:p>
          <a:p>
            <a:pPr lvl="1"/>
            <a:r>
              <a:rPr lang="en-IN" dirty="0" smtClean="0"/>
              <a:t>one SessionFactory object is created per database (where connecting to multiple sessions)</a:t>
            </a:r>
          </a:p>
          <a:p>
            <a:endParaRPr lang="en-IN" dirty="0" smtClean="0"/>
          </a:p>
          <a:p>
            <a:r>
              <a:rPr lang="en-IN" dirty="0" smtClean="0"/>
              <a:t>The SessionFactory is used to create Session Objects</a:t>
            </a:r>
            <a:endParaRPr lang="en-IN" dirty="0"/>
          </a:p>
        </p:txBody>
      </p:sp>
      <p:pic>
        <p:nvPicPr>
          <p:cNvPr id="7170" name="Picture 2"/>
          <p:cNvPicPr>
            <a:picLocks noChangeAspect="1" noChangeArrowheads="1"/>
          </p:cNvPicPr>
          <p:nvPr/>
        </p:nvPicPr>
        <p:blipFill>
          <a:blip r:embed="rId2"/>
          <a:srcRect/>
          <a:stretch>
            <a:fillRect/>
          </a:stretch>
        </p:blipFill>
        <p:spPr bwMode="auto">
          <a:xfrm>
            <a:off x="7143768" y="285728"/>
            <a:ext cx="1647825" cy="81915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1000100" y="2714620"/>
            <a:ext cx="7124700" cy="228600"/>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What is Hibernate?</a:t>
            </a:r>
          </a:p>
        </p:txBody>
      </p:sp>
      <p:sp>
        <p:nvSpPr>
          <p:cNvPr id="3" name="Content Placeholder 2"/>
          <p:cNvSpPr>
            <a:spLocks noGrp="1"/>
          </p:cNvSpPr>
          <p:nvPr>
            <p:ph sz="quarter" idx="1"/>
          </p:nvPr>
        </p:nvSpPr>
        <p:spPr/>
        <p:txBody>
          <a:bodyPr rtlCol="0">
            <a:normAutofit/>
          </a:bodyPr>
          <a:lstStyle/>
          <a:p>
            <a:pPr fontAlgn="auto">
              <a:spcAft>
                <a:spcPts val="0"/>
              </a:spcAft>
              <a:buFont typeface="Arial" pitchFamily="34" charset="0"/>
              <a:buChar char="•"/>
              <a:defRPr/>
            </a:pPr>
            <a:r>
              <a:rPr lang="en-US" sz="2000" dirty="0" smtClean="0"/>
              <a:t>Hibernate is an ORM (Object Relational Mapping) tool.</a:t>
            </a:r>
          </a:p>
          <a:p>
            <a:pPr fontAlgn="auto">
              <a:spcAft>
                <a:spcPts val="0"/>
              </a:spcAft>
              <a:buFont typeface="Arial" pitchFamily="34" charset="0"/>
              <a:buChar char="•"/>
              <a:defRPr/>
            </a:pPr>
            <a:r>
              <a:rPr lang="en-US" sz="2000" dirty="0" smtClean="0"/>
              <a:t>Maps the Relational Model in the database to the Object Model in Java.</a:t>
            </a:r>
          </a:p>
          <a:p>
            <a:pPr fontAlgn="auto">
              <a:spcAft>
                <a:spcPts val="0"/>
              </a:spcAft>
              <a:buFont typeface="Arial" pitchFamily="34" charset="0"/>
              <a:buChar char="•"/>
              <a:defRPr/>
            </a:pPr>
            <a:r>
              <a:rPr lang="en-US" sz="2000" dirty="0" smtClean="0"/>
              <a:t>Tables are mapped to classes.</a:t>
            </a:r>
          </a:p>
          <a:p>
            <a:pPr fontAlgn="auto">
              <a:spcAft>
                <a:spcPts val="0"/>
              </a:spcAft>
              <a:buFont typeface="Arial" pitchFamily="34" charset="0"/>
              <a:buChar char="•"/>
              <a:defRPr/>
            </a:pPr>
            <a:r>
              <a:rPr lang="en-US" sz="2000" dirty="0" smtClean="0"/>
              <a:t>Columns are mapped to </a:t>
            </a:r>
            <a:r>
              <a:rPr lang="en-US" sz="2000" dirty="0" err="1" smtClean="0"/>
              <a:t>JavaBean</a:t>
            </a:r>
            <a:r>
              <a:rPr lang="en-US" sz="2000" dirty="0" smtClean="0"/>
              <a:t> properties.</a:t>
            </a:r>
          </a:p>
          <a:p>
            <a:pPr fontAlgn="auto">
              <a:spcAft>
                <a:spcPts val="0"/>
              </a:spcAft>
              <a:buFont typeface="Arial" pitchFamily="34" charset="0"/>
              <a:buChar char="•"/>
              <a:defRPr/>
            </a:pPr>
            <a:r>
              <a:rPr lang="en-US" sz="2000" dirty="0" smtClean="0"/>
              <a:t>Replaces SQL with HQL, a database-independent query language that navigates object relations rather than table relations.</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785786" y="4071942"/>
            <a:ext cx="4286250" cy="2162175"/>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Session</a:t>
            </a: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smtClean="0"/>
              <a:t>The Session object is created from the SessionFactory object</a:t>
            </a:r>
          </a:p>
          <a:p>
            <a:pPr>
              <a:buNone/>
            </a:pPr>
            <a:endParaRPr lang="en-IN" dirty="0" smtClean="0"/>
          </a:p>
          <a:p>
            <a:endParaRPr lang="en-IN" dirty="0" smtClean="0"/>
          </a:p>
          <a:p>
            <a:pPr lvl="2"/>
            <a:r>
              <a:rPr lang="en-IN" dirty="0" smtClean="0"/>
              <a:t>A Session object is lightweight and inexpensive to create.</a:t>
            </a:r>
          </a:p>
          <a:p>
            <a:pPr lvl="2"/>
            <a:r>
              <a:rPr lang="en-IN" dirty="0" smtClean="0"/>
              <a:t>Session object provides the main interface to accomplish work with the database</a:t>
            </a:r>
          </a:p>
          <a:p>
            <a:pPr lvl="2"/>
            <a:r>
              <a:rPr lang="en-IN" dirty="0" smtClean="0"/>
              <a:t>Does the work of getting a physical connection to the database (hopefully from a connection pool)</a:t>
            </a:r>
          </a:p>
          <a:p>
            <a:pPr lvl="2"/>
            <a:r>
              <a:rPr lang="en-IN" dirty="0" smtClean="0"/>
              <a:t>Session objects are not thread safe</a:t>
            </a:r>
          </a:p>
          <a:p>
            <a:pPr lvl="2"/>
            <a:r>
              <a:rPr lang="en-IN" dirty="0" smtClean="0"/>
              <a:t>Session objects should not be kept open for a long time</a:t>
            </a:r>
          </a:p>
          <a:p>
            <a:pPr lvl="2"/>
            <a:r>
              <a:rPr lang="en-IN" dirty="0" smtClean="0"/>
              <a:t>Application create and destroy these as needed. Typically they are created to complete a single unit of work.</a:t>
            </a:r>
          </a:p>
          <a:p>
            <a:endParaRPr lang="en-IN" dirty="0" smtClean="0"/>
          </a:p>
          <a:p>
            <a:r>
              <a:rPr lang="en-IN" dirty="0" smtClean="0"/>
              <a:t>When modifications are made to the database, session objects are used to create a transaction object</a:t>
            </a:r>
            <a:endParaRPr lang="en-IN" dirty="0"/>
          </a:p>
        </p:txBody>
      </p:sp>
      <p:pic>
        <p:nvPicPr>
          <p:cNvPr id="2050" name="Picture 2"/>
          <p:cNvPicPr>
            <a:picLocks noChangeAspect="1" noChangeArrowheads="1"/>
          </p:cNvPicPr>
          <p:nvPr/>
        </p:nvPicPr>
        <p:blipFill>
          <a:blip r:embed="rId2"/>
          <a:srcRect/>
          <a:stretch>
            <a:fillRect/>
          </a:stretch>
        </p:blipFill>
        <p:spPr bwMode="auto">
          <a:xfrm>
            <a:off x="1214414" y="2071678"/>
            <a:ext cx="7153275" cy="53340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 </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Transaction objects are obtained from the session objects, when an modification to the database is needed.</a:t>
            </a:r>
          </a:p>
          <a:p>
            <a:pPr>
              <a:buNone/>
            </a:pPr>
            <a:endParaRPr lang="en-IN" dirty="0" smtClean="0"/>
          </a:p>
          <a:p>
            <a:r>
              <a:rPr lang="en-IN" dirty="0" smtClean="0"/>
              <a:t>The Transaction object provides abstraction for the underlying implementation</a:t>
            </a:r>
          </a:p>
          <a:p>
            <a:pPr lvl="2"/>
            <a:r>
              <a:rPr lang="en-IN" dirty="0" smtClean="0"/>
              <a:t>Hibernate with use whatever transaction implementation is available (JDBC, JTA etc.)</a:t>
            </a:r>
          </a:p>
          <a:p>
            <a:pPr lvl="2"/>
            <a:r>
              <a:rPr lang="en-IN" dirty="0" smtClean="0"/>
              <a:t>It is optional; allowing developer to use their own transactional infrastructure.</a:t>
            </a:r>
          </a:p>
          <a:p>
            <a:pPr lvl="2"/>
            <a:r>
              <a:rPr lang="en-IN" dirty="0" smtClean="0"/>
              <a:t>Transaction objects should be kept open for a short time.</a:t>
            </a:r>
            <a:endParaRPr lang="en-IN" dirty="0"/>
          </a:p>
        </p:txBody>
      </p:sp>
      <p:pic>
        <p:nvPicPr>
          <p:cNvPr id="3074" name="Picture 2"/>
          <p:cNvPicPr>
            <a:picLocks noChangeAspect="1" noChangeArrowheads="1"/>
          </p:cNvPicPr>
          <p:nvPr/>
        </p:nvPicPr>
        <p:blipFill>
          <a:blip r:embed="rId2"/>
          <a:srcRect/>
          <a:stretch>
            <a:fillRect/>
          </a:stretch>
        </p:blipFill>
        <p:spPr bwMode="auto">
          <a:xfrm>
            <a:off x="1928794" y="2928934"/>
            <a:ext cx="4076700" cy="47625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How hibernate actually works with JDBC?</a:t>
            </a:r>
            <a:endParaRPr lang="en-US" dirty="0"/>
          </a:p>
        </p:txBody>
      </p:sp>
      <p:sp>
        <p:nvSpPr>
          <p:cNvPr id="5" name="Content Placeholder 4"/>
          <p:cNvSpPr>
            <a:spLocks noGrp="1"/>
          </p:cNvSpPr>
          <p:nvPr>
            <p:ph sz="quarter" idx="1"/>
          </p:nvPr>
        </p:nvSpPr>
        <p:spPr>
          <a:xfrm>
            <a:off x="428596" y="1714488"/>
            <a:ext cx="5072098" cy="4168773"/>
          </a:xfrm>
        </p:spPr>
        <p:txBody>
          <a:bodyPr>
            <a:normAutofit/>
          </a:bodyPr>
          <a:lstStyle/>
          <a:p>
            <a:r>
              <a:rPr lang="en-US" sz="2000" dirty="0"/>
              <a:t>By default Hibernate creates a proxy for each of the </a:t>
            </a:r>
            <a:r>
              <a:rPr lang="en-US" sz="2000" dirty="0" smtClean="0"/>
              <a:t>entity class  </a:t>
            </a:r>
            <a:r>
              <a:rPr lang="en-US" sz="2000" dirty="0"/>
              <a:t>in mapping file. This class contain the code to invoke JDBC</a:t>
            </a:r>
            <a:r>
              <a:rPr lang="en-US" sz="2000" dirty="0" smtClean="0"/>
              <a:t>.</a:t>
            </a:r>
            <a:endParaRPr lang="en-US" sz="2000" dirty="0"/>
          </a:p>
          <a:p>
            <a:endParaRPr lang="en-US" sz="2000" dirty="0" smtClean="0"/>
          </a:p>
          <a:p>
            <a:r>
              <a:rPr lang="en-US" sz="2000" dirty="0" smtClean="0"/>
              <a:t>Proxies </a:t>
            </a:r>
            <a:r>
              <a:rPr lang="en-US" sz="2000" dirty="0"/>
              <a:t>are created dynamically by </a:t>
            </a:r>
            <a:r>
              <a:rPr lang="en-US" sz="2000" dirty="0" smtClean="0"/>
              <a:t>sub-classing the entity object </a:t>
            </a:r>
            <a:r>
              <a:rPr lang="en-US" sz="2000" dirty="0"/>
              <a:t>at runtime. </a:t>
            </a:r>
            <a:endParaRPr lang="en-US" sz="2000" dirty="0" smtClean="0"/>
          </a:p>
          <a:p>
            <a:endParaRPr lang="en-US" sz="2000" dirty="0" smtClean="0"/>
          </a:p>
          <a:p>
            <a:r>
              <a:rPr lang="en-US" sz="2000" dirty="0" smtClean="0"/>
              <a:t>The </a:t>
            </a:r>
            <a:r>
              <a:rPr lang="en-US" sz="2000" dirty="0"/>
              <a:t>subclass has all the methods of the parent, </a:t>
            </a:r>
            <a:r>
              <a:rPr lang="en-US" sz="2000" dirty="0" smtClean="0"/>
              <a:t>so when a method on the entity object is called, </a:t>
            </a:r>
            <a:r>
              <a:rPr lang="en-US" sz="2000" dirty="0"/>
              <a:t>the proxy loads up the </a:t>
            </a:r>
            <a:r>
              <a:rPr lang="en-US" sz="2000" dirty="0" smtClean="0"/>
              <a:t>data from the database and </a:t>
            </a:r>
            <a:r>
              <a:rPr lang="en-US" sz="2000" dirty="0"/>
              <a:t>calls the </a:t>
            </a:r>
            <a:r>
              <a:rPr lang="en-US" sz="2000" dirty="0" smtClean="0"/>
              <a:t>method. </a:t>
            </a:r>
            <a:endParaRPr lang="en-US" sz="2000" dirty="0"/>
          </a:p>
        </p:txBody>
      </p:sp>
      <p:sp>
        <p:nvSpPr>
          <p:cNvPr id="6" name="Footer Placeholder 5"/>
          <p:cNvSpPr>
            <a:spLocks noGrp="1"/>
          </p:cNvSpPr>
          <p:nvPr>
            <p:ph type="ftr" sz="quarter" idx="11"/>
          </p:nvPr>
        </p:nvSpPr>
        <p:spPr/>
        <p:txBody>
          <a:bodyPr/>
          <a:lstStyle/>
          <a:p>
            <a:r>
              <a:rPr lang="en-IN" smtClean="0"/>
              <a:t>rgupta.mtech@gmail.com   Java Training Hibernate</a:t>
            </a:r>
            <a:endParaRPr lang="en-IN"/>
          </a:p>
        </p:txBody>
      </p:sp>
      <p:pic>
        <p:nvPicPr>
          <p:cNvPr id="7" name="Picture 1" descr="Hibernate Architecture"/>
          <p:cNvPicPr>
            <a:picLocks noChangeAspect="1" noChangeArrowheads="1"/>
          </p:cNvPicPr>
          <p:nvPr/>
        </p:nvPicPr>
        <p:blipFill>
          <a:blip r:embed="rId2" r:link="rId3"/>
          <a:srcRect/>
          <a:stretch>
            <a:fillRect/>
          </a:stretch>
        </p:blipFill>
        <p:spPr bwMode="auto">
          <a:xfrm>
            <a:off x="5500694" y="1785926"/>
            <a:ext cx="3071834" cy="3655736"/>
          </a:xfrm>
          <a:prstGeom prst="rect">
            <a:avLst/>
          </a:prstGeom>
          <a:noFill/>
          <a:ln w="9525">
            <a:noFill/>
            <a:miter lim="800000"/>
            <a:headEnd/>
            <a:tailEnd/>
          </a:ln>
        </p:spPr>
      </p:pic>
    </p:spTree>
    <p:extLst>
      <p:ext uri="{BB962C8B-B14F-4D97-AF65-F5344CB8AC3E}">
        <p14:creationId xmlns:p14="http://schemas.microsoft.com/office/powerpoint/2010/main" xmlns="" val="2777070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object states</a:t>
            </a:r>
            <a:endParaRPr lang="en-US" dirty="0"/>
          </a:p>
        </p:txBody>
      </p:sp>
      <p:sp>
        <p:nvSpPr>
          <p:cNvPr id="3" name="Content Placeholder 2"/>
          <p:cNvSpPr>
            <a:spLocks noGrp="1"/>
          </p:cNvSpPr>
          <p:nvPr>
            <p:ph sz="quarter" idx="1"/>
          </p:nvPr>
        </p:nvSpPr>
        <p:spPr>
          <a:xfrm>
            <a:off x="178676" y="1714488"/>
            <a:ext cx="8279524" cy="4838712"/>
          </a:xfrm>
        </p:spPr>
        <p:txBody>
          <a:bodyPr/>
          <a:lstStyle/>
          <a:p>
            <a:r>
              <a:rPr lang="en-US" dirty="0" smtClean="0"/>
              <a:t>The POJO or persistent objects can be in one of the </a:t>
            </a:r>
            <a:r>
              <a:rPr lang="en-US" dirty="0"/>
              <a:t>three </a:t>
            </a:r>
            <a:r>
              <a:rPr lang="en-US" dirty="0" smtClean="0"/>
              <a:t>states is defined in </a:t>
            </a:r>
            <a:r>
              <a:rPr lang="en-US" dirty="0"/>
              <a:t>relation to a persistence </a:t>
            </a:r>
            <a:r>
              <a:rPr lang="en-US" dirty="0" smtClean="0"/>
              <a:t>context (that means it is loaded into the Hibernate Session object)</a:t>
            </a:r>
          </a:p>
          <a:p>
            <a:pPr lvl="1"/>
            <a:r>
              <a:rPr lang="en-US" sz="3200" dirty="0" smtClean="0"/>
              <a:t>Transient </a:t>
            </a:r>
          </a:p>
          <a:p>
            <a:pPr lvl="1"/>
            <a:r>
              <a:rPr lang="en-US" sz="3200" dirty="0" smtClean="0"/>
              <a:t>Persistent</a:t>
            </a:r>
          </a:p>
          <a:p>
            <a:pPr lvl="1"/>
            <a:r>
              <a:rPr lang="en-US" sz="3200" dirty="0" smtClean="0"/>
              <a:t>Detached</a:t>
            </a:r>
            <a:endParaRPr lang="en-US" sz="3200" dirty="0">
              <a:ea typeface="+mn-ea"/>
              <a:cs typeface="+mn-cs"/>
            </a:endParaRPr>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1109100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Transient state</a:t>
            </a:r>
            <a:endParaRPr lang="en-US" dirty="0"/>
          </a:p>
        </p:txBody>
      </p:sp>
      <p:sp>
        <p:nvSpPr>
          <p:cNvPr id="3" name="Content Placeholder 2"/>
          <p:cNvSpPr>
            <a:spLocks noGrp="1"/>
          </p:cNvSpPr>
          <p:nvPr>
            <p:ph sz="quarter" idx="1"/>
          </p:nvPr>
        </p:nvSpPr>
        <p:spPr>
          <a:xfrm>
            <a:off x="152400" y="1571612"/>
            <a:ext cx="8686800" cy="4676788"/>
          </a:xfrm>
        </p:spPr>
        <p:txBody>
          <a:bodyPr/>
          <a:lstStyle/>
          <a:p>
            <a:r>
              <a:rPr lang="en-US" sz="2200" dirty="0" smtClean="0">
                <a:latin typeface="Tw Cen MT (Body)"/>
              </a:rPr>
              <a:t>The </a:t>
            </a:r>
            <a:r>
              <a:rPr lang="en-US" sz="2200" dirty="0">
                <a:latin typeface="Tw Cen MT (Body)"/>
              </a:rPr>
              <a:t>instance is not associated with any persistence context. It has no persistent identity or primary key value. </a:t>
            </a:r>
          </a:p>
          <a:p>
            <a:r>
              <a:rPr lang="en-US" sz="2200" dirty="0">
                <a:latin typeface="Tw Cen MT (Body)"/>
              </a:rPr>
              <a:t>Transient instances may be made persistent by calling </a:t>
            </a:r>
            <a:r>
              <a:rPr lang="en-US" sz="2200" dirty="0" smtClean="0">
                <a:latin typeface="Tw Cen MT (Body)"/>
                <a:cs typeface="Courier New" pitchFamily="49" charset="0"/>
              </a:rPr>
              <a:t> save</a:t>
            </a:r>
            <a:r>
              <a:rPr lang="en-US" sz="2200" dirty="0">
                <a:latin typeface="Tw Cen MT (Body)"/>
                <a:cs typeface="Courier New" pitchFamily="49" charset="0"/>
              </a:rPr>
              <a:t>(), persist() </a:t>
            </a:r>
            <a:r>
              <a:rPr lang="en-US" sz="2200" dirty="0">
                <a:latin typeface="Tw Cen MT (Body)"/>
              </a:rPr>
              <a:t>or </a:t>
            </a:r>
            <a:r>
              <a:rPr lang="en-US" sz="2200" dirty="0" err="1">
                <a:latin typeface="Tw Cen MT (Body)"/>
                <a:cs typeface="Courier New" pitchFamily="49" charset="0"/>
              </a:rPr>
              <a:t>saveOrUpdate</a:t>
            </a:r>
            <a:r>
              <a:rPr lang="en-US" sz="2200" dirty="0">
                <a:latin typeface="Tw Cen MT (Body)"/>
                <a:cs typeface="Courier New" pitchFamily="49" charset="0"/>
              </a:rPr>
              <a:t>() </a:t>
            </a:r>
            <a:r>
              <a:rPr lang="en-US" sz="2200" dirty="0" smtClean="0">
                <a:latin typeface="Tw Cen MT (Body)"/>
                <a:cs typeface="Courier New" pitchFamily="49" charset="0"/>
              </a:rPr>
              <a:t>method on Session object</a:t>
            </a:r>
          </a:p>
          <a:p>
            <a:endParaRPr lang="en-US" sz="2200" b="1" dirty="0" smtClean="0">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1416054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two method for save? </a:t>
            </a:r>
            <a:endParaRPr lang="en-US" dirty="0"/>
          </a:p>
        </p:txBody>
      </p:sp>
      <p:sp>
        <p:nvSpPr>
          <p:cNvPr id="5" name="Content Placeholder 2"/>
          <p:cNvSpPr txBox="1">
            <a:spLocks/>
          </p:cNvSpPr>
          <p:nvPr/>
        </p:nvSpPr>
        <p:spPr bwMode="auto">
          <a:xfrm>
            <a:off x="228600" y="1500174"/>
            <a:ext cx="8763000" cy="52816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sz="3600" dirty="0" smtClean="0"/>
              <a:t>Two method to save– save() and persist()</a:t>
            </a:r>
            <a:endParaRPr lang="en-IN" sz="3600" dirty="0" smtClean="0"/>
          </a:p>
          <a:p>
            <a:r>
              <a:rPr lang="en-IN" sz="1600" dirty="0" smtClean="0"/>
              <a:t>With save() the insert statement is executed immediately regardless of transaction state. It returns the inserted key so you can do something like this: </a:t>
            </a:r>
          </a:p>
          <a:p>
            <a:pPr>
              <a:buNone/>
            </a:pPr>
            <a:r>
              <a:rPr lang="en-IN" sz="1600" dirty="0" smtClean="0"/>
              <a:t>		long </a:t>
            </a:r>
            <a:r>
              <a:rPr lang="en-IN" sz="1600" dirty="0" err="1" smtClean="0"/>
              <a:t>newKey</a:t>
            </a:r>
            <a:r>
              <a:rPr lang="en-IN" sz="1600" dirty="0" smtClean="0"/>
              <a:t> = </a:t>
            </a:r>
            <a:r>
              <a:rPr lang="en-IN" sz="1600" dirty="0" err="1" smtClean="0"/>
              <a:t>session.save</a:t>
            </a:r>
            <a:r>
              <a:rPr lang="en-IN" sz="1600" dirty="0" smtClean="0"/>
              <a:t>(</a:t>
            </a:r>
            <a:r>
              <a:rPr lang="en-IN" sz="1600" dirty="0" err="1" smtClean="0"/>
              <a:t>myObj</a:t>
            </a:r>
            <a:r>
              <a:rPr lang="en-IN" sz="1600" dirty="0" smtClean="0"/>
              <a:t>); So use save() if you need an identifier 	assigned to the persistent instance immediately. </a:t>
            </a:r>
          </a:p>
          <a:p>
            <a:r>
              <a:rPr lang="en-IN" sz="1600" dirty="0" smtClean="0"/>
              <a:t>With persist(), the insert statement is executed in a transaction, not necessarily immediately. This is preferable in most cases. </a:t>
            </a:r>
            <a:endParaRPr lang="en-IN" sz="1600" dirty="0" smtClean="0">
              <a:solidFill>
                <a:srgbClr val="FF0000"/>
              </a:solidFill>
            </a:endParaRPr>
          </a:p>
          <a:p>
            <a:r>
              <a:rPr lang="en-IN" sz="2800" b="1" dirty="0" smtClean="0">
                <a:solidFill>
                  <a:srgbClr val="7030A0"/>
                </a:solidFill>
              </a:rPr>
              <a:t>Use persist() if you don't need the insert to happen out-of-sequence with the transaction and you don't need the inserted key returned.</a:t>
            </a:r>
          </a:p>
          <a:p>
            <a:pPr marL="0" indent="0">
              <a:buNone/>
            </a:pPr>
            <a:endParaRPr lang="en-US" dirty="0"/>
          </a:p>
          <a:p>
            <a:endParaRPr lang="en-US" dirty="0"/>
          </a:p>
          <a:p>
            <a:endParaRPr lang="en-US" dirty="0"/>
          </a:p>
        </p:txBody>
      </p:sp>
      <p:sp>
        <p:nvSpPr>
          <p:cNvPr id="6" name="Footer Placeholder 5"/>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244806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Different between get() and load()</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normAutofit/>
          </a:bodyPr>
          <a:lstStyle/>
          <a:p>
            <a:r>
              <a:rPr lang="en-IN" sz="1800" dirty="0" smtClean="0"/>
              <a:t>both functions are use to retrieve an object with different mechanism</a:t>
            </a:r>
          </a:p>
          <a:p>
            <a:r>
              <a:rPr lang="en-IN" sz="1800" dirty="0" err="1" smtClean="0">
                <a:solidFill>
                  <a:srgbClr val="FF0000"/>
                </a:solidFill>
              </a:rPr>
              <a:t>session.load</a:t>
            </a:r>
            <a:r>
              <a:rPr lang="en-IN" sz="1800" dirty="0" smtClean="0">
                <a:solidFill>
                  <a:srgbClr val="FF0000"/>
                </a:solidFill>
              </a:rPr>
              <a:t>()</a:t>
            </a:r>
          </a:p>
          <a:p>
            <a:pPr lvl="1"/>
            <a:r>
              <a:rPr lang="en-IN" sz="1800" dirty="0" smtClean="0"/>
              <a:t>It will always return a “proxy” (Hibernate term) without hitting the database. </a:t>
            </a:r>
          </a:p>
          <a:p>
            <a:pPr lvl="1"/>
            <a:r>
              <a:rPr lang="en-IN" sz="1800" dirty="0" smtClean="0"/>
              <a:t>proxy object look like a temporary fake object.</a:t>
            </a:r>
          </a:p>
          <a:p>
            <a:pPr lvl="1"/>
            <a:r>
              <a:rPr lang="en-IN" sz="1800" dirty="0" smtClean="0"/>
              <a:t> If no row found , it will throws an </a:t>
            </a:r>
            <a:r>
              <a:rPr lang="en-IN" sz="1800" dirty="0" err="1" smtClean="0"/>
              <a:t>ObjectNotFoundException</a:t>
            </a:r>
            <a:r>
              <a:rPr lang="en-IN" sz="1800" dirty="0" smtClean="0"/>
              <a:t>.</a:t>
            </a:r>
          </a:p>
          <a:p>
            <a:r>
              <a:rPr lang="en-IN" sz="1800" dirty="0" err="1" smtClean="0">
                <a:solidFill>
                  <a:srgbClr val="FF0000"/>
                </a:solidFill>
              </a:rPr>
              <a:t>session.get</a:t>
            </a:r>
            <a:r>
              <a:rPr lang="en-IN" sz="1800" dirty="0" smtClean="0">
                <a:solidFill>
                  <a:srgbClr val="FF0000"/>
                </a:solidFill>
              </a:rPr>
              <a:t>()</a:t>
            </a:r>
          </a:p>
          <a:p>
            <a:pPr lvl="1"/>
            <a:r>
              <a:rPr lang="en-IN" sz="1800" dirty="0" smtClean="0"/>
              <a:t>It always hit the database and return the real </a:t>
            </a:r>
            <a:r>
              <a:rPr lang="en-IN" sz="1800" dirty="0" err="1" smtClean="0"/>
              <a:t>object,an</a:t>
            </a:r>
            <a:r>
              <a:rPr lang="en-IN" sz="1800" dirty="0" smtClean="0"/>
              <a:t> object that represent the database row, not proxy.</a:t>
            </a:r>
          </a:p>
          <a:p>
            <a:pPr lvl="1"/>
            <a:r>
              <a:rPr lang="en-IN" sz="1800" dirty="0" smtClean="0"/>
              <a:t>  If no row found , it return null.</a:t>
            </a:r>
            <a:endParaRPr lang="en-IN" sz="1800" dirty="0"/>
          </a:p>
        </p:txBody>
      </p:sp>
      <p:pic>
        <p:nvPicPr>
          <p:cNvPr id="81922" name="Picture 2"/>
          <p:cNvPicPr>
            <a:picLocks noChangeAspect="1" noChangeArrowheads="1"/>
          </p:cNvPicPr>
          <p:nvPr/>
        </p:nvPicPr>
        <p:blipFill>
          <a:blip r:embed="rId2"/>
          <a:srcRect/>
          <a:stretch>
            <a:fillRect/>
          </a:stretch>
        </p:blipFill>
        <p:spPr bwMode="auto">
          <a:xfrm>
            <a:off x="180975" y="4791075"/>
            <a:ext cx="8963025" cy="206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Detached State</a:t>
            </a:r>
            <a:endParaRPr lang="en-US" dirty="0"/>
          </a:p>
        </p:txBody>
      </p:sp>
      <p:sp>
        <p:nvSpPr>
          <p:cNvPr id="3" name="Content Placeholder 2"/>
          <p:cNvSpPr>
            <a:spLocks noGrp="1"/>
          </p:cNvSpPr>
          <p:nvPr>
            <p:ph sz="quarter" idx="1"/>
          </p:nvPr>
        </p:nvSpPr>
        <p:spPr>
          <a:xfrm>
            <a:off x="381000" y="1143000"/>
            <a:ext cx="8382000" cy="5334000"/>
          </a:xfrm>
        </p:spPr>
        <p:txBody>
          <a:bodyPr>
            <a:normAutofit fontScale="77500" lnSpcReduction="20000"/>
          </a:bodyPr>
          <a:lstStyle/>
          <a:p>
            <a:endParaRPr lang="en-US" dirty="0" smtClean="0"/>
          </a:p>
          <a:p>
            <a:endParaRPr lang="en-US" dirty="0" smtClean="0"/>
          </a:p>
          <a:p>
            <a:r>
              <a:rPr lang="en-US" dirty="0" smtClean="0"/>
              <a:t>The instance was </a:t>
            </a:r>
            <a:r>
              <a:rPr lang="en-US" dirty="0"/>
              <a:t>once associated with a persistence </a:t>
            </a:r>
            <a:r>
              <a:rPr lang="en-US" dirty="0" smtClean="0"/>
              <a:t>context/session but not is not attached to it may because the session was closed.</a:t>
            </a:r>
          </a:p>
          <a:p>
            <a:r>
              <a:rPr lang="en-US" dirty="0" smtClean="0"/>
              <a:t>It </a:t>
            </a:r>
            <a:r>
              <a:rPr lang="en-US" dirty="0"/>
              <a:t>has a persistent identity and can have a corresponding row in the database. </a:t>
            </a:r>
            <a:endParaRPr lang="en-US" dirty="0" smtClean="0"/>
          </a:p>
          <a:p>
            <a:r>
              <a:rPr lang="en-US" dirty="0" smtClean="0"/>
              <a:t>While for persistent instance Hibernate  guarantees </a:t>
            </a:r>
            <a:r>
              <a:rPr lang="en-US" dirty="0"/>
              <a:t>the relationship between persistent </a:t>
            </a:r>
            <a:r>
              <a:rPr lang="en-US" dirty="0" smtClean="0"/>
              <a:t>(database ) identity </a:t>
            </a:r>
            <a:r>
              <a:rPr lang="en-US" dirty="0"/>
              <a:t>and Java </a:t>
            </a:r>
            <a:r>
              <a:rPr lang="en-US" dirty="0" smtClean="0"/>
              <a:t>identity</a:t>
            </a:r>
            <a:r>
              <a:rPr lang="en-US" dirty="0"/>
              <a:t> </a:t>
            </a:r>
            <a:r>
              <a:rPr lang="en-US" dirty="0" smtClean="0"/>
              <a:t>for detached instance there is no such </a:t>
            </a:r>
            <a:r>
              <a:rPr lang="en-US" dirty="0"/>
              <a:t>guarantees </a:t>
            </a:r>
            <a:r>
              <a:rPr lang="en-US" dirty="0" smtClean="0"/>
              <a:t>.</a:t>
            </a:r>
          </a:p>
          <a:p>
            <a:r>
              <a:rPr lang="en-US" dirty="0"/>
              <a:t>Detached instances may be made persistent by calling </a:t>
            </a:r>
            <a:r>
              <a:rPr lang="en-US" b="1" dirty="0">
                <a:latin typeface="Courier New" pitchFamily="49" charset="0"/>
                <a:cs typeface="Courier New" pitchFamily="49" charset="0"/>
              </a:rPr>
              <a:t>update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saveOrUpdate</a:t>
            </a:r>
            <a:r>
              <a:rPr lang="en-US" b="1" dirty="0" smtClean="0">
                <a:latin typeface="Courier New" pitchFamily="49" charset="0"/>
                <a:cs typeface="Courier New" pitchFamily="49" charset="0"/>
              </a:rPr>
              <a:t>()</a:t>
            </a:r>
          </a:p>
          <a:p>
            <a:r>
              <a:rPr lang="en-US" dirty="0" smtClean="0"/>
              <a:t>The </a:t>
            </a:r>
            <a:r>
              <a:rPr lang="en-US" dirty="0"/>
              <a:t>state of a transient or detached instance may also be made persistent as a new persistent instance by calling </a:t>
            </a:r>
            <a:r>
              <a:rPr lang="en-US" b="1" dirty="0">
                <a:latin typeface="Courier New" pitchFamily="49" charset="0"/>
                <a:cs typeface="Courier New" pitchFamily="49" charset="0"/>
              </a:rPr>
              <a:t>merge().</a:t>
            </a:r>
            <a:br>
              <a:rPr lang="en-US" b="1" dirty="0">
                <a:latin typeface="Courier New" pitchFamily="49" charset="0"/>
                <a:cs typeface="Courier New" pitchFamily="49" charset="0"/>
              </a:rPr>
            </a:br>
            <a:r>
              <a:rPr lang="en-US" dirty="0"/>
              <a:t/>
            </a:r>
            <a:br>
              <a:rPr lang="en-US" dirty="0"/>
            </a:br>
            <a:endParaRPr lang="en-US" dirty="0"/>
          </a:p>
          <a:p>
            <a:endParaRPr lang="en-US" dirty="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2657247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update(),merge() differences </a:t>
            </a:r>
            <a:endParaRPr lang="en-US" dirty="0"/>
          </a:p>
        </p:txBody>
      </p:sp>
      <p:sp>
        <p:nvSpPr>
          <p:cNvPr id="5" name="Rectangle 4"/>
          <p:cNvSpPr/>
          <p:nvPr/>
        </p:nvSpPr>
        <p:spPr>
          <a:xfrm>
            <a:off x="152400" y="1428736"/>
            <a:ext cx="3705220" cy="4985980"/>
          </a:xfrm>
          <a:prstGeom prst="rect">
            <a:avLst/>
          </a:prstGeom>
        </p:spPr>
        <p:txBody>
          <a:bodyPr wrap="square">
            <a:spAutoFit/>
          </a:bodyPr>
          <a:lstStyle/>
          <a:p>
            <a:endParaRPr lang="en-US" b="1" dirty="0" smtClean="0">
              <a:latin typeface="Courier New" pitchFamily="49" charset="0"/>
              <a:cs typeface="Courier New" pitchFamily="49" charset="0"/>
            </a:endParaRPr>
          </a:p>
          <a:p>
            <a:pPr>
              <a:buFont typeface="Arial" pitchFamily="34" charset="0"/>
              <a:buChar char="•"/>
            </a:pPr>
            <a:r>
              <a:rPr lang="en-IN" sz="2000" b="1" dirty="0" smtClean="0"/>
              <a:t>Update should be used to save the data when the session does not contain an already persistent instance with the same identifier. </a:t>
            </a:r>
          </a:p>
          <a:p>
            <a:endParaRPr lang="en-IN" sz="2000" b="1" dirty="0" smtClean="0"/>
          </a:p>
          <a:p>
            <a:pPr>
              <a:buFont typeface="Arial" pitchFamily="34" charset="0"/>
              <a:buChar char="•"/>
            </a:pPr>
            <a:r>
              <a:rPr lang="en-IN" sz="2000" b="1" dirty="0" smtClean="0"/>
              <a:t>Merge should be used to save the modifications at any time without knowing about the state of a session</a:t>
            </a:r>
          </a:p>
          <a:p>
            <a:pPr>
              <a:buFont typeface="Arial" pitchFamily="34" charset="0"/>
              <a:buChar char="•"/>
            </a:pPr>
            <a:endParaRPr lang="en-IN" sz="2000" b="1" dirty="0" smtClean="0">
              <a:latin typeface="Courier New" pitchFamily="49" charset="0"/>
              <a:cs typeface="Courier New" pitchFamily="49" charset="0"/>
            </a:endParaRPr>
          </a:p>
          <a:p>
            <a:pPr>
              <a:buFont typeface="Arial" pitchFamily="34" charset="0"/>
              <a:buChar char="•"/>
            </a:pPr>
            <a:r>
              <a:rPr lang="en-US" b="1" dirty="0" smtClean="0">
                <a:latin typeface="Courier New" pitchFamily="49" charset="0"/>
                <a:cs typeface="Courier New" pitchFamily="49" charset="0"/>
              </a:rPr>
              <a:t>To understand difference bw update() and merge() lets try to update values inserted earlier in servlet…</a:t>
            </a:r>
          </a:p>
        </p:txBody>
      </p:sp>
      <p:pic>
        <p:nvPicPr>
          <p:cNvPr id="15363" name="Picture 3"/>
          <p:cNvPicPr>
            <a:picLocks noChangeAspect="1" noChangeArrowheads="1"/>
          </p:cNvPicPr>
          <p:nvPr/>
        </p:nvPicPr>
        <p:blipFill>
          <a:blip r:embed="rId2"/>
          <a:srcRect/>
          <a:stretch>
            <a:fillRect/>
          </a:stretch>
        </p:blipFill>
        <p:spPr bwMode="auto">
          <a:xfrm>
            <a:off x="4017504" y="1857364"/>
            <a:ext cx="4768476" cy="4500594"/>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13841745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8596" y="714356"/>
            <a:ext cx="4857750" cy="3305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5786446" y="642918"/>
            <a:ext cx="3039146" cy="3385542"/>
          </a:xfrm>
          <a:prstGeom prst="rect">
            <a:avLst/>
          </a:prstGeom>
        </p:spPr>
        <p:txBody>
          <a:bodyPr wrap="square">
            <a:spAutoFit/>
          </a:bodyPr>
          <a:lstStyle/>
          <a:p>
            <a:r>
              <a:rPr lang="en-US" sz="2000" dirty="0">
                <a:solidFill>
                  <a:srgbClr val="5F5F5F"/>
                </a:solidFill>
                <a:latin typeface="+mn-lt"/>
              </a:rPr>
              <a:t>When</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session2.update(c); is </a:t>
            </a:r>
            <a:r>
              <a:rPr lang="en-US" sz="2000" dirty="0">
                <a:solidFill>
                  <a:srgbClr val="5F5F5F"/>
                </a:solidFill>
                <a:latin typeface="+mn-lt"/>
              </a:rPr>
              <a:t>used instead of </a:t>
            </a:r>
          </a:p>
          <a:p>
            <a:r>
              <a:rPr lang="en-US" b="1" dirty="0">
                <a:latin typeface="Courier New" pitchFamily="49" charset="0"/>
                <a:cs typeface="Courier New" pitchFamily="49" charset="0"/>
              </a:rPr>
              <a:t>session2.merge(c</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pPr marL="0" lvl="1"/>
            <a:r>
              <a:rPr lang="en-US" sz="2000" dirty="0">
                <a:solidFill>
                  <a:srgbClr val="5F5F5F"/>
                </a:solidFill>
                <a:latin typeface="+mn-lt"/>
              </a:rPr>
              <a:t>This</a:t>
            </a:r>
            <a:r>
              <a:rPr lang="en-US" b="1" dirty="0" smtClean="0">
                <a:latin typeface="Courier New" pitchFamily="49" charset="0"/>
                <a:cs typeface="Courier New" pitchFamily="49" charset="0"/>
              </a:rPr>
              <a:t> </a:t>
            </a:r>
            <a:r>
              <a:rPr lang="en-US" sz="2000" dirty="0">
                <a:solidFill>
                  <a:srgbClr val="5F5F5F"/>
                </a:solidFill>
                <a:latin typeface="+mn-lt"/>
              </a:rPr>
              <a:t>is i</a:t>
            </a:r>
            <a:r>
              <a:rPr lang="en-US" sz="2000" dirty="0" smtClean="0">
                <a:solidFill>
                  <a:srgbClr val="5F5F5F"/>
                </a:solidFill>
                <a:latin typeface="+mn-lt"/>
              </a:rPr>
              <a:t>f </a:t>
            </a:r>
            <a:r>
              <a:rPr lang="en-US" sz="2000" dirty="0">
                <a:solidFill>
                  <a:srgbClr val="5F5F5F"/>
                </a:solidFill>
                <a:latin typeface="+mn-lt"/>
              </a:rPr>
              <a:t>there is a persistent instance with the same </a:t>
            </a:r>
            <a:r>
              <a:rPr lang="en-US" sz="2000" dirty="0" smtClean="0">
                <a:solidFill>
                  <a:srgbClr val="5F5F5F"/>
                </a:solidFill>
                <a:latin typeface="+mn-lt"/>
              </a:rPr>
              <a:t>identifier in the session, update() will throw an exception!</a:t>
            </a:r>
            <a:endParaRPr lang="en-US" sz="2000" dirty="0">
              <a:solidFill>
                <a:srgbClr val="5F5F5F"/>
              </a:solidFill>
              <a:latin typeface="+mn-lt"/>
            </a:endParaRPr>
          </a:p>
          <a:p>
            <a:endParaRPr lang="en-US" sz="2000" dirty="0">
              <a:solidFill>
                <a:srgbClr val="5F5F5F"/>
              </a:solidFill>
              <a:latin typeface="+mn-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1672" y="4191000"/>
            <a:ext cx="5264727"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5929322" y="3929066"/>
            <a:ext cx="3048671" cy="2862322"/>
          </a:xfrm>
          <a:prstGeom prst="rect">
            <a:avLst/>
          </a:prstGeom>
        </p:spPr>
        <p:txBody>
          <a:bodyPr wrap="square">
            <a:spAutoFit/>
          </a:bodyPr>
          <a:lstStyle/>
          <a:p>
            <a:r>
              <a:rPr lang="en-US" sz="2000" dirty="0" smtClean="0">
                <a:solidFill>
                  <a:srgbClr val="5F5F5F"/>
                </a:solidFill>
                <a:latin typeface="+mn-lt"/>
              </a:rPr>
              <a:t>When </a:t>
            </a:r>
            <a:r>
              <a:rPr lang="en-US" sz="2000" b="1" dirty="0">
                <a:latin typeface="Courier New" pitchFamily="49" charset="0"/>
                <a:cs typeface="Courier New" pitchFamily="49" charset="0"/>
              </a:rPr>
              <a:t>session2.merge(c);</a:t>
            </a:r>
          </a:p>
          <a:p>
            <a:r>
              <a:rPr lang="en-US" sz="2000" dirty="0" smtClean="0">
                <a:solidFill>
                  <a:srgbClr val="5F5F5F"/>
                </a:solidFill>
                <a:latin typeface="+mn-lt"/>
              </a:rPr>
              <a:t>is used the data gets updated because the instance that the session is holding gets its values from the detached instance when merge is called on detached instance.</a:t>
            </a:r>
            <a:endParaRPr lang="en-US" sz="2000" dirty="0">
              <a:solidFill>
                <a:srgbClr val="5F5F5F"/>
              </a:solidFill>
              <a:latin typeface="+mn-lt"/>
            </a:endParaRPr>
          </a:p>
        </p:txBody>
      </p:sp>
      <p:sp>
        <p:nvSpPr>
          <p:cNvPr id="7" name="Footer Placeholder 6"/>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414704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Hibernate?</a:t>
            </a:r>
          </a:p>
        </p:txBody>
      </p:sp>
      <p:sp>
        <p:nvSpPr>
          <p:cNvPr id="3" name="Content Placeholder 2"/>
          <p:cNvSpPr>
            <a:spLocks noGrp="1"/>
          </p:cNvSpPr>
          <p:nvPr>
            <p:ph sz="quarter" idx="1"/>
          </p:nvPr>
        </p:nvSpPr>
        <p:spPr/>
        <p:txBody>
          <a:bodyPr>
            <a:normAutofit/>
          </a:bodyPr>
          <a:lstStyle/>
          <a:p>
            <a:pPr>
              <a:spcBef>
                <a:spcPts val="1200"/>
              </a:spcBef>
            </a:pPr>
            <a:endParaRPr lang="en-US" sz="2200" dirty="0"/>
          </a:p>
        </p:txBody>
      </p:sp>
      <p:pic>
        <p:nvPicPr>
          <p:cNvPr id="124930" name="Picture 2"/>
          <p:cNvPicPr>
            <a:picLocks noChangeAspect="1" noChangeArrowheads="1"/>
          </p:cNvPicPr>
          <p:nvPr/>
        </p:nvPicPr>
        <p:blipFill>
          <a:blip r:embed="rId2"/>
          <a:srcRect/>
          <a:stretch>
            <a:fillRect/>
          </a:stretch>
        </p:blipFill>
        <p:spPr bwMode="auto">
          <a:xfrm>
            <a:off x="857224" y="1571612"/>
            <a:ext cx="7315200" cy="5000625"/>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 xmlns:p14="http://schemas.microsoft.com/office/powerpoint/2010/main" val="2347288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delete</a:t>
            </a:r>
            <a:r>
              <a:rPr lang="en-US" dirty="0" smtClean="0"/>
              <a:t>() and refresh() </a:t>
            </a:r>
            <a:endParaRPr lang="en-US" dirty="0"/>
          </a:p>
        </p:txBody>
      </p:sp>
      <p:sp>
        <p:nvSpPr>
          <p:cNvPr id="3" name="Content Placeholder 2"/>
          <p:cNvSpPr>
            <a:spLocks noGrp="1"/>
          </p:cNvSpPr>
          <p:nvPr>
            <p:ph sz="quarter" idx="1"/>
          </p:nvPr>
        </p:nvSpPr>
        <p:spPr>
          <a:xfrm>
            <a:off x="228600" y="1643050"/>
            <a:ext cx="8686800" cy="5062550"/>
          </a:xfrm>
        </p:spPr>
        <p:txBody>
          <a:bodyPr>
            <a:normAutofit lnSpcReduction="10000"/>
          </a:bodyPr>
          <a:lstStyle/>
          <a:p>
            <a:r>
              <a:rPr lang="en-US" b="1" dirty="0" smtClean="0">
                <a:latin typeface="Courier New" pitchFamily="49" charset="0"/>
                <a:cs typeface="Courier New" pitchFamily="49" charset="0"/>
              </a:rPr>
              <a:t>void </a:t>
            </a:r>
            <a:r>
              <a:rPr lang="en-US" b="1" dirty="0">
                <a:latin typeface="Courier New" pitchFamily="49" charset="0"/>
                <a:cs typeface="Courier New" pitchFamily="49" charset="0"/>
              </a:rPr>
              <a:t>delete(Object object) throws HibernateException</a:t>
            </a:r>
          </a:p>
          <a:p>
            <a:pPr marL="857250" lvl="1" indent="-457200"/>
            <a:r>
              <a:rPr lang="en-US" sz="2000" dirty="0"/>
              <a:t>Remove a persistent instance from the </a:t>
            </a:r>
            <a:r>
              <a:rPr lang="en-US" sz="2000" dirty="0" err="1"/>
              <a:t>datastore</a:t>
            </a:r>
            <a:r>
              <a:rPr lang="en-US" sz="2000" dirty="0"/>
              <a:t>. The argument may be an instance associated with the receiving Session or a transient instance with an identifier associated with existing persistent state. This operation cascades to associated instances if the association is mapped with cascade="delete". </a:t>
            </a:r>
            <a:endParaRPr lang="en-US" sz="2000" dirty="0" smtClean="0"/>
          </a:p>
          <a:p>
            <a:pPr marL="457200" indent="-457200"/>
            <a:endParaRPr lang="en-US" b="1" dirty="0" smtClean="0">
              <a:latin typeface="Courier New" pitchFamily="49" charset="0"/>
              <a:cs typeface="Courier New" pitchFamily="49" charset="0"/>
            </a:endParaRPr>
          </a:p>
          <a:p>
            <a:pPr marL="457200" indent="-457200"/>
            <a:r>
              <a:rPr lang="en-US" b="1" dirty="0" smtClean="0">
                <a:latin typeface="Courier New" pitchFamily="49" charset="0"/>
                <a:cs typeface="Courier New" pitchFamily="49" charset="0"/>
              </a:rPr>
              <a:t>void </a:t>
            </a:r>
            <a:r>
              <a:rPr lang="en-US" b="1" dirty="0">
                <a:latin typeface="Courier New" pitchFamily="49" charset="0"/>
                <a:cs typeface="Courier New" pitchFamily="49" charset="0"/>
              </a:rPr>
              <a:t>refresh(Object object) throws HibernateException</a:t>
            </a:r>
          </a:p>
          <a:p>
            <a:pPr marL="400050" lvl="1" indent="0">
              <a:buNone/>
            </a:pPr>
            <a:r>
              <a:rPr lang="en-US" sz="2000" dirty="0" smtClean="0"/>
              <a:t>This method is useful to sync the state of the given instance with underlying database in cases where there are chances that database might have been altered outside the application as a result of a trigger. This is also useful in </a:t>
            </a:r>
            <a:r>
              <a:rPr lang="en-US" sz="2000" dirty="0"/>
              <a:t>cases where </a:t>
            </a:r>
            <a:r>
              <a:rPr lang="en-US" sz="2000" dirty="0" smtClean="0"/>
              <a:t>direct </a:t>
            </a:r>
            <a:r>
              <a:rPr lang="en-US" sz="2000" dirty="0"/>
              <a:t>SQL </a:t>
            </a:r>
            <a:r>
              <a:rPr lang="en-US" sz="2000" dirty="0" smtClean="0"/>
              <a:t>is used by the application to update the data.</a:t>
            </a:r>
            <a:endParaRPr lang="en-US" sz="2000" dirty="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6198652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flush(), close(), clear()</a:t>
            </a:r>
            <a:endParaRPr lang="en-US" dirty="0"/>
          </a:p>
        </p:txBody>
      </p:sp>
      <p:sp>
        <p:nvSpPr>
          <p:cNvPr id="3" name="Content Placeholder 2"/>
          <p:cNvSpPr>
            <a:spLocks noGrp="1"/>
          </p:cNvSpPr>
          <p:nvPr>
            <p:ph sz="quarter" idx="1"/>
          </p:nvPr>
        </p:nvSpPr>
        <p:spPr>
          <a:xfrm>
            <a:off x="152400" y="1066800"/>
            <a:ext cx="8763000" cy="5562600"/>
          </a:xfrm>
        </p:spPr>
        <p:txBody>
          <a:bodyPr>
            <a:normAutofit fontScale="85000" lnSpcReduction="10000"/>
          </a:bodyPr>
          <a:lstStyle/>
          <a:p>
            <a:pPr>
              <a:lnSpc>
                <a:spcPct val="120000"/>
              </a:lnSpc>
            </a:pPr>
            <a:endParaRPr lang="en-US" b="1" dirty="0" smtClean="0">
              <a:latin typeface="Courier New" pitchFamily="49" charset="0"/>
              <a:cs typeface="Courier New" pitchFamily="49" charset="0"/>
            </a:endParaRPr>
          </a:p>
          <a:p>
            <a:pPr>
              <a:lnSpc>
                <a:spcPct val="120000"/>
              </a:lnSpc>
            </a:pPr>
            <a:r>
              <a:rPr lang="en-US" b="1" dirty="0" smtClean="0">
                <a:latin typeface="Courier New" pitchFamily="49" charset="0"/>
                <a:cs typeface="Courier New" pitchFamily="49" charset="0"/>
              </a:rPr>
              <a:t>void </a:t>
            </a:r>
            <a:r>
              <a:rPr lang="en-US" b="1" dirty="0">
                <a:latin typeface="Courier New" pitchFamily="49" charset="0"/>
                <a:cs typeface="Courier New" pitchFamily="49" charset="0"/>
              </a:rPr>
              <a:t>flush() throws HibernateException</a:t>
            </a:r>
          </a:p>
          <a:p>
            <a:pPr lvl="1">
              <a:lnSpc>
                <a:spcPct val="120000"/>
              </a:lnSpc>
            </a:pPr>
            <a:r>
              <a:rPr lang="en-US" sz="2000" dirty="0" smtClean="0"/>
              <a:t>This is the method that actually </a:t>
            </a:r>
            <a:r>
              <a:rPr lang="en-US" sz="2000" dirty="0"/>
              <a:t>synchronizing the underlying </a:t>
            </a:r>
            <a:r>
              <a:rPr lang="en-US" sz="2000" dirty="0" smtClean="0"/>
              <a:t>database with persistent object  </a:t>
            </a:r>
            <a:r>
              <a:rPr lang="en-US" sz="2000" dirty="0"/>
              <a:t>held in </a:t>
            </a:r>
            <a:r>
              <a:rPr lang="en-US" sz="2000" dirty="0" smtClean="0"/>
              <a:t>session memory</a:t>
            </a:r>
            <a:r>
              <a:rPr lang="en-US" sz="2000" dirty="0"/>
              <a:t>. </a:t>
            </a:r>
            <a:endParaRPr lang="en-US" sz="2000" dirty="0" smtClean="0"/>
          </a:p>
          <a:p>
            <a:pPr lvl="1">
              <a:lnSpc>
                <a:spcPct val="120000"/>
              </a:lnSpc>
            </a:pPr>
            <a:r>
              <a:rPr lang="en-US" sz="2000" dirty="0" smtClean="0"/>
              <a:t>This should be called </a:t>
            </a:r>
            <a:r>
              <a:rPr lang="en-US" sz="2000" dirty="0"/>
              <a:t>at the end of a unit of work, before committing the transaction and closing the session (depending on </a:t>
            </a:r>
            <a:r>
              <a:rPr lang="en-US" sz="2000" b="1" dirty="0">
                <a:latin typeface="Courier New" pitchFamily="49" charset="0"/>
                <a:cs typeface="Courier New" pitchFamily="49" charset="0"/>
              </a:rPr>
              <a:t>flush-mode,</a:t>
            </a:r>
            <a:r>
              <a:rPr lang="en-US" sz="2000" dirty="0"/>
              <a:t> </a:t>
            </a:r>
            <a:r>
              <a:rPr lang="en-US" sz="2000" b="1" dirty="0">
                <a:latin typeface="Courier New" pitchFamily="49" charset="0"/>
                <a:cs typeface="Courier New" pitchFamily="49" charset="0"/>
              </a:rPr>
              <a:t>Transaction.commit() </a:t>
            </a:r>
            <a:r>
              <a:rPr lang="en-US" sz="2000" dirty="0"/>
              <a:t>calls this method). </a:t>
            </a:r>
            <a:endParaRPr lang="en-US" sz="2000" dirty="0" smtClean="0"/>
          </a:p>
          <a:p>
            <a:pPr>
              <a:lnSpc>
                <a:spcPct val="120000"/>
              </a:lnSpc>
            </a:pPr>
            <a:r>
              <a:rPr lang="en-US" b="1" dirty="0">
                <a:latin typeface="Courier New" pitchFamily="49" charset="0"/>
                <a:cs typeface="Courier New" pitchFamily="49" charset="0"/>
              </a:rPr>
              <a:t>Connection close() </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throws HibernateException</a:t>
            </a:r>
          </a:p>
          <a:p>
            <a:pPr lvl="1">
              <a:lnSpc>
                <a:spcPct val="120000"/>
              </a:lnSpc>
            </a:pPr>
            <a:r>
              <a:rPr lang="en-US" sz="2000" dirty="0"/>
              <a:t>End the session by releasing the JDBC connection and cleaning up. It is not strictly necessary to close the session but </a:t>
            </a:r>
            <a:r>
              <a:rPr lang="en-US" sz="2000" dirty="0" smtClean="0"/>
              <a:t> </a:t>
            </a:r>
            <a:r>
              <a:rPr lang="en-US" sz="2000" dirty="0"/>
              <a:t>at least </a:t>
            </a:r>
            <a:r>
              <a:rPr lang="en-US" sz="2000" dirty="0" smtClean="0"/>
              <a:t>it must be disconnected by calling </a:t>
            </a:r>
            <a:r>
              <a:rPr lang="en-US" sz="2000" b="1" dirty="0">
                <a:latin typeface="Courier New" pitchFamily="49" charset="0"/>
                <a:ea typeface="+mn-ea"/>
                <a:cs typeface="Courier New" pitchFamily="49" charset="0"/>
              </a:rPr>
              <a:t>disconnect() </a:t>
            </a:r>
            <a:endParaRPr lang="en-US" sz="2000" b="1" dirty="0" smtClean="0">
              <a:latin typeface="Courier New" pitchFamily="49" charset="0"/>
              <a:ea typeface="+mn-ea"/>
              <a:cs typeface="Courier New" pitchFamily="49" charset="0"/>
            </a:endParaRPr>
          </a:p>
          <a:p>
            <a:pPr>
              <a:lnSpc>
                <a:spcPct val="120000"/>
              </a:lnSpc>
            </a:pPr>
            <a:r>
              <a:rPr lang="en-US" b="1" dirty="0">
                <a:latin typeface="Courier New" pitchFamily="49" charset="0"/>
                <a:cs typeface="Courier New" pitchFamily="49" charset="0"/>
              </a:rPr>
              <a:t>void clear() </a:t>
            </a:r>
          </a:p>
          <a:p>
            <a:pPr lvl="1">
              <a:lnSpc>
                <a:spcPct val="120000"/>
              </a:lnSpc>
            </a:pPr>
            <a:r>
              <a:rPr lang="en-US" sz="2000" dirty="0" smtClean="0"/>
              <a:t>Completely </a:t>
            </a:r>
            <a:r>
              <a:rPr lang="en-US" sz="2000" dirty="0"/>
              <a:t>clear the session. Evict all loaded instances and cancel all pending saves, updates and deletions. Do not close open iterators or instances of </a:t>
            </a:r>
            <a:r>
              <a:rPr lang="en-US" sz="2000" b="1" dirty="0" err="1">
                <a:latin typeface="Courier New" pitchFamily="49" charset="0"/>
                <a:ea typeface="+mn-ea"/>
                <a:cs typeface="Courier New" pitchFamily="49" charset="0"/>
              </a:rPr>
              <a:t>ScrollableResults</a:t>
            </a:r>
            <a:r>
              <a:rPr lang="en-US" sz="2000" dirty="0"/>
              <a:t>. </a:t>
            </a:r>
            <a:endParaRPr lang="en-US" sz="2000" b="1" dirty="0">
              <a:latin typeface="Courier New" pitchFamily="49" charset="0"/>
              <a:ea typeface="+mn-ea"/>
              <a:cs typeface="Courier New" pitchFamily="49" charset="0"/>
            </a:endParaRPr>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31328939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Transaction</a:t>
            </a:r>
            <a:endParaRPr lang="en-US" dirty="0">
              <a:latin typeface="Courier New" pitchFamily="49" charset="0"/>
              <a:cs typeface="Courier New" pitchFamily="49" charset="0"/>
            </a:endParaRPr>
          </a:p>
        </p:txBody>
      </p:sp>
      <p:sp>
        <p:nvSpPr>
          <p:cNvPr id="3" name="Content Placeholder 2"/>
          <p:cNvSpPr>
            <a:spLocks noGrp="1"/>
          </p:cNvSpPr>
          <p:nvPr>
            <p:ph sz="quarter" idx="1"/>
          </p:nvPr>
        </p:nvSpPr>
        <p:spPr>
          <a:xfrm>
            <a:off x="76200" y="1066800"/>
            <a:ext cx="8915400" cy="5257800"/>
          </a:xfrm>
        </p:spPr>
        <p:txBody>
          <a:bodyPr>
            <a:normAutofit fontScale="85000" lnSpcReduction="20000"/>
          </a:bodyPr>
          <a:lstStyle/>
          <a:p>
            <a:pPr>
              <a:lnSpc>
                <a:spcPct val="120000"/>
              </a:lnSpc>
            </a:pPr>
            <a:endParaRPr lang="en-US" dirty="0" smtClean="0"/>
          </a:p>
          <a:p>
            <a:pPr>
              <a:lnSpc>
                <a:spcPct val="120000"/>
              </a:lnSpc>
            </a:pPr>
            <a:r>
              <a:rPr lang="en-US" dirty="0" smtClean="0"/>
              <a:t>Transaction can be set using the methods of </a:t>
            </a:r>
            <a:r>
              <a:rPr lang="en-US" b="1" dirty="0" smtClean="0">
                <a:latin typeface="Courier New" pitchFamily="49" charset="0"/>
                <a:cs typeface="Courier New" pitchFamily="49" charset="0"/>
              </a:rPr>
              <a:t>Session</a:t>
            </a:r>
            <a:r>
              <a:rPr lang="en-US" dirty="0" smtClean="0"/>
              <a:t>.</a:t>
            </a:r>
          </a:p>
          <a:p>
            <a:pPr marL="400050" lvl="2" indent="0">
              <a:lnSpc>
                <a:spcPct val="120000"/>
              </a:lnSpc>
              <a:buNone/>
            </a:pPr>
            <a:r>
              <a:rPr lang="en-US" sz="2000" b="1" dirty="0" smtClean="0">
                <a:latin typeface="Courier New" pitchFamily="49" charset="0"/>
                <a:cs typeface="Courier New" pitchFamily="49" charset="0"/>
              </a:rPr>
              <a:t>Transaction </a:t>
            </a:r>
            <a:r>
              <a:rPr lang="en-US" sz="2000" b="1" dirty="0" err="1">
                <a:latin typeface="Courier New" pitchFamily="49" charset="0"/>
                <a:cs typeface="Courier New" pitchFamily="49" charset="0"/>
              </a:rPr>
              <a:t>beginTransaction</a:t>
            </a:r>
            <a:r>
              <a:rPr lang="en-US" sz="2000" b="1" dirty="0">
                <a:latin typeface="Courier New" pitchFamily="49" charset="0"/>
                <a:cs typeface="Courier New" pitchFamily="49" charset="0"/>
              </a:rPr>
              <a:t>() throws </a:t>
            </a:r>
            <a:r>
              <a:rPr lang="en-US" sz="2000" b="1" dirty="0" smtClean="0">
                <a:latin typeface="Courier New" pitchFamily="49" charset="0"/>
                <a:cs typeface="Courier New" pitchFamily="49" charset="0"/>
              </a:rPr>
              <a:t>HibernateException</a:t>
            </a:r>
          </a:p>
          <a:p>
            <a:pPr marL="400050" lvl="2" indent="0">
              <a:lnSpc>
                <a:spcPct val="120000"/>
              </a:lnSpc>
              <a:buNone/>
            </a:pPr>
            <a:r>
              <a:rPr lang="en-US" sz="2000" dirty="0"/>
              <a:t>If Transaction object is associated with the session return that else create a new transaction. </a:t>
            </a:r>
            <a:endParaRPr lang="en-US" sz="2000" dirty="0" smtClean="0"/>
          </a:p>
          <a:p>
            <a:pPr marL="400050" lvl="2" indent="0">
              <a:lnSpc>
                <a:spcPct val="120000"/>
              </a:lnSpc>
              <a:buNone/>
            </a:pPr>
            <a:r>
              <a:rPr lang="en-US" sz="2000" b="1" dirty="0" smtClean="0">
                <a:latin typeface="Courier New" pitchFamily="49" charset="0"/>
                <a:cs typeface="Courier New" pitchFamily="49" charset="0"/>
              </a:rPr>
              <a:t>Transaction </a:t>
            </a:r>
            <a:r>
              <a:rPr lang="en-US" sz="2000" b="1" dirty="0" err="1">
                <a:latin typeface="Courier New" pitchFamily="49" charset="0"/>
                <a:cs typeface="Courier New" pitchFamily="49" charset="0"/>
              </a:rPr>
              <a:t>getTransaction</a:t>
            </a:r>
            <a:r>
              <a:rPr lang="en-US" sz="2000" b="1" dirty="0" smtClean="0">
                <a:latin typeface="Courier New" pitchFamily="49" charset="0"/>
                <a:cs typeface="Courier New" pitchFamily="49" charset="0"/>
              </a:rPr>
              <a:t>()</a:t>
            </a:r>
          </a:p>
          <a:p>
            <a:pPr marL="400050" lvl="2" indent="0">
              <a:lnSpc>
                <a:spcPct val="120000"/>
              </a:lnSpc>
              <a:buNone/>
            </a:pPr>
            <a:r>
              <a:rPr lang="en-US" sz="2000" dirty="0"/>
              <a:t>Get the Transaction instance associated with this session</a:t>
            </a:r>
          </a:p>
          <a:p>
            <a:pPr marL="400050" lvl="2" indent="0">
              <a:lnSpc>
                <a:spcPct val="120000"/>
              </a:lnSpc>
              <a:buNone/>
            </a:pPr>
            <a:r>
              <a:rPr lang="en-US" sz="2000" b="1" dirty="0" smtClean="0">
                <a:latin typeface="Courier New" pitchFamily="49" charset="0"/>
                <a:cs typeface="Courier New" pitchFamily="49" charset="0"/>
              </a:rPr>
              <a:t>In both the cases t</a:t>
            </a:r>
            <a:r>
              <a:rPr lang="en-US" sz="2000" dirty="0" smtClean="0"/>
              <a:t>he </a:t>
            </a:r>
            <a:r>
              <a:rPr lang="en-US" sz="2000" dirty="0"/>
              <a:t>class of the returned Transaction object is determined by the property </a:t>
            </a:r>
            <a:r>
              <a:rPr lang="en-US" sz="2000" b="1" dirty="0" err="1">
                <a:latin typeface="Courier New" pitchFamily="49" charset="0"/>
                <a:cs typeface="Courier New" pitchFamily="49" charset="0"/>
              </a:rPr>
              <a:t>hibernate.transaction_factory</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pPr>
              <a:lnSpc>
                <a:spcPct val="120000"/>
              </a:lnSpc>
            </a:pPr>
            <a:r>
              <a:rPr lang="en-US" b="1" dirty="0" smtClean="0">
                <a:solidFill>
                  <a:srgbClr val="7030A0"/>
                </a:solidFill>
              </a:rPr>
              <a:t>The most common approach is </a:t>
            </a:r>
            <a:r>
              <a:rPr lang="en-US" b="1" dirty="0">
                <a:solidFill>
                  <a:srgbClr val="7030A0"/>
                </a:solidFill>
              </a:rPr>
              <a:t>the session-per-request </a:t>
            </a:r>
            <a:r>
              <a:rPr lang="en-US" b="1" dirty="0" smtClean="0">
                <a:solidFill>
                  <a:srgbClr val="7030A0"/>
                </a:solidFill>
              </a:rPr>
              <a:t> pattern where a </a:t>
            </a:r>
            <a:r>
              <a:rPr lang="en-US" b="1" dirty="0">
                <a:solidFill>
                  <a:srgbClr val="7030A0"/>
                </a:solidFill>
              </a:rPr>
              <a:t>single Hibernate Session </a:t>
            </a:r>
            <a:r>
              <a:rPr lang="en-US" b="1" dirty="0" smtClean="0">
                <a:solidFill>
                  <a:srgbClr val="7030A0"/>
                </a:solidFill>
              </a:rPr>
              <a:t>has same </a:t>
            </a:r>
            <a:r>
              <a:rPr lang="en-US" b="1" dirty="0">
                <a:solidFill>
                  <a:srgbClr val="7030A0"/>
                </a:solidFill>
              </a:rPr>
              <a:t>scope as a single database </a:t>
            </a:r>
            <a:r>
              <a:rPr lang="en-US" b="1" dirty="0" smtClean="0">
                <a:solidFill>
                  <a:srgbClr val="7030A0"/>
                </a:solidFill>
              </a:rPr>
              <a:t>transaction.</a:t>
            </a:r>
            <a:endParaRPr lang="en-US" b="1" dirty="0">
              <a:solidFill>
                <a:srgbClr val="7030A0"/>
              </a:solidFill>
            </a:endParaRPr>
          </a:p>
          <a:p>
            <a:pPr>
              <a:lnSpc>
                <a:spcPct val="120000"/>
              </a:lnSpc>
            </a:pPr>
            <a:r>
              <a:rPr lang="en-US" dirty="0" smtClean="0"/>
              <a:t>The </a:t>
            </a:r>
            <a:r>
              <a:rPr lang="en-US" dirty="0"/>
              <a:t>Hibernate session can be used for multiple DB operations (save, query, update) within the same request</a:t>
            </a:r>
            <a:r>
              <a:rPr lang="en-US" dirty="0" smtClean="0"/>
              <a:t>.</a:t>
            </a:r>
            <a:endParaRPr lang="en-US" dirty="0"/>
          </a:p>
          <a:p>
            <a:pPr lvl="1"/>
            <a:endParaRPr lang="en-US" sz="2000" b="1" dirty="0">
              <a:latin typeface="Courier New" pitchFamily="49" charset="0"/>
              <a:cs typeface="Courier New" pitchFamily="49" charset="0"/>
            </a:endParaRPr>
          </a:p>
          <a:p>
            <a:pPr>
              <a:lnSpc>
                <a:spcPct val="100000"/>
              </a:lnSpc>
            </a:pPr>
            <a:endParaRPr lang="en-US"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39421709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Transaction </a:t>
            </a:r>
            <a:r>
              <a:rPr lang="en-US" dirty="0" smtClean="0">
                <a:cs typeface="Courier New" pitchFamily="49" charset="0"/>
              </a:rPr>
              <a:t>methods</a:t>
            </a:r>
            <a:endParaRPr lang="en-US" dirty="0"/>
          </a:p>
        </p:txBody>
      </p:sp>
      <p:sp>
        <p:nvSpPr>
          <p:cNvPr id="3" name="Content Placeholder 2"/>
          <p:cNvSpPr>
            <a:spLocks noGrp="1"/>
          </p:cNvSpPr>
          <p:nvPr>
            <p:ph sz="quarter" idx="1"/>
          </p:nvPr>
        </p:nvSpPr>
        <p:spPr>
          <a:xfrm>
            <a:off x="152400" y="1571612"/>
            <a:ext cx="8763000" cy="5210188"/>
          </a:xfrm>
        </p:spPr>
        <p:txBody>
          <a:bodyPr>
            <a:normAutofit lnSpcReduction="10000"/>
          </a:bodyPr>
          <a:lstStyle/>
          <a:p>
            <a:pPr>
              <a:lnSpc>
                <a:spcPct val="120000"/>
              </a:lnSpc>
            </a:pPr>
            <a:r>
              <a:rPr lang="en-US" sz="1500" b="1" dirty="0" smtClean="0">
                <a:latin typeface="Courier New" pitchFamily="49" charset="0"/>
                <a:cs typeface="Courier New" pitchFamily="49" charset="0"/>
              </a:rPr>
              <a:t>void </a:t>
            </a:r>
            <a:r>
              <a:rPr lang="en-US" sz="1500" b="1" dirty="0">
                <a:latin typeface="Courier New" pitchFamily="49" charset="0"/>
                <a:cs typeface="Courier New" pitchFamily="49" charset="0"/>
              </a:rPr>
              <a:t>begin() throws </a:t>
            </a:r>
            <a:r>
              <a:rPr lang="en-US" sz="1500" b="1" dirty="0" smtClean="0">
                <a:latin typeface="Courier New" pitchFamily="49" charset="0"/>
                <a:cs typeface="Courier New" pitchFamily="49" charset="0"/>
              </a:rPr>
              <a:t>HibernateException</a:t>
            </a:r>
            <a:endParaRPr lang="en-US" sz="1500" b="1" dirty="0">
              <a:latin typeface="Courier New" pitchFamily="49" charset="0"/>
              <a:cs typeface="Courier New" pitchFamily="49" charset="0"/>
            </a:endParaRPr>
          </a:p>
          <a:p>
            <a:pPr>
              <a:lnSpc>
                <a:spcPct val="120000"/>
              </a:lnSpc>
            </a:pPr>
            <a:r>
              <a:rPr lang="en-US" sz="1500" b="1" dirty="0">
                <a:latin typeface="Courier New" pitchFamily="49" charset="0"/>
                <a:cs typeface="Courier New" pitchFamily="49" charset="0"/>
              </a:rPr>
              <a:t>void commit() throws HibernateException</a:t>
            </a:r>
          </a:p>
          <a:p>
            <a:pPr>
              <a:lnSpc>
                <a:spcPct val="120000"/>
              </a:lnSpc>
            </a:pPr>
            <a:r>
              <a:rPr lang="en-US" sz="1500" b="1" dirty="0">
                <a:latin typeface="Courier New" pitchFamily="49" charset="0"/>
                <a:cs typeface="Courier New" pitchFamily="49" charset="0"/>
              </a:rPr>
              <a:t>void rollback() throws HibernateException</a:t>
            </a:r>
          </a:p>
          <a:p>
            <a:pPr>
              <a:lnSpc>
                <a:spcPct val="120000"/>
              </a:lnSpc>
            </a:pPr>
            <a:r>
              <a:rPr lang="en-US" sz="1500" dirty="0" smtClean="0"/>
              <a:t>To check if transactions was committed or rolled-back properly</a:t>
            </a:r>
          </a:p>
          <a:p>
            <a:pPr>
              <a:lnSpc>
                <a:spcPct val="120000"/>
              </a:lnSpc>
            </a:pPr>
            <a:r>
              <a:rPr lang="en-US" sz="1500" b="1" dirty="0" err="1">
                <a:latin typeface="Courier New" pitchFamily="49" charset="0"/>
                <a:cs typeface="Courier New" pitchFamily="49" charset="0"/>
              </a:rPr>
              <a:t>boolean</a:t>
            </a: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wasRolledBack</a:t>
            </a:r>
            <a:r>
              <a:rPr lang="en-US" sz="1500" b="1" dirty="0">
                <a:latin typeface="Courier New" pitchFamily="49" charset="0"/>
                <a:cs typeface="Courier New" pitchFamily="49" charset="0"/>
              </a:rPr>
              <a:t>() throws HibernateException</a:t>
            </a:r>
          </a:p>
          <a:p>
            <a:pPr>
              <a:lnSpc>
                <a:spcPct val="120000"/>
              </a:lnSpc>
            </a:pPr>
            <a:r>
              <a:rPr lang="en-US" sz="1500" b="1" dirty="0" err="1">
                <a:latin typeface="Courier New" pitchFamily="49" charset="0"/>
                <a:cs typeface="Courier New" pitchFamily="49" charset="0"/>
              </a:rPr>
              <a:t>boolean</a:t>
            </a: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wasCommitted</a:t>
            </a:r>
            <a:r>
              <a:rPr lang="en-US" sz="1500" b="1" dirty="0">
                <a:latin typeface="Courier New" pitchFamily="49" charset="0"/>
                <a:cs typeface="Courier New" pitchFamily="49" charset="0"/>
              </a:rPr>
              <a:t>() throws </a:t>
            </a:r>
            <a:r>
              <a:rPr lang="en-US" sz="1500" b="1" dirty="0" smtClean="0">
                <a:latin typeface="Courier New" pitchFamily="49" charset="0"/>
                <a:cs typeface="Courier New" pitchFamily="49" charset="0"/>
              </a:rPr>
              <a:t>HibernateException</a:t>
            </a:r>
          </a:p>
          <a:p>
            <a:pPr>
              <a:lnSpc>
                <a:spcPct val="120000"/>
              </a:lnSpc>
            </a:pPr>
            <a:r>
              <a:rPr lang="en-US" dirty="0" smtClean="0"/>
              <a:t>Code snippet wrapping statements in a transactions:</a:t>
            </a:r>
          </a:p>
          <a:p>
            <a:pPr marL="400050" lvl="1" indent="0">
              <a:lnSpc>
                <a:spcPct val="100000"/>
              </a:lnSpc>
              <a:spcBef>
                <a:spcPts val="100"/>
              </a:spcBef>
              <a:buNone/>
            </a:pPr>
            <a:r>
              <a:rPr lang="en-US" sz="1300" b="1" dirty="0">
                <a:solidFill>
                  <a:schemeClr val="tx1"/>
                </a:solidFill>
                <a:latin typeface="Courier New" pitchFamily="49" charset="0"/>
                <a:cs typeface="Courier New" pitchFamily="49" charset="0"/>
              </a:rPr>
              <a:t>Session </a:t>
            </a:r>
            <a:r>
              <a:rPr lang="en-US" sz="1300" b="1" dirty="0" err="1">
                <a:solidFill>
                  <a:schemeClr val="tx1"/>
                </a:solidFill>
                <a:latin typeface="Courier New" pitchFamily="49" charset="0"/>
                <a:cs typeface="Courier New" pitchFamily="49" charset="0"/>
              </a:rPr>
              <a:t>sess</a:t>
            </a:r>
            <a:r>
              <a:rPr lang="en-US" sz="1300" b="1" dirty="0">
                <a:solidFill>
                  <a:schemeClr val="tx1"/>
                </a:solidFill>
                <a:latin typeface="Courier New" pitchFamily="49" charset="0"/>
                <a:cs typeface="Courier New" pitchFamily="49" charset="0"/>
              </a:rPr>
              <a:t> = </a:t>
            </a:r>
            <a:r>
              <a:rPr lang="en-US" sz="1300" b="1" dirty="0" err="1">
                <a:solidFill>
                  <a:schemeClr val="tx1"/>
                </a:solidFill>
                <a:latin typeface="Courier New" pitchFamily="49" charset="0"/>
                <a:cs typeface="Courier New" pitchFamily="49" charset="0"/>
              </a:rPr>
              <a:t>factory.openSession</a:t>
            </a:r>
            <a:r>
              <a:rPr lang="en-US" sz="13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1300" b="1" dirty="0">
                <a:solidFill>
                  <a:schemeClr val="tx1"/>
                </a:solidFill>
                <a:latin typeface="Courier New" pitchFamily="49" charset="0"/>
                <a:cs typeface="Courier New" pitchFamily="49" charset="0"/>
              </a:rPr>
              <a:t>Transaction </a:t>
            </a:r>
            <a:r>
              <a:rPr lang="en-US" sz="1300" b="1" dirty="0" err="1">
                <a:solidFill>
                  <a:schemeClr val="tx1"/>
                </a:solidFill>
                <a:latin typeface="Courier New" pitchFamily="49" charset="0"/>
                <a:cs typeface="Courier New" pitchFamily="49" charset="0"/>
              </a:rPr>
              <a:t>tx</a:t>
            </a:r>
            <a:r>
              <a:rPr lang="en-US" sz="13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1300" b="1" dirty="0">
                <a:solidFill>
                  <a:schemeClr val="tx1"/>
                </a:solidFill>
                <a:latin typeface="Courier New" pitchFamily="49" charset="0"/>
                <a:cs typeface="Courier New" pitchFamily="49" charset="0"/>
              </a:rPr>
              <a:t>try </a:t>
            </a:r>
            <a:endParaRPr lang="en-US" sz="1300" b="1" dirty="0" smtClean="0">
              <a:solidFill>
                <a:schemeClr val="tx1"/>
              </a:solidFill>
              <a:latin typeface="Courier New" pitchFamily="49" charset="0"/>
              <a:cs typeface="Courier New" pitchFamily="49" charset="0"/>
            </a:endParaRPr>
          </a:p>
          <a:p>
            <a:pPr marL="400050" lvl="1" indent="0">
              <a:lnSpc>
                <a:spcPct val="100000"/>
              </a:lnSpc>
              <a:spcBef>
                <a:spcPts val="100"/>
              </a:spcBef>
              <a:buNone/>
            </a:pPr>
            <a:r>
              <a:rPr lang="en-US" sz="1300" b="1" dirty="0" smtClean="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1300" b="1" dirty="0" err="1" smtClean="0">
                <a:solidFill>
                  <a:schemeClr val="tx1"/>
                </a:solidFill>
                <a:latin typeface="Courier New" pitchFamily="49" charset="0"/>
                <a:cs typeface="Courier New" pitchFamily="49" charset="0"/>
              </a:rPr>
              <a:t>tx</a:t>
            </a:r>
            <a:r>
              <a:rPr lang="en-US" sz="1300" b="1" dirty="0" smtClean="0">
                <a:solidFill>
                  <a:schemeClr val="tx1"/>
                </a:solidFill>
                <a:latin typeface="Courier New" pitchFamily="49" charset="0"/>
                <a:cs typeface="Courier New" pitchFamily="49" charset="0"/>
              </a:rPr>
              <a:t> </a:t>
            </a:r>
            <a:r>
              <a:rPr lang="en-US" sz="1300" b="1" dirty="0">
                <a:solidFill>
                  <a:schemeClr val="tx1"/>
                </a:solidFill>
                <a:latin typeface="Courier New" pitchFamily="49" charset="0"/>
                <a:cs typeface="Courier New" pitchFamily="49" charset="0"/>
              </a:rPr>
              <a:t>= </a:t>
            </a:r>
            <a:r>
              <a:rPr lang="en-US" sz="1300" b="1" dirty="0" err="1">
                <a:solidFill>
                  <a:schemeClr val="tx1"/>
                </a:solidFill>
                <a:latin typeface="Courier New" pitchFamily="49" charset="0"/>
                <a:cs typeface="Courier New" pitchFamily="49" charset="0"/>
              </a:rPr>
              <a:t>sess.beginTransaction</a:t>
            </a:r>
            <a:r>
              <a:rPr lang="en-US" sz="13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1300" b="1" dirty="0">
                <a:solidFill>
                  <a:schemeClr val="tx1"/>
                </a:solidFill>
                <a:latin typeface="Courier New" pitchFamily="49" charset="0"/>
                <a:cs typeface="Courier New" pitchFamily="49" charset="0"/>
              </a:rPr>
              <a:t>//do some work ... </a:t>
            </a:r>
          </a:p>
          <a:p>
            <a:pPr marL="400050" lvl="1" indent="0">
              <a:lnSpc>
                <a:spcPct val="100000"/>
              </a:lnSpc>
              <a:spcBef>
                <a:spcPts val="100"/>
              </a:spcBef>
              <a:buNone/>
            </a:pPr>
            <a:r>
              <a:rPr lang="en-US" sz="1300" b="1" dirty="0" err="1">
                <a:solidFill>
                  <a:schemeClr val="tx1"/>
                </a:solidFill>
                <a:latin typeface="Courier New" pitchFamily="49" charset="0"/>
                <a:cs typeface="Courier New" pitchFamily="49" charset="0"/>
              </a:rPr>
              <a:t>tx.commit</a:t>
            </a:r>
            <a:r>
              <a:rPr lang="en-US" sz="1300" b="1" dirty="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1300" b="1" dirty="0">
                <a:solidFill>
                  <a:schemeClr val="tx1"/>
                </a:solidFill>
                <a:latin typeface="Courier New" pitchFamily="49" charset="0"/>
                <a:cs typeface="Courier New" pitchFamily="49" charset="0"/>
              </a:rPr>
              <a:t>} </a:t>
            </a:r>
            <a:endParaRPr lang="en-US" sz="1300" b="1" dirty="0" smtClean="0">
              <a:solidFill>
                <a:schemeClr val="tx1"/>
              </a:solidFill>
              <a:latin typeface="Courier New" pitchFamily="49" charset="0"/>
              <a:cs typeface="Courier New" pitchFamily="49" charset="0"/>
            </a:endParaRPr>
          </a:p>
          <a:p>
            <a:pPr marL="400050" lvl="1" indent="0">
              <a:lnSpc>
                <a:spcPct val="100000"/>
              </a:lnSpc>
              <a:spcBef>
                <a:spcPts val="100"/>
              </a:spcBef>
              <a:buNone/>
            </a:pPr>
            <a:r>
              <a:rPr lang="en-US" sz="1300" b="1" dirty="0" smtClean="0">
                <a:solidFill>
                  <a:schemeClr val="tx1"/>
                </a:solidFill>
                <a:latin typeface="Courier New" pitchFamily="49" charset="0"/>
                <a:cs typeface="Courier New" pitchFamily="49" charset="0"/>
              </a:rPr>
              <a:t>catch </a:t>
            </a:r>
            <a:r>
              <a:rPr lang="en-US" sz="1300" b="1" dirty="0">
                <a:solidFill>
                  <a:schemeClr val="tx1"/>
                </a:solidFill>
                <a:latin typeface="Courier New" pitchFamily="49" charset="0"/>
                <a:cs typeface="Courier New" pitchFamily="49" charset="0"/>
              </a:rPr>
              <a:t>(Exception e</a:t>
            </a:r>
            <a:r>
              <a:rPr lang="en-US" sz="1300" b="1" dirty="0" smtClean="0">
                <a:solidFill>
                  <a:schemeClr val="tx1"/>
                </a:solidFill>
                <a:latin typeface="Courier New" pitchFamily="49" charset="0"/>
                <a:cs typeface="Courier New" pitchFamily="49" charset="0"/>
              </a:rPr>
              <a:t>)</a:t>
            </a:r>
          </a:p>
          <a:p>
            <a:pPr marL="400050" lvl="1" indent="0">
              <a:lnSpc>
                <a:spcPct val="100000"/>
              </a:lnSpc>
              <a:spcBef>
                <a:spcPts val="100"/>
              </a:spcBef>
              <a:buNone/>
            </a:pPr>
            <a:r>
              <a:rPr lang="en-US" sz="1300" b="1" dirty="0" smtClean="0">
                <a:solidFill>
                  <a:schemeClr val="tx1"/>
                </a:solidFill>
                <a:latin typeface="Courier New" pitchFamily="49" charset="0"/>
                <a:cs typeface="Courier New" pitchFamily="49" charset="0"/>
              </a:rPr>
              <a:t> </a:t>
            </a:r>
            <a:r>
              <a:rPr lang="en-US" sz="1300" b="1" dirty="0">
                <a:solidFill>
                  <a:schemeClr val="tx1"/>
                </a:solidFill>
                <a:latin typeface="Courier New" pitchFamily="49" charset="0"/>
                <a:cs typeface="Courier New" pitchFamily="49" charset="0"/>
              </a:rPr>
              <a:t>{ </a:t>
            </a:r>
            <a:endParaRPr lang="en-US" sz="1300" b="1" dirty="0" smtClean="0">
              <a:solidFill>
                <a:schemeClr val="tx1"/>
              </a:solidFill>
              <a:latin typeface="Courier New" pitchFamily="49" charset="0"/>
              <a:cs typeface="Courier New" pitchFamily="49" charset="0"/>
            </a:endParaRPr>
          </a:p>
          <a:p>
            <a:pPr marL="400050" lvl="1" indent="0">
              <a:lnSpc>
                <a:spcPct val="100000"/>
              </a:lnSpc>
              <a:spcBef>
                <a:spcPts val="100"/>
              </a:spcBef>
              <a:buNone/>
            </a:pPr>
            <a:r>
              <a:rPr lang="en-US" sz="1300" b="1" dirty="0">
                <a:solidFill>
                  <a:schemeClr val="tx1"/>
                </a:solidFill>
                <a:latin typeface="Courier New" pitchFamily="49" charset="0"/>
                <a:cs typeface="Courier New" pitchFamily="49" charset="0"/>
              </a:rPr>
              <a:t>	</a:t>
            </a:r>
            <a:r>
              <a:rPr lang="en-US" sz="1300" b="1" dirty="0" smtClean="0">
                <a:solidFill>
                  <a:schemeClr val="tx1"/>
                </a:solidFill>
                <a:latin typeface="Courier New" pitchFamily="49" charset="0"/>
                <a:cs typeface="Courier New" pitchFamily="49" charset="0"/>
              </a:rPr>
              <a:t>if </a:t>
            </a:r>
            <a:r>
              <a:rPr lang="en-US" sz="1300" b="1" dirty="0">
                <a:solidFill>
                  <a:schemeClr val="tx1"/>
                </a:solidFill>
                <a:latin typeface="Courier New" pitchFamily="49" charset="0"/>
                <a:cs typeface="Courier New" pitchFamily="49" charset="0"/>
              </a:rPr>
              <a:t>(</a:t>
            </a:r>
            <a:r>
              <a:rPr lang="en-US" sz="1300" b="1" dirty="0" err="1">
                <a:solidFill>
                  <a:schemeClr val="tx1"/>
                </a:solidFill>
                <a:latin typeface="Courier New" pitchFamily="49" charset="0"/>
                <a:cs typeface="Courier New" pitchFamily="49" charset="0"/>
              </a:rPr>
              <a:t>tx</a:t>
            </a:r>
            <a:r>
              <a:rPr lang="en-US" sz="1300" b="1" dirty="0">
                <a:solidFill>
                  <a:schemeClr val="tx1"/>
                </a:solidFill>
                <a:latin typeface="Courier New" pitchFamily="49" charset="0"/>
                <a:cs typeface="Courier New" pitchFamily="49" charset="0"/>
              </a:rPr>
              <a:t>!=null) </a:t>
            </a:r>
            <a:r>
              <a:rPr lang="en-US" sz="1300" b="1" dirty="0" err="1">
                <a:solidFill>
                  <a:schemeClr val="tx1"/>
                </a:solidFill>
                <a:latin typeface="Courier New" pitchFamily="49" charset="0"/>
                <a:cs typeface="Courier New" pitchFamily="49" charset="0"/>
              </a:rPr>
              <a:t>tx.rollback</a:t>
            </a:r>
            <a:r>
              <a:rPr lang="en-US" sz="1300" b="1" dirty="0">
                <a:solidFill>
                  <a:schemeClr val="tx1"/>
                </a:solidFill>
                <a:latin typeface="Courier New" pitchFamily="49" charset="0"/>
                <a:cs typeface="Courier New" pitchFamily="49" charset="0"/>
              </a:rPr>
              <a:t>(); throw e; </a:t>
            </a:r>
            <a:r>
              <a:rPr lang="en-US" sz="1300" b="1" dirty="0" smtClean="0">
                <a:solidFill>
                  <a:schemeClr val="tx1"/>
                </a:solidFill>
                <a:latin typeface="Courier New" pitchFamily="49" charset="0"/>
                <a:cs typeface="Courier New" pitchFamily="49" charset="0"/>
              </a:rPr>
              <a:t>} </a:t>
            </a:r>
          </a:p>
          <a:p>
            <a:pPr marL="400050" lvl="1" indent="0">
              <a:lnSpc>
                <a:spcPct val="100000"/>
              </a:lnSpc>
              <a:spcBef>
                <a:spcPts val="100"/>
              </a:spcBef>
              <a:buNone/>
            </a:pPr>
            <a:r>
              <a:rPr lang="en-US" sz="1300" b="1" dirty="0" smtClean="0">
                <a:solidFill>
                  <a:schemeClr val="tx1"/>
                </a:solidFill>
                <a:latin typeface="Courier New" pitchFamily="49" charset="0"/>
                <a:cs typeface="Courier New" pitchFamily="49" charset="0"/>
              </a:rPr>
              <a:t>finally </a:t>
            </a:r>
            <a:r>
              <a:rPr lang="en-US" sz="1300" b="1" dirty="0">
                <a:solidFill>
                  <a:schemeClr val="tx1"/>
                </a:solidFill>
                <a:latin typeface="Courier New" pitchFamily="49" charset="0"/>
                <a:cs typeface="Courier New" pitchFamily="49" charset="0"/>
              </a:rPr>
              <a:t>{ </a:t>
            </a:r>
            <a:r>
              <a:rPr lang="en-US" sz="1300" b="1" dirty="0" err="1">
                <a:solidFill>
                  <a:schemeClr val="tx1"/>
                </a:solidFill>
                <a:latin typeface="Courier New" pitchFamily="49" charset="0"/>
                <a:cs typeface="Courier New" pitchFamily="49" charset="0"/>
              </a:rPr>
              <a:t>sess.close</a:t>
            </a:r>
            <a:r>
              <a:rPr lang="en-US" sz="1300" b="1" dirty="0">
                <a:solidFill>
                  <a:schemeClr val="tx1"/>
                </a:solidFill>
                <a:latin typeface="Courier New" pitchFamily="49" charset="0"/>
                <a:cs typeface="Courier New" pitchFamily="49" charset="0"/>
              </a:rPr>
              <a:t>(); } </a:t>
            </a:r>
          </a:p>
          <a:p>
            <a:pPr marL="0" indent="0">
              <a:buNone/>
            </a:pPr>
            <a:endParaRPr lang="en-US" dirty="0" smtClean="0">
              <a:solidFill>
                <a:schemeClr val="tx1"/>
              </a:solidFill>
            </a:endParaRPr>
          </a:p>
          <a:p>
            <a:endParaRPr lang="en-US" b="1" dirty="0">
              <a:solidFill>
                <a:schemeClr val="tx1"/>
              </a:solidFill>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extLst>
      <p:ext uri="{BB962C8B-B14F-4D97-AF65-F5344CB8AC3E}">
        <p14:creationId xmlns:p14="http://schemas.microsoft.com/office/powerpoint/2010/main" xmlns="" val="20220488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p>
          <a:p>
            <a:pPr>
              <a:buFont typeface="Wingdings" pitchFamily="2" charset="2"/>
              <a:buChar char="v"/>
            </a:pPr>
            <a:r>
              <a:rPr lang="en-US" sz="1600" b="1" dirty="0" smtClean="0">
                <a:solidFill>
                  <a:srgbClr val="FF0000"/>
                </a:solidFill>
              </a:rPr>
              <a:t>Component Mapping</a:t>
            </a:r>
            <a:endParaRPr lang="en-IN" sz="1600" b="1" dirty="0" smtClean="0">
              <a:solidFill>
                <a:srgbClr val="FF0000"/>
              </a:solidFill>
            </a:endParaRPr>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class to two tables</a:t>
            </a:r>
            <a:endParaRPr lang="en-IN" dirty="0"/>
          </a:p>
        </p:txBody>
      </p:sp>
      <p:sp>
        <p:nvSpPr>
          <p:cNvPr id="3" name="Content Placeholder 2"/>
          <p:cNvSpPr>
            <a:spLocks noGrp="1"/>
          </p:cNvSpPr>
          <p:nvPr>
            <p:ph sz="quarter" idx="1"/>
          </p:nvPr>
        </p:nvSpPr>
        <p:spPr>
          <a:xfrm>
            <a:off x="457200" y="1600200"/>
            <a:ext cx="3757610" cy="4525963"/>
          </a:xfrm>
        </p:spPr>
        <p:txBody>
          <a:bodyPr/>
          <a:lstStyle/>
          <a:p>
            <a:endParaRPr lang="en-IN" dirty="0"/>
          </a:p>
        </p:txBody>
      </p:sp>
      <p:sp>
        <p:nvSpPr>
          <p:cNvPr id="5" name="Oval 4"/>
          <p:cNvSpPr/>
          <p:nvPr/>
        </p:nvSpPr>
        <p:spPr>
          <a:xfrm>
            <a:off x="4929190" y="1643050"/>
            <a:ext cx="4000528"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5286380" y="2143116"/>
            <a:ext cx="3286148" cy="646331"/>
          </a:xfrm>
          <a:prstGeom prst="rect">
            <a:avLst/>
          </a:prstGeom>
          <a:noFill/>
        </p:spPr>
        <p:txBody>
          <a:bodyPr wrap="square" rtlCol="0">
            <a:spAutoFit/>
          </a:bodyPr>
          <a:lstStyle/>
          <a:p>
            <a:r>
              <a:rPr lang="en-US" dirty="0" smtClean="0"/>
              <a:t>Let we want to store the object of customer in two different tables?</a:t>
            </a:r>
            <a:endParaRPr lang="en-IN" dirty="0"/>
          </a:p>
        </p:txBody>
      </p:sp>
      <p:sp>
        <p:nvSpPr>
          <p:cNvPr id="7" name="TextBox 6"/>
          <p:cNvSpPr txBox="1"/>
          <p:nvPr/>
        </p:nvSpPr>
        <p:spPr>
          <a:xfrm>
            <a:off x="4786314" y="3571876"/>
            <a:ext cx="4000528" cy="2585323"/>
          </a:xfrm>
          <a:prstGeom prst="rect">
            <a:avLst/>
          </a:prstGeom>
          <a:noFill/>
        </p:spPr>
        <p:txBody>
          <a:bodyPr wrap="square" rtlCol="0">
            <a:spAutoFit/>
          </a:bodyPr>
          <a:lstStyle/>
          <a:p>
            <a:r>
              <a:rPr lang="en-US" dirty="0" smtClean="0">
                <a:solidFill>
                  <a:srgbClr val="FF0000"/>
                </a:solidFill>
              </a:rPr>
              <a:t>We have to decide what should be the tables names?</a:t>
            </a:r>
          </a:p>
          <a:p>
            <a:endParaRPr lang="en-US" dirty="0"/>
          </a:p>
          <a:p>
            <a:r>
              <a:rPr lang="en-US" dirty="0" smtClean="0"/>
              <a:t>Lets say </a:t>
            </a:r>
            <a:r>
              <a:rPr lang="en-US" dirty="0" smtClean="0">
                <a:solidFill>
                  <a:srgbClr val="FF0000"/>
                </a:solidFill>
              </a:rPr>
              <a:t>Customer</a:t>
            </a:r>
            <a:r>
              <a:rPr lang="en-US" dirty="0" smtClean="0"/>
              <a:t> and other </a:t>
            </a:r>
            <a:r>
              <a:rPr lang="en-US" dirty="0" err="1" smtClean="0"/>
              <a:t>other</a:t>
            </a:r>
            <a:r>
              <a:rPr lang="en-US" dirty="0" smtClean="0"/>
              <a:t> table </a:t>
            </a:r>
            <a:r>
              <a:rPr lang="en-US" dirty="0" err="1" smtClean="0">
                <a:solidFill>
                  <a:srgbClr val="FF0000"/>
                </a:solidFill>
              </a:rPr>
              <a:t>CustomerDetails</a:t>
            </a:r>
            <a:endParaRPr lang="en-US" dirty="0" smtClean="0">
              <a:solidFill>
                <a:srgbClr val="FF0000"/>
              </a:solidFill>
            </a:endParaRPr>
          </a:p>
          <a:p>
            <a:endParaRPr lang="en-US" dirty="0"/>
          </a:p>
          <a:p>
            <a:r>
              <a:rPr lang="en-US" dirty="0" smtClean="0"/>
              <a:t>We have to decide what fields should go in each tables?</a:t>
            </a:r>
          </a:p>
          <a:p>
            <a:endParaRPr lang="en-IN" dirty="0"/>
          </a:p>
        </p:txBody>
      </p:sp>
      <p:sp>
        <p:nvSpPr>
          <p:cNvPr id="12" name="TextBox 11"/>
          <p:cNvSpPr txBox="1"/>
          <p:nvPr/>
        </p:nvSpPr>
        <p:spPr>
          <a:xfrm>
            <a:off x="1643042" y="6286520"/>
            <a:ext cx="6143668" cy="369332"/>
          </a:xfrm>
          <a:prstGeom prst="rect">
            <a:avLst/>
          </a:prstGeom>
          <a:noFill/>
        </p:spPr>
        <p:txBody>
          <a:bodyPr wrap="square" rtlCol="0">
            <a:spAutoFit/>
          </a:bodyPr>
          <a:lstStyle/>
          <a:p>
            <a:r>
              <a:rPr lang="en-US" dirty="0" smtClean="0"/>
              <a:t>How to represent this semantics???</a:t>
            </a:r>
            <a:endParaRPr lang="en-IN" dirty="0"/>
          </a:p>
        </p:txBody>
      </p:sp>
      <p:sp>
        <p:nvSpPr>
          <p:cNvPr id="13" name="Footer Placeholder 12"/>
          <p:cNvSpPr>
            <a:spLocks noGrp="1"/>
          </p:cNvSpPr>
          <p:nvPr>
            <p:ph type="ftr" sz="quarter" idx="11"/>
          </p:nvPr>
        </p:nvSpPr>
        <p:spPr/>
        <p:txBody>
          <a:bodyPr/>
          <a:lstStyle/>
          <a:p>
            <a:r>
              <a:rPr lang="en-IN" smtClean="0"/>
              <a:t>rgupta.mtech@gmail.com   Java Training Hibernate</a:t>
            </a:r>
            <a:endParaRPr lang="en-IN"/>
          </a:p>
        </p:txBody>
      </p:sp>
      <p:pic>
        <p:nvPicPr>
          <p:cNvPr id="76801" name="Picture 1"/>
          <p:cNvPicPr>
            <a:picLocks noChangeAspect="1" noChangeArrowheads="1"/>
          </p:cNvPicPr>
          <p:nvPr/>
        </p:nvPicPr>
        <p:blipFill>
          <a:blip r:embed="rId2"/>
          <a:srcRect/>
          <a:stretch>
            <a:fillRect/>
          </a:stretch>
        </p:blipFill>
        <p:spPr bwMode="auto">
          <a:xfrm>
            <a:off x="-1" y="1571612"/>
            <a:ext cx="4764793" cy="3786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class to two tables: solutions</a:t>
            </a:r>
            <a:endParaRPr lang="en-IN" dirty="0"/>
          </a:p>
        </p:txBody>
      </p:sp>
      <p:sp>
        <p:nvSpPr>
          <p:cNvPr id="5" name="TextBox 4"/>
          <p:cNvSpPr txBox="1"/>
          <p:nvPr/>
        </p:nvSpPr>
        <p:spPr>
          <a:xfrm>
            <a:off x="4357686" y="1785926"/>
            <a:ext cx="4214842" cy="1077218"/>
          </a:xfrm>
          <a:prstGeom prst="rect">
            <a:avLst/>
          </a:prstGeom>
          <a:noFill/>
        </p:spPr>
        <p:txBody>
          <a:bodyPr wrap="square" rtlCol="0">
            <a:spAutoFit/>
          </a:bodyPr>
          <a:lstStyle/>
          <a:p>
            <a:r>
              <a:rPr lang="en-US" sz="3200" dirty="0" smtClean="0"/>
              <a:t>SecondaryTable annotation is the key!!!</a:t>
            </a:r>
            <a:endParaRPr lang="en-IN" sz="3200" dirty="0"/>
          </a:p>
        </p:txBody>
      </p:sp>
      <p:cxnSp>
        <p:nvCxnSpPr>
          <p:cNvPr id="7" name="Straight Arrow Connector 6"/>
          <p:cNvCxnSpPr/>
          <p:nvPr/>
        </p:nvCxnSpPr>
        <p:spPr>
          <a:xfrm flipV="1">
            <a:off x="1500166" y="2000240"/>
            <a:ext cx="285752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IN" smtClean="0"/>
              <a:t>rgupta.mtech@gmail.com   Java Training Hibernate</a:t>
            </a:r>
            <a:endParaRPr lang="en-IN"/>
          </a:p>
        </p:txBody>
      </p:sp>
      <p:pic>
        <p:nvPicPr>
          <p:cNvPr id="5126" name="Picture 6"/>
          <p:cNvPicPr>
            <a:picLocks noChangeAspect="1" noChangeArrowheads="1"/>
          </p:cNvPicPr>
          <p:nvPr/>
        </p:nvPicPr>
        <p:blipFill>
          <a:blip r:embed="rId3"/>
          <a:srcRect/>
          <a:stretch>
            <a:fillRect/>
          </a:stretch>
        </p:blipFill>
        <p:spPr bwMode="auto">
          <a:xfrm>
            <a:off x="0" y="1643050"/>
            <a:ext cx="4191000" cy="4600575"/>
          </a:xfrm>
          <a:prstGeom prst="rect">
            <a:avLst/>
          </a:prstGeom>
          <a:noFill/>
          <a:ln w="9525">
            <a:noFill/>
            <a:miter lim="800000"/>
            <a:headEnd/>
            <a:tailEnd/>
          </a:ln>
          <a:effectLst/>
        </p:spPr>
      </p:pic>
      <p:pic>
        <p:nvPicPr>
          <p:cNvPr id="5127" name="Picture 7"/>
          <p:cNvPicPr>
            <a:picLocks noChangeAspect="1" noChangeArrowheads="1"/>
          </p:cNvPicPr>
          <p:nvPr/>
        </p:nvPicPr>
        <p:blipFill>
          <a:blip r:embed="rId4"/>
          <a:srcRect/>
          <a:stretch>
            <a:fillRect/>
          </a:stretch>
        </p:blipFill>
        <p:spPr bwMode="auto">
          <a:xfrm>
            <a:off x="4214778" y="3286124"/>
            <a:ext cx="4929222" cy="16860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table from two classes</a:t>
            </a:r>
            <a:endParaRPr lang="en-IN" dirty="0"/>
          </a:p>
        </p:txBody>
      </p:sp>
      <p:sp>
        <p:nvSpPr>
          <p:cNvPr id="3" name="Content Placeholder 2"/>
          <p:cNvSpPr>
            <a:spLocks noGrp="1"/>
          </p:cNvSpPr>
          <p:nvPr>
            <p:ph sz="quarter" idx="1"/>
          </p:nvPr>
        </p:nvSpPr>
        <p:spPr/>
        <p:txBody>
          <a:bodyPr/>
          <a:lstStyle/>
          <a:p>
            <a:endParaRPr lang="en-IN"/>
          </a:p>
        </p:txBody>
      </p:sp>
      <p:pic>
        <p:nvPicPr>
          <p:cNvPr id="10242" name="Picture 2"/>
          <p:cNvPicPr>
            <a:picLocks noChangeAspect="1" noChangeArrowheads="1"/>
          </p:cNvPicPr>
          <p:nvPr/>
        </p:nvPicPr>
        <p:blipFill>
          <a:blip r:embed="rId3"/>
          <a:srcRect/>
          <a:stretch>
            <a:fillRect/>
          </a:stretch>
        </p:blipFill>
        <p:spPr bwMode="auto">
          <a:xfrm>
            <a:off x="571472" y="1714488"/>
            <a:ext cx="3286125" cy="11430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357158" y="3000372"/>
            <a:ext cx="3495675" cy="1457325"/>
          </a:xfrm>
          <a:prstGeom prst="rect">
            <a:avLst/>
          </a:prstGeom>
          <a:noFill/>
          <a:ln w="9525">
            <a:noFill/>
            <a:miter lim="800000"/>
            <a:headEnd/>
            <a:tailEnd/>
          </a:ln>
          <a:effectLst/>
        </p:spPr>
      </p:pic>
      <p:sp>
        <p:nvSpPr>
          <p:cNvPr id="6" name="TextBox 5"/>
          <p:cNvSpPr txBox="1"/>
          <p:nvPr/>
        </p:nvSpPr>
        <p:spPr>
          <a:xfrm>
            <a:off x="4929190" y="1928802"/>
            <a:ext cx="3214710" cy="1200329"/>
          </a:xfrm>
          <a:prstGeom prst="rect">
            <a:avLst/>
          </a:prstGeom>
          <a:noFill/>
        </p:spPr>
        <p:txBody>
          <a:bodyPr wrap="square" rtlCol="0">
            <a:spAutoFit/>
          </a:bodyPr>
          <a:lstStyle/>
          <a:p>
            <a:r>
              <a:rPr lang="en-US" dirty="0" smtClean="0"/>
              <a:t>Want to have one table for two classes…..</a:t>
            </a:r>
          </a:p>
          <a:p>
            <a:endParaRPr lang="en-US" dirty="0"/>
          </a:p>
          <a:p>
            <a:r>
              <a:rPr lang="en-US" dirty="0" smtClean="0"/>
              <a:t>What to do?</a:t>
            </a:r>
            <a:endParaRPr lang="en-IN" dirty="0"/>
          </a:p>
        </p:txBody>
      </p:sp>
      <p:sp>
        <p:nvSpPr>
          <p:cNvPr id="7" name="Footer Placeholder 6"/>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table from two classes: Solutions</a:t>
            </a:r>
            <a:endParaRPr lang="en-IN" dirty="0"/>
          </a:p>
        </p:txBody>
      </p:sp>
      <p:sp>
        <p:nvSpPr>
          <p:cNvPr id="3" name="Content Placeholder 2"/>
          <p:cNvSpPr>
            <a:spLocks noGrp="1"/>
          </p:cNvSpPr>
          <p:nvPr>
            <p:ph sz="quarter" idx="1"/>
          </p:nvPr>
        </p:nvSpPr>
        <p:spPr>
          <a:xfrm>
            <a:off x="5000628" y="1500174"/>
            <a:ext cx="3686172" cy="2740013"/>
          </a:xfrm>
        </p:spPr>
        <p:txBody>
          <a:bodyPr>
            <a:normAutofit/>
          </a:bodyPr>
          <a:lstStyle/>
          <a:p>
            <a:r>
              <a:rPr lang="en-IN" sz="1600" dirty="0" smtClean="0"/>
              <a:t>1. put ref of </a:t>
            </a:r>
            <a:r>
              <a:rPr lang="en-IN" sz="1600" dirty="0" err="1" smtClean="0"/>
              <a:t>SchoolDetails</a:t>
            </a:r>
            <a:r>
              <a:rPr lang="en-IN" sz="1600" dirty="0" smtClean="0"/>
              <a:t> in  School class (embedded class)</a:t>
            </a:r>
          </a:p>
          <a:p>
            <a:r>
              <a:rPr lang="en-IN" sz="1600" dirty="0" smtClean="0"/>
              <a:t>2. declare </a:t>
            </a:r>
            <a:r>
              <a:rPr lang="en-IN" sz="1600" dirty="0" err="1" smtClean="0"/>
              <a:t>SchoolDetails</a:t>
            </a:r>
            <a:r>
              <a:rPr lang="en-IN" sz="1600" dirty="0" smtClean="0"/>
              <a:t> as embedded class</a:t>
            </a:r>
          </a:p>
          <a:p>
            <a:r>
              <a:rPr lang="en-IN" sz="1600" dirty="0" smtClean="0"/>
              <a:t>3. Declare </a:t>
            </a:r>
            <a:r>
              <a:rPr lang="en-IN" sz="1600" dirty="0" err="1" smtClean="0"/>
              <a:t>SchoolDetails</a:t>
            </a:r>
            <a:r>
              <a:rPr lang="en-IN" sz="1600" dirty="0" smtClean="0"/>
              <a:t> as @Embeddable (</a:t>
            </a:r>
            <a:r>
              <a:rPr lang="en-IN" sz="1600" dirty="0" err="1" smtClean="0"/>
              <a:t>dont</a:t>
            </a:r>
            <a:r>
              <a:rPr lang="en-IN" sz="1600" dirty="0" smtClean="0"/>
              <a:t> declare it @Entity)</a:t>
            </a:r>
          </a:p>
          <a:p>
            <a:endParaRPr lang="en-IN" dirty="0" smtClean="0"/>
          </a:p>
          <a:p>
            <a:endParaRPr lang="en-IN" dirty="0" smtClean="0"/>
          </a:p>
          <a:p>
            <a:endParaRPr lang="en-IN" dirty="0"/>
          </a:p>
        </p:txBody>
      </p:sp>
      <p:pic>
        <p:nvPicPr>
          <p:cNvPr id="11266" name="Picture 2"/>
          <p:cNvPicPr>
            <a:picLocks noChangeAspect="1" noChangeArrowheads="1"/>
          </p:cNvPicPr>
          <p:nvPr/>
        </p:nvPicPr>
        <p:blipFill>
          <a:blip r:embed="rId2"/>
          <a:srcRect/>
          <a:stretch>
            <a:fillRect/>
          </a:stretch>
        </p:blipFill>
        <p:spPr bwMode="auto">
          <a:xfrm>
            <a:off x="285720" y="1142984"/>
            <a:ext cx="4143375" cy="2581275"/>
          </a:xfrm>
          <a:prstGeom prst="rect">
            <a:avLst/>
          </a:prstGeom>
          <a:noFill/>
          <a:ln w="9525">
            <a:noFill/>
            <a:miter lim="800000"/>
            <a:headEnd/>
            <a:tailEnd/>
          </a:ln>
          <a:effectLst/>
        </p:spPr>
      </p:pic>
      <p:cxnSp>
        <p:nvCxnSpPr>
          <p:cNvPr id="6" name="Straight Arrow Connector 5"/>
          <p:cNvCxnSpPr/>
          <p:nvPr/>
        </p:nvCxnSpPr>
        <p:spPr>
          <a:xfrm flipV="1">
            <a:off x="3286116" y="1714488"/>
            <a:ext cx="178595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857356" y="2214554"/>
            <a:ext cx="321471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267" name="Picture 3"/>
          <p:cNvPicPr>
            <a:picLocks noChangeAspect="1" noChangeArrowheads="1"/>
          </p:cNvPicPr>
          <p:nvPr/>
        </p:nvPicPr>
        <p:blipFill>
          <a:blip r:embed="rId3"/>
          <a:srcRect/>
          <a:stretch>
            <a:fillRect/>
          </a:stretch>
        </p:blipFill>
        <p:spPr bwMode="auto">
          <a:xfrm>
            <a:off x="428596" y="4000504"/>
            <a:ext cx="3514725" cy="1533525"/>
          </a:xfrm>
          <a:prstGeom prst="rect">
            <a:avLst/>
          </a:prstGeom>
          <a:noFill/>
          <a:ln w="9525">
            <a:noFill/>
            <a:miter lim="800000"/>
            <a:headEnd/>
            <a:tailEnd/>
          </a:ln>
          <a:effectLst/>
        </p:spPr>
      </p:pic>
      <p:cxnSp>
        <p:nvCxnSpPr>
          <p:cNvPr id="11" name="Straight Arrow Connector 10"/>
          <p:cNvCxnSpPr/>
          <p:nvPr/>
        </p:nvCxnSpPr>
        <p:spPr>
          <a:xfrm flipV="1">
            <a:off x="1714480" y="2571744"/>
            <a:ext cx="3286148" cy="15589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268" name="Picture 4"/>
          <p:cNvPicPr>
            <a:picLocks noChangeAspect="1" noChangeArrowheads="1"/>
          </p:cNvPicPr>
          <p:nvPr/>
        </p:nvPicPr>
        <p:blipFill>
          <a:blip r:embed="rId4"/>
          <a:srcRect/>
          <a:stretch>
            <a:fillRect/>
          </a:stretch>
        </p:blipFill>
        <p:spPr bwMode="auto">
          <a:xfrm>
            <a:off x="428596" y="5357826"/>
            <a:ext cx="7991475" cy="628650"/>
          </a:xfrm>
          <a:prstGeom prst="rect">
            <a:avLst/>
          </a:prstGeom>
          <a:noFill/>
          <a:ln w="9525">
            <a:noFill/>
            <a:miter lim="800000"/>
            <a:headEnd/>
            <a:tailEnd/>
          </a:ln>
          <a:effectLst/>
        </p:spPr>
      </p:pic>
      <p:sp>
        <p:nvSpPr>
          <p:cNvPr id="10" name="Footer Placeholder 9"/>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p>
          <a:p>
            <a:pPr>
              <a:buFont typeface="Wingdings" pitchFamily="2" charset="2"/>
              <a:buChar char="v"/>
            </a:pPr>
            <a:r>
              <a:rPr lang="en-US" sz="1400" b="1" dirty="0" smtClean="0"/>
              <a:t>Component Mapping</a:t>
            </a:r>
            <a:endParaRPr lang="en-IN" sz="1400" b="1" dirty="0" smtClean="0"/>
          </a:p>
          <a:p>
            <a:pPr>
              <a:buFont typeface="Wingdings" pitchFamily="2" charset="2"/>
              <a:buChar char="v"/>
            </a:pPr>
            <a:r>
              <a:rPr lang="en-IN" sz="1600" b="1" dirty="0" smtClean="0">
                <a:solidFill>
                  <a:srgbClr val="FF0000"/>
                </a:solidFill>
              </a:rPr>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t>If ORM is the Solution, is JDBC a Problem?</a:t>
            </a:r>
            <a:endParaRPr lang="en-IN" sz="3600"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a:xfrm>
            <a:off x="612648" y="1600200"/>
            <a:ext cx="3959352" cy="4495800"/>
          </a:xfrm>
        </p:spPr>
        <p:txBody>
          <a:bodyPr>
            <a:normAutofit fontScale="70000" lnSpcReduction="20000"/>
          </a:bodyPr>
          <a:lstStyle/>
          <a:p>
            <a:r>
              <a:rPr lang="en-IN" dirty="0" smtClean="0"/>
              <a:t>No, no, JDBC is perfectly alright</a:t>
            </a:r>
          </a:p>
          <a:p>
            <a:r>
              <a:rPr lang="en-IN" dirty="0" smtClean="0"/>
              <a:t>ORM provides a layer of convenience for the programmer. </a:t>
            </a:r>
          </a:p>
          <a:p>
            <a:r>
              <a:rPr lang="en-IN" dirty="0" smtClean="0"/>
              <a:t>Does this convenience come with a price of performance?</a:t>
            </a:r>
          </a:p>
          <a:p>
            <a:r>
              <a:rPr lang="en-IN" dirty="0" smtClean="0"/>
              <a:t>ORM sits in between your application and JDBC providing the missing link between the object oriented model and relational database model of programming. In fact this so called ORM interacts with the JDBC to talk to the database ultimately. </a:t>
            </a:r>
          </a:p>
        </p:txBody>
      </p:sp>
      <p:pic>
        <p:nvPicPr>
          <p:cNvPr id="75778" name="Picture 2" descr="Role of Hibernate in a Java application"/>
          <p:cNvPicPr>
            <a:picLocks noChangeAspect="1" noChangeArrowheads="1"/>
          </p:cNvPicPr>
          <p:nvPr/>
        </p:nvPicPr>
        <p:blipFill>
          <a:blip r:embed="rId2"/>
          <a:srcRect/>
          <a:stretch>
            <a:fillRect/>
          </a:stretch>
        </p:blipFill>
        <p:spPr bwMode="auto">
          <a:xfrm>
            <a:off x="4572000" y="1928802"/>
            <a:ext cx="4572000" cy="296046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Mapping</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normAutofit fontScale="47500" lnSpcReduction="20000"/>
          </a:bodyPr>
          <a:lstStyle/>
          <a:p>
            <a:r>
              <a:rPr lang="en-IN" sz="4000" dirty="0" smtClean="0"/>
              <a:t>Most of time we required to map relationship between entities</a:t>
            </a:r>
          </a:p>
          <a:p>
            <a:endParaRPr lang="en-US" sz="2400" dirty="0" smtClean="0"/>
          </a:p>
          <a:p>
            <a:endParaRPr lang="en-US" sz="2400" dirty="0" smtClean="0"/>
          </a:p>
          <a:p>
            <a:endParaRPr lang="en-US" sz="2400" dirty="0" smtClean="0"/>
          </a:p>
          <a:p>
            <a:pPr>
              <a:buNone/>
            </a:pPr>
            <a:endParaRPr lang="en-IN" sz="3400" dirty="0" smtClean="0"/>
          </a:p>
          <a:p>
            <a:pPr>
              <a:buNone/>
            </a:pPr>
            <a:endParaRPr lang="en-IN" sz="3400" dirty="0" smtClean="0"/>
          </a:p>
          <a:p>
            <a:pPr>
              <a:buNone/>
            </a:pPr>
            <a:r>
              <a:rPr lang="en-IN" sz="3400" dirty="0" smtClean="0"/>
              <a:t>Every relationship has four characteristics:</a:t>
            </a:r>
          </a:p>
          <a:p>
            <a:r>
              <a:rPr lang="en-IN" sz="3600" dirty="0" smtClean="0">
                <a:solidFill>
                  <a:srgbClr val="FF0000"/>
                </a:solidFill>
              </a:rPr>
              <a:t>Directionality: </a:t>
            </a:r>
            <a:r>
              <a:rPr lang="en-IN" sz="3600" dirty="0" smtClean="0"/>
              <a:t>Unidirectional </a:t>
            </a:r>
            <a:r>
              <a:rPr lang="en-IN" sz="3600" dirty="0" err="1" smtClean="0"/>
              <a:t>vs</a:t>
            </a:r>
            <a:r>
              <a:rPr lang="en-IN" sz="3600" dirty="0" smtClean="0"/>
              <a:t> Bidirectional ?</a:t>
            </a:r>
          </a:p>
          <a:p>
            <a:r>
              <a:rPr lang="en-IN" sz="3600" dirty="0" smtClean="0">
                <a:solidFill>
                  <a:srgbClr val="FF0000"/>
                </a:solidFill>
              </a:rPr>
              <a:t>Role: </a:t>
            </a:r>
            <a:r>
              <a:rPr lang="en-IN" sz="3600" dirty="0" smtClean="0"/>
              <a:t>Each entity in the relationship is said to play a role. Depending on directionality, we can identity the entity playing the role of </a:t>
            </a:r>
            <a:r>
              <a:rPr lang="en-IN" sz="3600" dirty="0" smtClean="0">
                <a:solidFill>
                  <a:srgbClr val="FF0000"/>
                </a:solidFill>
              </a:rPr>
              <a:t>sources</a:t>
            </a:r>
            <a:r>
              <a:rPr lang="en-IN" sz="3600" dirty="0" smtClean="0"/>
              <a:t> and entity playing the role of </a:t>
            </a:r>
            <a:r>
              <a:rPr lang="en-IN" sz="3600" dirty="0" smtClean="0">
                <a:solidFill>
                  <a:srgbClr val="FF0000"/>
                </a:solidFill>
              </a:rPr>
              <a:t>target</a:t>
            </a:r>
            <a:endParaRPr lang="en-IN" sz="3600" dirty="0" smtClean="0"/>
          </a:p>
          <a:p>
            <a:r>
              <a:rPr lang="en-IN" sz="3600" dirty="0" smtClean="0">
                <a:solidFill>
                  <a:srgbClr val="FF0000"/>
                </a:solidFill>
              </a:rPr>
              <a:t>Cardinality: </a:t>
            </a:r>
            <a:r>
              <a:rPr lang="en-IN" sz="3600" dirty="0" smtClean="0"/>
              <a:t>The number of entity instances that exists on each side of the relationship</a:t>
            </a:r>
          </a:p>
          <a:p>
            <a:r>
              <a:rPr lang="en-IN" sz="3600" dirty="0" smtClean="0">
                <a:solidFill>
                  <a:srgbClr val="FF0000"/>
                </a:solidFill>
              </a:rPr>
              <a:t>Ownership: </a:t>
            </a:r>
            <a:r>
              <a:rPr lang="en-IN" sz="3600" dirty="0" smtClean="0"/>
              <a:t>One of the two entities in the relationship is said to own the relationship. Employee is called </a:t>
            </a:r>
            <a:r>
              <a:rPr lang="en-IN" sz="3600" dirty="0" smtClean="0">
                <a:solidFill>
                  <a:srgbClr val="FF0000"/>
                </a:solidFill>
              </a:rPr>
              <a:t>owner</a:t>
            </a:r>
            <a:r>
              <a:rPr lang="en-IN" sz="3600" dirty="0" smtClean="0"/>
              <a:t> of relationship and Department is called </a:t>
            </a:r>
            <a:r>
              <a:rPr lang="en-IN" sz="3600" dirty="0" smtClean="0">
                <a:solidFill>
                  <a:srgbClr val="FF0000"/>
                </a:solidFill>
              </a:rPr>
              <a:t>reverse-owner</a:t>
            </a:r>
            <a:r>
              <a:rPr lang="en-IN" sz="3600" dirty="0" smtClean="0"/>
              <a:t> of relationship</a:t>
            </a:r>
          </a:p>
        </p:txBody>
      </p:sp>
      <p:pic>
        <p:nvPicPr>
          <p:cNvPr id="5" name="Picture 4"/>
          <p:cNvPicPr/>
          <p:nvPr/>
        </p:nvPicPr>
        <p:blipFill>
          <a:blip r:embed="rId2"/>
          <a:srcRect/>
          <a:stretch>
            <a:fillRect/>
          </a:stretch>
        </p:blipFill>
        <p:spPr bwMode="auto">
          <a:xfrm>
            <a:off x="1142976" y="2143116"/>
            <a:ext cx="6754495" cy="877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Many-to-one </a:t>
            </a:r>
            <a:r>
              <a:rPr lang="en-IN" dirty="0" smtClean="0"/>
              <a:t>mapping</a:t>
            </a:r>
            <a:endParaRPr lang="en-IN" dirty="0"/>
          </a:p>
        </p:txBody>
      </p:sp>
      <p:sp>
        <p:nvSpPr>
          <p:cNvPr id="3" name="Content Placeholder 2"/>
          <p:cNvSpPr>
            <a:spLocks noGrp="1"/>
          </p:cNvSpPr>
          <p:nvPr>
            <p:ph sz="quarter" idx="1"/>
          </p:nvPr>
        </p:nvSpPr>
        <p:spPr>
          <a:xfrm>
            <a:off x="612648" y="1857364"/>
            <a:ext cx="3102096" cy="4238636"/>
          </a:xfrm>
        </p:spPr>
        <p:txBody>
          <a:bodyPr>
            <a:normAutofit/>
          </a:bodyPr>
          <a:lstStyle/>
          <a:p>
            <a:r>
              <a:rPr lang="en-IN" sz="2400" dirty="0"/>
              <a:t>In an Many-to-one mapping </a:t>
            </a:r>
            <a:r>
              <a:rPr lang="en-IN" sz="2400" dirty="0" smtClean="0"/>
              <a:t>the </a:t>
            </a:r>
            <a:r>
              <a:rPr lang="en-IN" sz="2400" dirty="0"/>
              <a:t>owner of the relationship </a:t>
            </a:r>
            <a:r>
              <a:rPr lang="en-IN" sz="2400" dirty="0" smtClean="0"/>
              <a:t>is </a:t>
            </a:r>
            <a:r>
              <a:rPr lang="en-IN" sz="2400" dirty="0"/>
              <a:t>the source entity.</a:t>
            </a:r>
          </a:p>
          <a:p>
            <a:r>
              <a:rPr lang="en-IN" sz="2400" dirty="0"/>
              <a:t> </a:t>
            </a:r>
            <a:r>
              <a:rPr lang="en-IN" sz="2400" dirty="0" smtClean="0"/>
              <a:t>A </a:t>
            </a:r>
            <a:r>
              <a:rPr lang="en-IN" sz="2400" dirty="0"/>
              <a:t>Many-to-one mapping is defined by annotating the source entity </a:t>
            </a:r>
            <a:r>
              <a:rPr lang="en-IN" sz="2400" dirty="0" smtClean="0"/>
              <a:t>with @ManyToOne annotation</a:t>
            </a:r>
            <a:endParaRPr lang="en-IN" sz="2400" dirty="0"/>
          </a:p>
          <a:p>
            <a:pPr>
              <a:buNone/>
            </a:pPr>
            <a:endParaRPr lang="en-IN" sz="2400" dirty="0"/>
          </a:p>
          <a:p>
            <a:endParaRPr lang="en-IN" sz="2400" dirty="0"/>
          </a:p>
        </p:txBody>
      </p:sp>
      <p:pic>
        <p:nvPicPr>
          <p:cNvPr id="84994" name="Picture 2"/>
          <p:cNvPicPr>
            <a:picLocks noChangeAspect="1" noChangeArrowheads="1"/>
          </p:cNvPicPr>
          <p:nvPr/>
        </p:nvPicPr>
        <p:blipFill>
          <a:blip r:embed="rId2"/>
          <a:srcRect/>
          <a:stretch>
            <a:fillRect/>
          </a:stretch>
        </p:blipFill>
        <p:spPr bwMode="auto">
          <a:xfrm>
            <a:off x="3929058" y="1571612"/>
            <a:ext cx="4914900" cy="2143125"/>
          </a:xfrm>
          <a:prstGeom prst="rect">
            <a:avLst/>
          </a:prstGeom>
          <a:noFill/>
          <a:ln w="9525">
            <a:noFill/>
            <a:miter lim="800000"/>
            <a:headEnd/>
            <a:tailEnd/>
          </a:ln>
          <a:effectLst/>
        </p:spPr>
      </p:pic>
      <p:pic>
        <p:nvPicPr>
          <p:cNvPr id="84995" name="Picture 3"/>
          <p:cNvPicPr>
            <a:picLocks noChangeAspect="1" noChangeArrowheads="1"/>
          </p:cNvPicPr>
          <p:nvPr/>
        </p:nvPicPr>
        <p:blipFill>
          <a:blip r:embed="rId3"/>
          <a:srcRect/>
          <a:stretch>
            <a:fillRect/>
          </a:stretch>
        </p:blipFill>
        <p:spPr bwMode="auto">
          <a:xfrm>
            <a:off x="3857620" y="4143380"/>
            <a:ext cx="5076825" cy="2162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one-to-one </a:t>
            </a:r>
            <a:r>
              <a:rPr lang="en-IN" dirty="0" smtClean="0"/>
              <a:t>mapping</a:t>
            </a:r>
            <a:endParaRPr lang="en-IN" dirty="0"/>
          </a:p>
        </p:txBody>
      </p:sp>
      <p:sp>
        <p:nvSpPr>
          <p:cNvPr id="3" name="Content Placeholder 2"/>
          <p:cNvSpPr>
            <a:spLocks noGrp="1"/>
          </p:cNvSpPr>
          <p:nvPr>
            <p:ph sz="quarter" idx="1"/>
          </p:nvPr>
        </p:nvSpPr>
        <p:spPr>
          <a:xfrm>
            <a:off x="612648" y="1600200"/>
            <a:ext cx="3387848" cy="4495800"/>
          </a:xfrm>
        </p:spPr>
        <p:txBody>
          <a:bodyPr>
            <a:normAutofit fontScale="62500" lnSpcReduction="20000"/>
          </a:bodyPr>
          <a:lstStyle/>
          <a:p>
            <a:r>
              <a:rPr lang="en-IN" sz="3200" dirty="0"/>
              <a:t>In a one-to-one mapping the owner can be either the source entity or the target entity.</a:t>
            </a:r>
          </a:p>
          <a:p>
            <a:r>
              <a:rPr lang="en-IN" sz="3200" dirty="0"/>
              <a:t>one-to-one mapping is defined by annotating the owner </a:t>
            </a:r>
            <a:r>
              <a:rPr lang="en-IN" sz="3200" dirty="0" smtClean="0"/>
              <a:t>entity </a:t>
            </a:r>
            <a:r>
              <a:rPr lang="en-IN" sz="3200" dirty="0"/>
              <a:t>with the @</a:t>
            </a:r>
            <a:r>
              <a:rPr lang="en-IN" sz="3200" dirty="0" err="1"/>
              <a:t>OneToOne</a:t>
            </a:r>
            <a:r>
              <a:rPr lang="en-IN" sz="3200" dirty="0"/>
              <a:t> annotations</a:t>
            </a:r>
          </a:p>
          <a:p>
            <a:r>
              <a:rPr lang="en-IN" sz="3200" dirty="0" smtClean="0"/>
              <a:t>If the one-to-one mapping is bidirectional the inverse side of the relationship need to be specified too</a:t>
            </a:r>
          </a:p>
          <a:p>
            <a:r>
              <a:rPr lang="en-IN" sz="3200" dirty="0" smtClean="0"/>
              <a:t> In the non owner entity, the @</a:t>
            </a:r>
            <a:r>
              <a:rPr lang="en-IN" sz="3200" dirty="0" err="1" smtClean="0"/>
              <a:t>OneToOne</a:t>
            </a:r>
            <a:r>
              <a:rPr lang="en-IN" sz="3200" dirty="0" smtClean="0"/>
              <a:t> annotations must come with the </a:t>
            </a:r>
            <a:r>
              <a:rPr lang="en-IN" sz="3200" dirty="0" err="1" smtClean="0"/>
              <a:t>mappedBy</a:t>
            </a:r>
            <a:r>
              <a:rPr lang="en-IN" sz="3200" dirty="0" smtClean="0"/>
              <a:t> element</a:t>
            </a:r>
          </a:p>
          <a:p>
            <a:endParaRPr lang="en-IN" dirty="0"/>
          </a:p>
        </p:txBody>
      </p:sp>
      <p:pic>
        <p:nvPicPr>
          <p:cNvPr id="80898" name="Picture 2"/>
          <p:cNvPicPr>
            <a:picLocks noChangeAspect="1" noChangeArrowheads="1"/>
          </p:cNvPicPr>
          <p:nvPr/>
        </p:nvPicPr>
        <p:blipFill>
          <a:blip r:embed="rId2"/>
          <a:srcRect/>
          <a:stretch>
            <a:fillRect/>
          </a:stretch>
        </p:blipFill>
        <p:spPr bwMode="auto">
          <a:xfrm>
            <a:off x="4248150" y="1643050"/>
            <a:ext cx="4895850" cy="2162175"/>
          </a:xfrm>
          <a:prstGeom prst="rect">
            <a:avLst/>
          </a:prstGeom>
          <a:noFill/>
          <a:ln w="9525">
            <a:noFill/>
            <a:miter lim="800000"/>
            <a:headEnd/>
            <a:tailEnd/>
          </a:ln>
          <a:effectLst/>
        </p:spPr>
      </p:pic>
      <p:pic>
        <p:nvPicPr>
          <p:cNvPr id="80899" name="Picture 3"/>
          <p:cNvPicPr>
            <a:picLocks noChangeAspect="1" noChangeArrowheads="1"/>
          </p:cNvPicPr>
          <p:nvPr/>
        </p:nvPicPr>
        <p:blipFill>
          <a:blip r:embed="rId3"/>
          <a:srcRect/>
          <a:stretch>
            <a:fillRect/>
          </a:stretch>
        </p:blipFill>
        <p:spPr bwMode="auto">
          <a:xfrm>
            <a:off x="4214810" y="4000504"/>
            <a:ext cx="4686300" cy="212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Many-to-Many </a:t>
            </a:r>
            <a:r>
              <a:rPr lang="en-IN" dirty="0" smtClean="0"/>
              <a:t>mapping</a:t>
            </a:r>
            <a:endParaRPr lang="en-IN" dirty="0"/>
          </a:p>
        </p:txBody>
      </p:sp>
      <p:sp>
        <p:nvSpPr>
          <p:cNvPr id="3" name="Content Placeholder 2"/>
          <p:cNvSpPr>
            <a:spLocks noGrp="1"/>
          </p:cNvSpPr>
          <p:nvPr>
            <p:ph sz="quarter" idx="1"/>
          </p:nvPr>
        </p:nvSpPr>
        <p:spPr>
          <a:xfrm>
            <a:off x="357158" y="1571612"/>
            <a:ext cx="3929090" cy="4495800"/>
          </a:xfrm>
        </p:spPr>
        <p:txBody>
          <a:bodyPr>
            <a:normAutofit fontScale="70000" lnSpcReduction="20000"/>
          </a:bodyPr>
          <a:lstStyle/>
          <a:p>
            <a:r>
              <a:rPr lang="en-IN" sz="2800" dirty="0"/>
              <a:t>In a Many-to-Many mapping there is no join column </a:t>
            </a:r>
            <a:r>
              <a:rPr lang="en-IN" sz="2800" dirty="0" smtClean="0"/>
              <a:t>. The </a:t>
            </a:r>
            <a:r>
              <a:rPr lang="en-IN" sz="2800" dirty="0"/>
              <a:t>only way to implement such a mapping is by means of a </a:t>
            </a:r>
            <a:r>
              <a:rPr lang="en-IN" sz="2800" dirty="0">
                <a:solidFill>
                  <a:srgbClr val="FF0000"/>
                </a:solidFill>
              </a:rPr>
              <a:t>join table</a:t>
            </a:r>
          </a:p>
          <a:p>
            <a:r>
              <a:rPr lang="en-IN" sz="2800" dirty="0"/>
              <a:t> </a:t>
            </a:r>
            <a:r>
              <a:rPr lang="en-IN" sz="2800" dirty="0" smtClean="0"/>
              <a:t>Therefore</a:t>
            </a:r>
            <a:r>
              <a:rPr lang="en-IN" sz="2800" dirty="0"/>
              <a:t>, we can </a:t>
            </a:r>
            <a:r>
              <a:rPr lang="en-IN" sz="2800" dirty="0" smtClean="0"/>
              <a:t>arbitrarily </a:t>
            </a:r>
            <a:r>
              <a:rPr lang="en-IN" sz="2800" dirty="0"/>
              <a:t>specify as owner either </a:t>
            </a:r>
            <a:r>
              <a:rPr lang="en-IN" sz="2800" dirty="0" smtClean="0"/>
              <a:t>the </a:t>
            </a:r>
            <a:r>
              <a:rPr lang="en-IN" sz="2800" dirty="0"/>
              <a:t>source entity or the target entity</a:t>
            </a:r>
          </a:p>
          <a:p>
            <a:r>
              <a:rPr lang="en-IN" sz="2800" dirty="0" smtClean="0"/>
              <a:t>If the many-to-many mapping is bi-directional, the inverse side of the relationship need to be specified too.</a:t>
            </a:r>
          </a:p>
          <a:p>
            <a:r>
              <a:rPr lang="en-IN" sz="2800" dirty="0" smtClean="0"/>
              <a:t> In the non owner entity the @</a:t>
            </a:r>
            <a:r>
              <a:rPr lang="en-IN" sz="2800" dirty="0" err="1" smtClean="0"/>
              <a:t>ManyToMany</a:t>
            </a:r>
            <a:r>
              <a:rPr lang="en-IN" sz="2800" dirty="0" smtClean="0"/>
              <a:t> annotation must come with </a:t>
            </a:r>
            <a:r>
              <a:rPr lang="en-IN" sz="2800" dirty="0" err="1" smtClean="0"/>
              <a:t>mappedBy</a:t>
            </a:r>
            <a:r>
              <a:rPr lang="en-IN" sz="2800" dirty="0" smtClean="0"/>
              <a:t> elements</a:t>
            </a:r>
          </a:p>
          <a:p>
            <a:endParaRPr lang="en-IN" dirty="0"/>
          </a:p>
        </p:txBody>
      </p:sp>
      <p:pic>
        <p:nvPicPr>
          <p:cNvPr id="81922" name="Picture 2"/>
          <p:cNvPicPr>
            <a:picLocks noChangeAspect="1" noChangeArrowheads="1"/>
          </p:cNvPicPr>
          <p:nvPr/>
        </p:nvPicPr>
        <p:blipFill>
          <a:blip r:embed="rId2"/>
          <a:srcRect/>
          <a:stretch>
            <a:fillRect/>
          </a:stretch>
        </p:blipFill>
        <p:spPr bwMode="auto">
          <a:xfrm>
            <a:off x="4572004" y="1571612"/>
            <a:ext cx="4571996" cy="2162175"/>
          </a:xfrm>
          <a:prstGeom prst="rect">
            <a:avLst/>
          </a:prstGeom>
          <a:noFill/>
          <a:ln w="9525">
            <a:noFill/>
            <a:miter lim="800000"/>
            <a:headEnd/>
            <a:tailEnd/>
          </a:ln>
          <a:effectLst/>
        </p:spPr>
      </p:pic>
      <p:pic>
        <p:nvPicPr>
          <p:cNvPr id="81923" name="Picture 3"/>
          <p:cNvPicPr>
            <a:picLocks noChangeAspect="1" noChangeArrowheads="1"/>
          </p:cNvPicPr>
          <p:nvPr/>
        </p:nvPicPr>
        <p:blipFill>
          <a:blip r:embed="rId3"/>
          <a:srcRect/>
          <a:stretch>
            <a:fillRect/>
          </a:stretch>
        </p:blipFill>
        <p:spPr bwMode="auto">
          <a:xfrm>
            <a:off x="4643438" y="4071942"/>
            <a:ext cx="4500562" cy="1899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Lazy </a:t>
            </a:r>
            <a:r>
              <a:rPr lang="en-IN" dirty="0" smtClean="0"/>
              <a:t>Loading</a:t>
            </a:r>
            <a:endParaRPr lang="en-IN" dirty="0"/>
          </a:p>
        </p:txBody>
      </p:sp>
      <p:sp>
        <p:nvSpPr>
          <p:cNvPr id="3" name="Content Placeholder 2"/>
          <p:cNvSpPr>
            <a:spLocks noGrp="1"/>
          </p:cNvSpPr>
          <p:nvPr>
            <p:ph sz="quarter" idx="1"/>
          </p:nvPr>
        </p:nvSpPr>
        <p:spPr>
          <a:xfrm>
            <a:off x="612648" y="1600200"/>
            <a:ext cx="8317070" cy="4495800"/>
          </a:xfrm>
        </p:spPr>
        <p:txBody>
          <a:bodyPr>
            <a:normAutofit/>
          </a:bodyPr>
          <a:lstStyle/>
          <a:p>
            <a:pPr>
              <a:lnSpc>
                <a:spcPct val="150000"/>
              </a:lnSpc>
            </a:pPr>
            <a:r>
              <a:rPr lang="en-IN" sz="1600" dirty="0" smtClean="0"/>
              <a:t>The performance </a:t>
            </a:r>
            <a:r>
              <a:rPr lang="en-IN" sz="1600" dirty="0"/>
              <a:t>can be optimized by deferring the </a:t>
            </a:r>
            <a:r>
              <a:rPr lang="en-IN" sz="1600" dirty="0" smtClean="0"/>
              <a:t>fetching </a:t>
            </a:r>
            <a:r>
              <a:rPr lang="en-IN" sz="1600" dirty="0"/>
              <a:t>of such data until they are actually needed</a:t>
            </a:r>
            <a:r>
              <a:rPr lang="en-IN" sz="1600" dirty="0" smtClean="0"/>
              <a:t>.</a:t>
            </a:r>
            <a:r>
              <a:rPr lang="en-IN" sz="1600" dirty="0"/>
              <a:t> </a:t>
            </a:r>
            <a:r>
              <a:rPr lang="en-IN" sz="1600" dirty="0" smtClean="0"/>
              <a:t>This </a:t>
            </a:r>
            <a:r>
              <a:rPr lang="en-IN" sz="1600" dirty="0"/>
              <a:t>design pattern is called lazy loading</a:t>
            </a:r>
          </a:p>
          <a:p>
            <a:pPr>
              <a:lnSpc>
                <a:spcPct val="150000"/>
              </a:lnSpc>
            </a:pPr>
            <a:r>
              <a:rPr lang="en-IN" sz="1600" dirty="0" smtClean="0"/>
              <a:t>At </a:t>
            </a:r>
            <a:r>
              <a:rPr lang="en-IN" sz="1600" dirty="0"/>
              <a:t>relationship level, lazy loading can be of great help in enhancing performance because it can reduce the amount of SQL get executed</a:t>
            </a:r>
            <a:r>
              <a:rPr lang="en-IN" sz="1600" dirty="0" smtClean="0"/>
              <a:t>.</a:t>
            </a:r>
          </a:p>
          <a:p>
            <a:r>
              <a:rPr lang="en-IN" sz="1600" dirty="0" smtClean="0"/>
              <a:t>the fetch mode can be specified on any of the four relationship mapping types</a:t>
            </a:r>
          </a:p>
          <a:p>
            <a:r>
              <a:rPr lang="en-IN" sz="1600" dirty="0" smtClean="0"/>
              <a:t> The </a:t>
            </a:r>
            <a:r>
              <a:rPr lang="en-IN" sz="1600" dirty="0" err="1" smtClean="0"/>
              <a:t>parkingSpace</a:t>
            </a:r>
            <a:r>
              <a:rPr lang="en-IN" sz="1600" dirty="0" smtClean="0"/>
              <a:t> attributers may not be loaded each time employee is loaded.</a:t>
            </a:r>
          </a:p>
          <a:p>
            <a:pPr>
              <a:lnSpc>
                <a:spcPct val="150000"/>
              </a:lnSpc>
            </a:pPr>
            <a:endParaRPr lang="en-IN" sz="2400" dirty="0"/>
          </a:p>
          <a:p>
            <a:endParaRPr lang="en-IN" dirty="0"/>
          </a:p>
        </p:txBody>
      </p:sp>
      <p:pic>
        <p:nvPicPr>
          <p:cNvPr id="82946" name="Picture 2"/>
          <p:cNvPicPr>
            <a:picLocks noChangeAspect="1" noChangeArrowheads="1"/>
          </p:cNvPicPr>
          <p:nvPr/>
        </p:nvPicPr>
        <p:blipFill>
          <a:blip r:embed="rId2"/>
          <a:srcRect/>
          <a:stretch>
            <a:fillRect/>
          </a:stretch>
        </p:blipFill>
        <p:spPr bwMode="auto">
          <a:xfrm>
            <a:off x="1000100" y="4071942"/>
            <a:ext cx="4953000" cy="2162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When the fetch mode is not </a:t>
            </a:r>
            <a:r>
              <a:rPr lang="en-IN" dirty="0" smtClean="0"/>
              <a:t>specified</a:t>
            </a: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a:t>On a single valued relationship the related object is guaranteed to be loaded </a:t>
            </a:r>
            <a:r>
              <a:rPr lang="en-IN" dirty="0" smtClean="0"/>
              <a:t>eagerly and Collection-valued </a:t>
            </a:r>
            <a:r>
              <a:rPr lang="en-IN" dirty="0"/>
              <a:t>relationship default to be lazily </a:t>
            </a:r>
            <a:r>
              <a:rPr lang="en-IN" dirty="0" smtClean="0"/>
              <a:t>loaded</a:t>
            </a:r>
            <a:endParaRPr lang="en-IN" dirty="0"/>
          </a:p>
          <a:p>
            <a:r>
              <a:rPr lang="en-IN" dirty="0"/>
              <a:t> </a:t>
            </a:r>
            <a:r>
              <a:rPr lang="en-IN" dirty="0" smtClean="0"/>
              <a:t>In </a:t>
            </a:r>
            <a:r>
              <a:rPr lang="en-IN" dirty="0"/>
              <a:t>case of bi-directional relationship the </a:t>
            </a:r>
            <a:r>
              <a:rPr lang="en-IN" dirty="0" smtClean="0"/>
              <a:t>mode </a:t>
            </a:r>
            <a:r>
              <a:rPr lang="en-IN" dirty="0"/>
              <a:t>might be lazy on one side but eager on the </a:t>
            </a:r>
            <a:r>
              <a:rPr lang="en-IN" dirty="0" smtClean="0"/>
              <a:t>other</a:t>
            </a:r>
            <a:endParaRPr lang="en-IN" dirty="0"/>
          </a:p>
          <a:p>
            <a:r>
              <a:rPr lang="en-IN" dirty="0" smtClean="0"/>
              <a:t>Quite </a:t>
            </a:r>
            <a:r>
              <a:rPr lang="en-IN" dirty="0"/>
              <a:t>common situation, relationship  are often </a:t>
            </a:r>
            <a:r>
              <a:rPr lang="en-IN" dirty="0" smtClean="0"/>
              <a:t>accessed </a:t>
            </a:r>
            <a:r>
              <a:rPr lang="en-IN" dirty="0"/>
              <a:t>in different way depending on the direction from which navigation occurs</a:t>
            </a:r>
            <a:r>
              <a:rPr lang="en-IN" dirty="0" smtClean="0"/>
              <a:t>.</a:t>
            </a:r>
            <a:endParaRPr lang="en-IN" dirty="0"/>
          </a:p>
          <a:p>
            <a:pPr lvl="1"/>
            <a:r>
              <a:rPr lang="en-IN" dirty="0"/>
              <a:t> </a:t>
            </a:r>
            <a:r>
              <a:rPr lang="en-IN" dirty="0" smtClean="0"/>
              <a:t>The </a:t>
            </a:r>
            <a:r>
              <a:rPr lang="en-IN" dirty="0"/>
              <a:t>directive to lazily fetch an attribute is meant only to be hint to the </a:t>
            </a:r>
            <a:r>
              <a:rPr lang="en-IN" dirty="0" smtClean="0"/>
              <a:t>persistence </a:t>
            </a:r>
            <a:r>
              <a:rPr lang="en-IN" dirty="0"/>
              <a:t>provider</a:t>
            </a:r>
          </a:p>
          <a:p>
            <a:pPr lvl="1"/>
            <a:r>
              <a:rPr lang="en-IN" dirty="0" smtClean="0"/>
              <a:t>The </a:t>
            </a:r>
            <a:r>
              <a:rPr lang="en-IN" dirty="0"/>
              <a:t>provider is not required to respect the request as the behaviour of the entity will not be compromised if the provider decides to eagerly load data.</a:t>
            </a:r>
          </a:p>
          <a:p>
            <a:pPr lvl="1"/>
            <a:r>
              <a:rPr lang="en-IN" dirty="0"/>
              <a:t> </a:t>
            </a:r>
            <a:r>
              <a:rPr lang="en-IN" dirty="0" smtClean="0"/>
              <a:t>The </a:t>
            </a:r>
            <a:r>
              <a:rPr lang="en-IN" dirty="0"/>
              <a:t>converse is not true </a:t>
            </a:r>
            <a:r>
              <a:rPr lang="en-IN" dirty="0" smtClean="0"/>
              <a:t>because specifying </a:t>
            </a:r>
            <a:r>
              <a:rPr lang="en-IN" dirty="0"/>
              <a:t>that an attributes be eagerly fetched might be critical to access </a:t>
            </a:r>
            <a:r>
              <a:rPr lang="en-IN" dirty="0" smtClean="0"/>
              <a:t>the </a:t>
            </a:r>
            <a:r>
              <a:rPr lang="en-IN" dirty="0"/>
              <a:t>entity once detached.</a:t>
            </a:r>
          </a:p>
          <a:p>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Cascading operations</a:t>
            </a:r>
            <a:endParaRPr lang="en-IN" dirty="0"/>
          </a:p>
        </p:txBody>
      </p:sp>
      <p:sp>
        <p:nvSpPr>
          <p:cNvPr id="3" name="Content Placeholder 2"/>
          <p:cNvSpPr>
            <a:spLocks noGrp="1"/>
          </p:cNvSpPr>
          <p:nvPr>
            <p:ph sz="quarter" idx="1"/>
          </p:nvPr>
        </p:nvSpPr>
        <p:spPr>
          <a:xfrm>
            <a:off x="612648" y="1600200"/>
            <a:ext cx="7959880" cy="4495800"/>
          </a:xfrm>
        </p:spPr>
        <p:txBody>
          <a:bodyPr>
            <a:normAutofit/>
          </a:bodyPr>
          <a:lstStyle/>
          <a:p>
            <a:r>
              <a:rPr lang="en-IN" sz="1600" dirty="0" smtClean="0"/>
              <a:t>Hibernate/JPA provides a mechanism to define when operations such as save()/persist() should be automatically cascaded across relationships</a:t>
            </a:r>
          </a:p>
          <a:p>
            <a:r>
              <a:rPr lang="en-IN" sz="1600" dirty="0" smtClean="0"/>
              <a:t>You </a:t>
            </a:r>
            <a:r>
              <a:rPr lang="en-IN" sz="1600" dirty="0"/>
              <a:t>need to be sure that </a:t>
            </a:r>
            <a:r>
              <a:rPr lang="en-IN" sz="1600" dirty="0" smtClean="0"/>
              <a:t>Address </a:t>
            </a:r>
            <a:r>
              <a:rPr lang="en-IN" sz="1600" dirty="0"/>
              <a:t>instance bas been set on </a:t>
            </a:r>
            <a:r>
              <a:rPr lang="en-IN" sz="1600" dirty="0" smtClean="0"/>
              <a:t>Employee </a:t>
            </a:r>
            <a:r>
              <a:rPr lang="en-IN" sz="1600" dirty="0"/>
              <a:t>instance before invoking persist() on it</a:t>
            </a:r>
            <a:r>
              <a:rPr lang="en-IN" sz="1600" dirty="0" smtClean="0"/>
              <a:t>.</a:t>
            </a:r>
            <a:endParaRPr lang="en-IN" sz="1600" dirty="0"/>
          </a:p>
          <a:p>
            <a:r>
              <a:rPr lang="en-IN" sz="1600" dirty="0"/>
              <a:t> </a:t>
            </a:r>
            <a:r>
              <a:rPr lang="en-IN" sz="1600" dirty="0" smtClean="0"/>
              <a:t>The </a:t>
            </a:r>
            <a:r>
              <a:rPr lang="en-IN" sz="1600" dirty="0"/>
              <a:t>cascade attribute accepts several possible values </a:t>
            </a:r>
            <a:r>
              <a:rPr lang="en-IN" sz="1600" dirty="0" smtClean="0"/>
              <a:t>coming </a:t>
            </a:r>
            <a:r>
              <a:rPr lang="en-IN" sz="1600" dirty="0"/>
              <a:t>from the </a:t>
            </a:r>
            <a:r>
              <a:rPr lang="en-IN" sz="1600" dirty="0" smtClean="0"/>
              <a:t>cascade Type enumerations</a:t>
            </a:r>
          </a:p>
          <a:p>
            <a:pPr lvl="1"/>
            <a:r>
              <a:rPr lang="en-IN" sz="1600" b="1" dirty="0" smtClean="0"/>
              <a:t>PERSIST</a:t>
            </a:r>
            <a:r>
              <a:rPr lang="en-IN" sz="1600" b="1" dirty="0"/>
              <a:t>, REFRESH, REMOVE, MERGE and </a:t>
            </a:r>
            <a:r>
              <a:rPr lang="en-IN" sz="1600" b="1" dirty="0" smtClean="0"/>
              <a:t>DETACH</a:t>
            </a:r>
            <a:endParaRPr lang="en-IN" sz="1600" dirty="0"/>
          </a:p>
          <a:p>
            <a:r>
              <a:rPr lang="en-IN" sz="1600" dirty="0"/>
              <a:t>The constant ALL is a shorthand for declaring that all five operations should be cascaded</a:t>
            </a:r>
            <a:r>
              <a:rPr lang="en-IN" sz="1600" dirty="0" smtClean="0"/>
              <a:t>.</a:t>
            </a:r>
            <a:endParaRPr lang="en-IN" sz="1600" dirty="0"/>
          </a:p>
          <a:p>
            <a:r>
              <a:rPr lang="en-IN" sz="1600" dirty="0"/>
              <a:t> </a:t>
            </a:r>
            <a:r>
              <a:rPr lang="en-IN" sz="1600" dirty="0" smtClean="0"/>
              <a:t>As </a:t>
            </a:r>
            <a:r>
              <a:rPr lang="en-IN" sz="1600" dirty="0"/>
              <a:t>for relationship, cascade settings are </a:t>
            </a:r>
            <a:r>
              <a:rPr lang="en-IN" sz="1600" dirty="0" smtClean="0"/>
              <a:t>unidirectional</a:t>
            </a:r>
            <a:endParaRPr lang="en-IN" sz="1600" dirty="0"/>
          </a:p>
          <a:p>
            <a:r>
              <a:rPr lang="en-IN" sz="1600" dirty="0" smtClean="0"/>
              <a:t>They </a:t>
            </a:r>
            <a:r>
              <a:rPr lang="en-IN" sz="1600" dirty="0"/>
              <a:t>must be explicitly set on both sides of a relationship if the same behaviours is intended for both situations.</a:t>
            </a:r>
          </a:p>
          <a:p>
            <a:endParaRPr lang="en-IN" dirty="0"/>
          </a:p>
        </p:txBody>
      </p:sp>
      <p:pic>
        <p:nvPicPr>
          <p:cNvPr id="83970" name="Picture 2"/>
          <p:cNvPicPr>
            <a:picLocks noChangeAspect="1" noChangeArrowheads="1"/>
          </p:cNvPicPr>
          <p:nvPr/>
        </p:nvPicPr>
        <p:blipFill>
          <a:blip r:embed="rId2"/>
          <a:srcRect/>
          <a:stretch>
            <a:fillRect/>
          </a:stretch>
        </p:blipFill>
        <p:spPr bwMode="auto">
          <a:xfrm>
            <a:off x="2786050" y="4857760"/>
            <a:ext cx="4676775" cy="151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571612"/>
            <a:ext cx="4614866" cy="4554551"/>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p>
          <a:p>
            <a:pPr>
              <a:buFont typeface="Wingdings" pitchFamily="2" charset="2"/>
              <a:buChar char="v"/>
            </a:pPr>
            <a:r>
              <a:rPr lang="en-US" sz="1400" b="1" dirty="0" smtClean="0"/>
              <a:t>Component Mapping</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600" b="1" dirty="0" smtClean="0">
                <a:solidFill>
                  <a:srgbClr val="FF0000"/>
                </a:solidFill>
              </a:rPr>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Inheritance</a:t>
            </a:r>
            <a:endParaRPr lang="en-IN" dirty="0"/>
          </a:p>
        </p:txBody>
      </p:sp>
      <p:sp>
        <p:nvSpPr>
          <p:cNvPr id="3" name="Content Placeholder 2"/>
          <p:cNvSpPr>
            <a:spLocks noGrp="1"/>
          </p:cNvSpPr>
          <p:nvPr>
            <p:ph sz="quarter" idx="1"/>
          </p:nvPr>
        </p:nvSpPr>
        <p:spPr>
          <a:xfrm>
            <a:off x="612648" y="1600200"/>
            <a:ext cx="4888046" cy="4495800"/>
          </a:xfrm>
        </p:spPr>
        <p:txBody>
          <a:bodyPr>
            <a:normAutofit lnSpcReduction="10000"/>
          </a:bodyPr>
          <a:lstStyle/>
          <a:p>
            <a:r>
              <a:rPr lang="en-IN" sz="2600" dirty="0" smtClean="0"/>
              <a:t>Inheritance can be used also for persistent objects, for factoring out data members inherited by multiple subclasses </a:t>
            </a:r>
          </a:p>
          <a:p>
            <a:endParaRPr lang="en-IN" sz="2600" dirty="0" smtClean="0"/>
          </a:p>
          <a:p>
            <a:r>
              <a:rPr lang="en-IN" sz="2600" dirty="0" smtClean="0"/>
              <a:t>The mapping of a hierarchy to the database can follow different strategies: -</a:t>
            </a:r>
          </a:p>
          <a:p>
            <a:pPr lvl="2">
              <a:buNone/>
            </a:pPr>
            <a:r>
              <a:rPr lang="en-IN" dirty="0" smtClean="0">
                <a:solidFill>
                  <a:srgbClr val="FF0000"/>
                </a:solidFill>
              </a:rPr>
              <a:t>–Single table per hierarchy </a:t>
            </a:r>
          </a:p>
          <a:p>
            <a:pPr lvl="2">
              <a:buNone/>
            </a:pPr>
            <a:r>
              <a:rPr lang="en-IN" dirty="0" smtClean="0">
                <a:solidFill>
                  <a:srgbClr val="FF0000"/>
                </a:solidFill>
              </a:rPr>
              <a:t>–Table per class </a:t>
            </a:r>
          </a:p>
          <a:p>
            <a:pPr lvl="2">
              <a:buNone/>
            </a:pPr>
            <a:r>
              <a:rPr lang="en-IN" dirty="0" smtClean="0">
                <a:solidFill>
                  <a:srgbClr val="FF0000"/>
                </a:solidFill>
              </a:rPr>
              <a:t>–Joined </a:t>
            </a:r>
            <a:endParaRPr lang="en-IN" dirty="0" smtClean="0"/>
          </a:p>
          <a:p>
            <a:endParaRPr lang="en-IN" dirty="0"/>
          </a:p>
        </p:txBody>
      </p:sp>
      <p:pic>
        <p:nvPicPr>
          <p:cNvPr id="5" name="Picture 2"/>
          <p:cNvPicPr>
            <a:picLocks noChangeAspect="1" noChangeArrowheads="1"/>
          </p:cNvPicPr>
          <p:nvPr/>
        </p:nvPicPr>
        <p:blipFill>
          <a:blip r:embed="rId2"/>
          <a:srcRect/>
          <a:stretch>
            <a:fillRect/>
          </a:stretch>
        </p:blipFill>
        <p:spPr bwMode="auto">
          <a:xfrm>
            <a:off x="4429124" y="4286256"/>
            <a:ext cx="4230165" cy="2000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sp>
        <p:nvSpPr>
          <p:cNvPr id="3" name="Content Placeholder 2"/>
          <p:cNvSpPr>
            <a:spLocks noGrp="1"/>
          </p:cNvSpPr>
          <p:nvPr>
            <p:ph sz="quarter" idx="1"/>
          </p:nvPr>
        </p:nvSpPr>
        <p:spPr>
          <a:xfrm>
            <a:off x="500034" y="1571612"/>
            <a:ext cx="8001056" cy="4495800"/>
          </a:xfrm>
        </p:spPr>
        <p:txBody>
          <a:bodyPr>
            <a:normAutofit fontScale="62500" lnSpcReduction="20000"/>
          </a:bodyPr>
          <a:lstStyle/>
          <a:p>
            <a:pPr lvl="1">
              <a:buNone/>
            </a:pPr>
            <a:endParaRPr lang="en-IN" dirty="0" smtClean="0"/>
          </a:p>
          <a:p>
            <a:r>
              <a:rPr lang="en-IN" sz="4500" dirty="0" smtClean="0"/>
              <a:t>Table per class hierarchy</a:t>
            </a:r>
            <a:endParaRPr lang="en-IN" dirty="0" smtClean="0"/>
          </a:p>
          <a:p>
            <a:pPr lvl="1"/>
            <a:r>
              <a:rPr lang="en-IN" dirty="0" smtClean="0"/>
              <a:t>Here only one table is going to be created, all fields mapped to single table.</a:t>
            </a:r>
          </a:p>
          <a:p>
            <a:pPr lvl="1"/>
            <a:r>
              <a:rPr lang="en-IN" dirty="0" smtClean="0"/>
              <a:t>Not very memory efficient, May be faster</a:t>
            </a:r>
          </a:p>
          <a:p>
            <a:pPr>
              <a:buNone/>
            </a:pPr>
            <a:endParaRPr lang="en-IN" dirty="0" smtClean="0"/>
          </a:p>
          <a:p>
            <a:r>
              <a:rPr lang="en-IN" sz="4500" dirty="0" smtClean="0"/>
              <a:t>Table per class</a:t>
            </a:r>
          </a:p>
          <a:p>
            <a:pPr lvl="1"/>
            <a:r>
              <a:rPr lang="en-IN" dirty="0" smtClean="0"/>
              <a:t>Separate table mapped to all classes in the hierarchy</a:t>
            </a:r>
          </a:p>
          <a:p>
            <a:pPr lvl="1"/>
            <a:r>
              <a:rPr lang="en-IN" dirty="0" smtClean="0"/>
              <a:t>Three table is created Account, </a:t>
            </a:r>
            <a:r>
              <a:rPr lang="en-IN" dirty="0" err="1" smtClean="0"/>
              <a:t>SavingAccount</a:t>
            </a:r>
            <a:r>
              <a:rPr lang="en-IN" dirty="0" smtClean="0"/>
              <a:t>, </a:t>
            </a:r>
            <a:r>
              <a:rPr lang="en-IN" dirty="0" err="1" smtClean="0"/>
              <a:t>CurrentAccount</a:t>
            </a:r>
            <a:endParaRPr lang="en-IN" dirty="0" smtClean="0"/>
          </a:p>
          <a:p>
            <a:pPr lvl="1">
              <a:buNone/>
            </a:pPr>
            <a:endParaRPr lang="en-IN" dirty="0" smtClean="0"/>
          </a:p>
          <a:p>
            <a:r>
              <a:rPr lang="en-IN" sz="4500" dirty="0" smtClean="0"/>
              <a:t>Table per concrete class</a:t>
            </a:r>
            <a:endParaRPr lang="en-IN" dirty="0" smtClean="0"/>
          </a:p>
          <a:p>
            <a:pPr lvl="1"/>
            <a:r>
              <a:rPr lang="en-IN" dirty="0" smtClean="0"/>
              <a:t>Here Account class is an abstract class. So no need to map it to database, the values mapped by sub classes </a:t>
            </a:r>
            <a:r>
              <a:rPr lang="en-IN" dirty="0" err="1" smtClean="0"/>
              <a:t>ie</a:t>
            </a:r>
            <a:r>
              <a:rPr lang="en-IN" dirty="0" smtClean="0"/>
              <a:t> </a:t>
            </a:r>
            <a:r>
              <a:rPr lang="en-IN" dirty="0" err="1" smtClean="0"/>
              <a:t>SavingAccount</a:t>
            </a:r>
            <a:r>
              <a:rPr lang="en-IN" dirty="0" smtClean="0"/>
              <a:t> and </a:t>
            </a:r>
            <a:r>
              <a:rPr lang="en-IN" dirty="0" err="1" smtClean="0"/>
              <a:t>CurrentAccount</a:t>
            </a:r>
            <a:r>
              <a:rPr lang="en-IN" dirty="0" smtClean="0"/>
              <a:t> </a:t>
            </a:r>
          </a:p>
          <a:p>
            <a:pPr lvl="1"/>
            <a:r>
              <a:rPr lang="en-IN" dirty="0" smtClean="0"/>
              <a:t>Two separate table is going to be created for </a:t>
            </a:r>
            <a:r>
              <a:rPr lang="en-IN" dirty="0" err="1" smtClean="0"/>
              <a:t>SavingAccount</a:t>
            </a:r>
            <a:r>
              <a:rPr lang="en-IN" dirty="0" smtClean="0"/>
              <a:t> and </a:t>
            </a:r>
            <a:r>
              <a:rPr lang="en-IN" dirty="0" err="1" smtClean="0"/>
              <a:t>CurrentAccount</a:t>
            </a:r>
            <a:endParaRPr lang="en-IN" dirty="0" smtClean="0"/>
          </a:p>
          <a:p>
            <a:pPr lvl="1">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600200"/>
            <a:ext cx="4614866" cy="4525963"/>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600" b="1" dirty="0" smtClean="0">
                <a:solidFill>
                  <a:srgbClr val="FF0000"/>
                </a:solidFill>
              </a:rPr>
              <a:t>JPA- What it is?</a:t>
            </a:r>
            <a:endParaRPr lang="en-IN" sz="1600" b="1" dirty="0" smtClean="0">
              <a:solidFill>
                <a:srgbClr val="FF0000"/>
              </a:solidFill>
            </a:endParaRPr>
          </a:p>
          <a:p>
            <a:pPr>
              <a:buFont typeface="Wingdings" pitchFamily="2" charset="2"/>
              <a:buChar char="v"/>
            </a:pPr>
            <a:r>
              <a:rPr lang="en-IN" sz="14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one class to two tables</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a:t>
            </a:r>
            <a:r>
              <a:rPr lang="en-US" sz="1600" dirty="0" err="1" smtClean="0"/>
              <a:t>Quaries</a:t>
            </a:r>
            <a:endParaRPr lang="en-US" sz="1600" dirty="0" smtClean="0"/>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Table per class hierarchy</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lstStyle/>
          <a:p>
            <a:endParaRPr lang="en-IN"/>
          </a:p>
        </p:txBody>
      </p:sp>
      <p:pic>
        <p:nvPicPr>
          <p:cNvPr id="87042" name="Picture 2"/>
          <p:cNvPicPr>
            <a:picLocks noChangeAspect="1" noChangeArrowheads="1"/>
          </p:cNvPicPr>
          <p:nvPr/>
        </p:nvPicPr>
        <p:blipFill>
          <a:blip r:embed="rId2"/>
          <a:srcRect/>
          <a:stretch>
            <a:fillRect/>
          </a:stretch>
        </p:blipFill>
        <p:spPr bwMode="auto">
          <a:xfrm>
            <a:off x="500034" y="1500174"/>
            <a:ext cx="8062905" cy="2059866"/>
          </a:xfrm>
          <a:prstGeom prst="rect">
            <a:avLst/>
          </a:prstGeom>
          <a:noFill/>
          <a:ln w="9525">
            <a:noFill/>
            <a:miter lim="800000"/>
            <a:headEnd/>
            <a:tailEnd/>
          </a:ln>
          <a:effectLst/>
        </p:spPr>
      </p:pic>
      <p:pic>
        <p:nvPicPr>
          <p:cNvPr id="87043" name="Picture 3"/>
          <p:cNvPicPr>
            <a:picLocks noChangeAspect="1" noChangeArrowheads="1"/>
          </p:cNvPicPr>
          <p:nvPr/>
        </p:nvPicPr>
        <p:blipFill>
          <a:blip r:embed="rId3"/>
          <a:srcRect/>
          <a:stretch>
            <a:fillRect/>
          </a:stretch>
        </p:blipFill>
        <p:spPr bwMode="auto">
          <a:xfrm>
            <a:off x="571472" y="3500438"/>
            <a:ext cx="3857652" cy="1352550"/>
          </a:xfrm>
          <a:prstGeom prst="rect">
            <a:avLst/>
          </a:prstGeom>
          <a:noFill/>
          <a:ln w="9525">
            <a:noFill/>
            <a:miter lim="800000"/>
            <a:headEnd/>
            <a:tailEnd/>
          </a:ln>
          <a:effectLst/>
        </p:spPr>
      </p:pic>
      <p:pic>
        <p:nvPicPr>
          <p:cNvPr id="87044" name="Picture 4"/>
          <p:cNvPicPr>
            <a:picLocks noChangeAspect="1" noChangeArrowheads="1"/>
          </p:cNvPicPr>
          <p:nvPr/>
        </p:nvPicPr>
        <p:blipFill>
          <a:blip r:embed="rId4"/>
          <a:srcRect/>
          <a:stretch>
            <a:fillRect/>
          </a:stretch>
        </p:blipFill>
        <p:spPr bwMode="auto">
          <a:xfrm>
            <a:off x="4500562" y="3571876"/>
            <a:ext cx="4143404" cy="1352550"/>
          </a:xfrm>
          <a:prstGeom prst="rect">
            <a:avLst/>
          </a:prstGeom>
          <a:noFill/>
          <a:ln w="9525">
            <a:noFill/>
            <a:miter lim="800000"/>
            <a:headEnd/>
            <a:tailEnd/>
          </a:ln>
          <a:effectLst/>
        </p:spPr>
      </p:pic>
      <p:pic>
        <p:nvPicPr>
          <p:cNvPr id="87045" name="Picture 5"/>
          <p:cNvPicPr>
            <a:picLocks noChangeAspect="1" noChangeArrowheads="1"/>
          </p:cNvPicPr>
          <p:nvPr/>
        </p:nvPicPr>
        <p:blipFill>
          <a:blip r:embed="rId5"/>
          <a:srcRect/>
          <a:stretch>
            <a:fillRect/>
          </a:stretch>
        </p:blipFill>
        <p:spPr bwMode="auto">
          <a:xfrm>
            <a:off x="714348" y="4857760"/>
            <a:ext cx="4793443" cy="12308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per class</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lstStyle/>
          <a:p>
            <a:endParaRPr lang="en-IN"/>
          </a:p>
        </p:txBody>
      </p:sp>
      <p:pic>
        <p:nvPicPr>
          <p:cNvPr id="86018" name="Picture 2"/>
          <p:cNvPicPr>
            <a:picLocks noChangeAspect="1" noChangeArrowheads="1"/>
          </p:cNvPicPr>
          <p:nvPr/>
        </p:nvPicPr>
        <p:blipFill>
          <a:blip r:embed="rId2"/>
          <a:srcRect/>
          <a:stretch>
            <a:fillRect/>
          </a:stretch>
        </p:blipFill>
        <p:spPr bwMode="auto">
          <a:xfrm>
            <a:off x="571472" y="1428736"/>
            <a:ext cx="6048375" cy="2181225"/>
          </a:xfrm>
          <a:prstGeom prst="rect">
            <a:avLst/>
          </a:prstGeom>
          <a:noFill/>
          <a:ln w="9525">
            <a:noFill/>
            <a:miter lim="800000"/>
            <a:headEnd/>
            <a:tailEnd/>
          </a:ln>
          <a:effectLst/>
        </p:spPr>
      </p:pic>
      <p:pic>
        <p:nvPicPr>
          <p:cNvPr id="86019" name="Picture 3"/>
          <p:cNvPicPr>
            <a:picLocks noChangeAspect="1" noChangeArrowheads="1"/>
          </p:cNvPicPr>
          <p:nvPr/>
        </p:nvPicPr>
        <p:blipFill>
          <a:blip r:embed="rId3"/>
          <a:srcRect/>
          <a:stretch>
            <a:fillRect/>
          </a:stretch>
        </p:blipFill>
        <p:spPr bwMode="auto">
          <a:xfrm>
            <a:off x="642910" y="3643314"/>
            <a:ext cx="4857784" cy="1181100"/>
          </a:xfrm>
          <a:prstGeom prst="rect">
            <a:avLst/>
          </a:prstGeom>
          <a:noFill/>
          <a:ln w="9525">
            <a:noFill/>
            <a:miter lim="800000"/>
            <a:headEnd/>
            <a:tailEnd/>
          </a:ln>
          <a:effectLst/>
        </p:spPr>
      </p:pic>
      <p:pic>
        <p:nvPicPr>
          <p:cNvPr id="86020" name="Picture 4"/>
          <p:cNvPicPr>
            <a:picLocks noChangeAspect="1" noChangeArrowheads="1"/>
          </p:cNvPicPr>
          <p:nvPr/>
        </p:nvPicPr>
        <p:blipFill>
          <a:blip r:embed="rId4"/>
          <a:srcRect/>
          <a:stretch>
            <a:fillRect/>
          </a:stretch>
        </p:blipFill>
        <p:spPr bwMode="auto">
          <a:xfrm>
            <a:off x="714348" y="4786322"/>
            <a:ext cx="4876800" cy="1219200"/>
          </a:xfrm>
          <a:prstGeom prst="rect">
            <a:avLst/>
          </a:prstGeom>
          <a:noFill/>
          <a:ln w="9525">
            <a:noFill/>
            <a:miter lim="800000"/>
            <a:headEnd/>
            <a:tailEnd/>
          </a:ln>
          <a:effectLst/>
        </p:spPr>
      </p:pic>
      <p:pic>
        <p:nvPicPr>
          <p:cNvPr id="86022" name="Picture 6"/>
          <p:cNvPicPr>
            <a:picLocks noChangeAspect="1" noChangeArrowheads="1"/>
          </p:cNvPicPr>
          <p:nvPr/>
        </p:nvPicPr>
        <p:blipFill>
          <a:blip r:embed="rId5"/>
          <a:srcRect/>
          <a:stretch>
            <a:fillRect/>
          </a:stretch>
        </p:blipFill>
        <p:spPr bwMode="auto">
          <a:xfrm>
            <a:off x="5431572" y="3929066"/>
            <a:ext cx="3712428" cy="24384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571612"/>
            <a:ext cx="4614866" cy="4554551"/>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p>
          <a:p>
            <a:pPr>
              <a:buFont typeface="Wingdings" pitchFamily="2" charset="2"/>
              <a:buChar char="v"/>
            </a:pPr>
            <a:r>
              <a:rPr lang="en-US" sz="1400" b="1" dirty="0" smtClean="0"/>
              <a:t>Component Mapping</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solidFill>
                  <a:srgbClr val="FF0000"/>
                </a:solidFill>
              </a:rPr>
              <a:t>HQL and the Query Object</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Quarries</a:t>
            </a:r>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endParaRPr lang="en-IN" dirty="0"/>
          </a:p>
        </p:txBody>
      </p:sp>
      <p:sp>
        <p:nvSpPr>
          <p:cNvPr id="3" name="Content Placeholder 2"/>
          <p:cNvSpPr>
            <a:spLocks noGrp="1"/>
          </p:cNvSpPr>
          <p:nvPr>
            <p:ph sz="quarter" idx="1"/>
          </p:nvPr>
        </p:nvSpPr>
        <p:spPr/>
        <p:txBody>
          <a:bodyPr>
            <a:normAutofit/>
          </a:bodyPr>
          <a:lstStyle/>
          <a:p>
            <a:r>
              <a:rPr lang="en-IN" sz="1800" dirty="0" smtClean="0"/>
              <a:t>HQL is OO version of SQL</a:t>
            </a:r>
          </a:p>
          <a:p>
            <a:r>
              <a:rPr lang="en-IN" sz="1800" dirty="0" smtClean="0"/>
              <a:t>HQL uses class name instead of table name, and property names instead of column name</a:t>
            </a:r>
          </a:p>
          <a:p>
            <a:r>
              <a:rPr lang="en-IN" sz="1800" dirty="0" smtClean="0"/>
              <a:t>HQL fully supports polymorphic queries</a:t>
            </a:r>
          </a:p>
          <a:p>
            <a:r>
              <a:rPr lang="en-IN" sz="2400" b="1" dirty="0" smtClean="0">
                <a:solidFill>
                  <a:srgbClr val="FF0000"/>
                </a:solidFill>
              </a:rPr>
              <a:t>Way to pulling data from the database in the Hibernate.</a:t>
            </a:r>
          </a:p>
          <a:p>
            <a:pPr marL="662940" lvl="1" indent="-342900">
              <a:buFont typeface="+mj-lt"/>
              <a:buAutoNum type="arabicPeriod"/>
            </a:pPr>
            <a:r>
              <a:rPr lang="en-IN" sz="1800" b="1" dirty="0" smtClean="0"/>
              <a:t>Using session methods(get() and load() methods)</a:t>
            </a:r>
          </a:p>
          <a:p>
            <a:pPr marL="937260" lvl="2" indent="-342900"/>
            <a:r>
              <a:rPr lang="en-IN" sz="1500" b="1" dirty="0" smtClean="0"/>
              <a:t>  limited control to accessing data</a:t>
            </a:r>
          </a:p>
          <a:p>
            <a:pPr marL="662940" lvl="1" indent="-342900">
              <a:buFont typeface="+mj-lt"/>
              <a:buAutoNum type="arabicPeriod"/>
            </a:pPr>
            <a:r>
              <a:rPr lang="en-IN" sz="1800" b="1" dirty="0" smtClean="0"/>
              <a:t>Using HQL &amp; Native HQL</a:t>
            </a:r>
          </a:p>
          <a:p>
            <a:pPr marL="937260" lvl="2" indent="-342900"/>
            <a:r>
              <a:rPr lang="en-IN" sz="1500" b="1" dirty="0" smtClean="0"/>
              <a:t>Slightly more control using where clause</a:t>
            </a:r>
          </a:p>
          <a:p>
            <a:pPr marL="662940" lvl="1" indent="-342900">
              <a:buFont typeface="+mj-lt"/>
              <a:buAutoNum type="arabicPeriod"/>
            </a:pPr>
            <a:r>
              <a:rPr lang="en-IN" sz="1800" b="1" dirty="0" smtClean="0"/>
              <a:t>Using Criteria API </a:t>
            </a:r>
          </a:p>
          <a:p>
            <a:pPr marL="937260" lvl="2" indent="-342900"/>
            <a:r>
              <a:rPr lang="en-IN" sz="1800" b="1" dirty="0" smtClean="0"/>
              <a:t>The criteria API is an alternative of HQL queries. </a:t>
            </a:r>
          </a:p>
          <a:p>
            <a:pPr marL="937260" lvl="2" indent="-342900"/>
            <a:r>
              <a:rPr lang="en-IN" sz="1800" b="1" dirty="0" smtClean="0"/>
              <a:t>It is more powerful and flexible for writing tricky criteria functions and dynamic queries</a:t>
            </a:r>
          </a:p>
        </p:txBody>
      </p:sp>
      <p:sp>
        <p:nvSpPr>
          <p:cNvPr id="5" name="Footer Placeholder 4"/>
          <p:cNvSpPr>
            <a:spLocks noGrp="1"/>
          </p:cNvSpPr>
          <p:nvPr>
            <p:ph type="ftr" sz="quarter" idx="11"/>
          </p:nvPr>
        </p:nvSpPr>
        <p:spPr/>
        <p:txBody>
          <a:bodyPr/>
          <a:lstStyle/>
          <a:p>
            <a:r>
              <a:rPr lang="en-IN" dirty="0" smtClean="0"/>
              <a:t>rgupta.mtech@gmail.com   Java Training Hibernate</a:t>
            </a:r>
            <a:endParaRPr lang="en-I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HQL Syntax</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normAutofit/>
          </a:bodyPr>
          <a:lstStyle/>
          <a:p>
            <a:r>
              <a:rPr lang="en-IN" sz="2400" b="1" dirty="0" smtClean="0"/>
              <a:t>HQL Queries elements:</a:t>
            </a:r>
          </a:p>
          <a:p>
            <a:pPr lvl="1"/>
            <a:r>
              <a:rPr lang="en-IN" sz="2400" dirty="0" smtClean="0"/>
              <a:t>Clauses, Aggregate functions, </a:t>
            </a:r>
            <a:r>
              <a:rPr lang="en-IN" sz="2400" dirty="0" err="1" smtClean="0"/>
              <a:t>Subqueries</a:t>
            </a:r>
            <a:endParaRPr lang="en-IN" sz="2400" dirty="0" smtClean="0"/>
          </a:p>
          <a:p>
            <a:pPr lvl="1"/>
            <a:endParaRPr lang="en-IN" sz="2400" dirty="0" smtClean="0"/>
          </a:p>
          <a:p>
            <a:r>
              <a:rPr lang="en-IN" sz="2400" b="1" dirty="0" smtClean="0"/>
              <a:t>Clauses in the HQL are:</a:t>
            </a:r>
          </a:p>
          <a:p>
            <a:pPr lvl="1"/>
            <a:r>
              <a:rPr lang="en-IN" sz="2400" dirty="0" smtClean="0"/>
              <a:t>from, select, where, order by, group by</a:t>
            </a:r>
          </a:p>
          <a:p>
            <a:pPr lvl="1"/>
            <a:endParaRPr lang="en-IN" sz="2400" dirty="0" smtClean="0"/>
          </a:p>
          <a:p>
            <a:r>
              <a:rPr lang="en-IN" sz="2400" b="1" dirty="0" smtClean="0"/>
              <a:t>Aggregate functions are:</a:t>
            </a:r>
          </a:p>
          <a:p>
            <a:pPr lvl="1"/>
            <a:r>
              <a:rPr lang="en-IN" sz="2400" dirty="0" err="1" smtClean="0"/>
              <a:t>avg</a:t>
            </a:r>
            <a:r>
              <a:rPr lang="en-IN" sz="2400" dirty="0" smtClean="0"/>
              <a:t>(...), sum(...), min(...), max(...) , count(*)</a:t>
            </a:r>
          </a:p>
          <a:p>
            <a:pPr lvl="1"/>
            <a:r>
              <a:rPr lang="en-IN" sz="2400" dirty="0" smtClean="0"/>
              <a:t>count(...), count(distinct ...), count(all...)</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Hello World HQL</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lstStyle/>
          <a:p>
            <a:endParaRPr lang="en-IN" dirty="0"/>
          </a:p>
        </p:txBody>
      </p:sp>
      <p:pic>
        <p:nvPicPr>
          <p:cNvPr id="75780" name="Picture 4"/>
          <p:cNvPicPr>
            <a:picLocks noChangeAspect="1" noChangeArrowheads="1"/>
          </p:cNvPicPr>
          <p:nvPr/>
        </p:nvPicPr>
        <p:blipFill>
          <a:blip r:embed="rId2"/>
          <a:srcRect/>
          <a:stretch>
            <a:fillRect/>
          </a:stretch>
        </p:blipFill>
        <p:spPr bwMode="auto">
          <a:xfrm>
            <a:off x="642910" y="1571612"/>
            <a:ext cx="7572428" cy="3948127"/>
          </a:xfrm>
          <a:prstGeom prst="rect">
            <a:avLst/>
          </a:prstGeom>
          <a:noFill/>
          <a:ln w="9525">
            <a:noFill/>
            <a:miter lim="800000"/>
            <a:headEnd/>
            <a:tailEnd/>
          </a:ln>
          <a:effectLst/>
        </p:spPr>
      </p:pic>
      <p:pic>
        <p:nvPicPr>
          <p:cNvPr id="75781" name="Picture 5"/>
          <p:cNvPicPr>
            <a:picLocks noChangeAspect="1" noChangeArrowheads="1"/>
          </p:cNvPicPr>
          <p:nvPr/>
        </p:nvPicPr>
        <p:blipFill>
          <a:blip r:embed="rId3"/>
          <a:srcRect/>
          <a:stretch>
            <a:fillRect/>
          </a:stretch>
        </p:blipFill>
        <p:spPr bwMode="auto">
          <a:xfrm>
            <a:off x="714348" y="5357826"/>
            <a:ext cx="7477125" cy="790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HQL Insert Query Example</a:t>
            </a:r>
            <a:endParaRPr lang="en-IN" dirty="0"/>
          </a:p>
        </p:txBody>
      </p:sp>
      <p:sp>
        <p:nvSpPr>
          <p:cNvPr id="3" name="Content Placeholder 2"/>
          <p:cNvSpPr>
            <a:spLocks noGrp="1"/>
          </p:cNvSpPr>
          <p:nvPr>
            <p:ph sz="quarter" idx="1"/>
          </p:nvPr>
        </p:nvSpPr>
        <p:spPr/>
        <p:txBody>
          <a:bodyPr>
            <a:normAutofit/>
          </a:bodyPr>
          <a:lstStyle/>
          <a:p>
            <a:r>
              <a:rPr lang="en-IN" sz="2000" dirty="0" smtClean="0"/>
              <a:t>In HQL, only the INSERT INTO … SELECT … is supported; there is no INSERT INTO … VALUES. </a:t>
            </a:r>
          </a:p>
          <a:p>
            <a:r>
              <a:rPr lang="en-IN" sz="2000" dirty="0" smtClean="0"/>
              <a:t>HQL only support insert from another table. For example</a:t>
            </a:r>
            <a:endParaRPr lang="en-IN" sz="2000" dirty="0"/>
          </a:p>
        </p:txBody>
      </p:sp>
      <p:pic>
        <p:nvPicPr>
          <p:cNvPr id="19458" name="Picture 2"/>
          <p:cNvPicPr>
            <a:picLocks noChangeAspect="1" noChangeArrowheads="1"/>
          </p:cNvPicPr>
          <p:nvPr/>
        </p:nvPicPr>
        <p:blipFill>
          <a:blip r:embed="rId2"/>
          <a:srcRect/>
          <a:stretch>
            <a:fillRect/>
          </a:stretch>
        </p:blipFill>
        <p:spPr bwMode="auto">
          <a:xfrm>
            <a:off x="642910" y="2857496"/>
            <a:ext cx="8286776" cy="3152775"/>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Native SQL queries</a:t>
            </a:r>
            <a:endParaRPr lang="en-IN" dirty="0"/>
          </a:p>
        </p:txBody>
      </p:sp>
      <p:sp>
        <p:nvSpPr>
          <p:cNvPr id="3" name="Content Placeholder 2"/>
          <p:cNvSpPr>
            <a:spLocks noGrp="1"/>
          </p:cNvSpPr>
          <p:nvPr>
            <p:ph sz="quarter" idx="1"/>
          </p:nvPr>
        </p:nvSpPr>
        <p:spPr/>
        <p:txBody>
          <a:bodyPr>
            <a:normAutofit/>
          </a:bodyPr>
          <a:lstStyle/>
          <a:p>
            <a:r>
              <a:rPr lang="en-IN" sz="1600" dirty="0" smtClean="0"/>
              <a:t>In Hibernate, HQL or criteria queries should be able to let you to execute almost any SQL query you want.</a:t>
            </a:r>
          </a:p>
          <a:p>
            <a:r>
              <a:rPr lang="en-IN" sz="1600" dirty="0" smtClean="0"/>
              <a:t>However, many developers are complaint about the Hibernates generated SQL statement is slow and more prefer to generated their own SQL (native SQL) statement</a:t>
            </a:r>
          </a:p>
          <a:p>
            <a:r>
              <a:rPr lang="en-IN" sz="1600" dirty="0" smtClean="0"/>
              <a:t>Hibernate provide a </a:t>
            </a:r>
            <a:r>
              <a:rPr lang="en-IN" sz="1600" b="1" dirty="0" err="1" smtClean="0"/>
              <a:t>createSQLQuery</a:t>
            </a:r>
            <a:r>
              <a:rPr lang="en-IN" sz="1600" dirty="0" smtClean="0"/>
              <a:t> method to let you call your native SQL statement directly.</a:t>
            </a:r>
          </a:p>
          <a:p>
            <a:pPr lvl="1"/>
            <a:r>
              <a:rPr lang="en-IN" sz="1600" dirty="0" smtClean="0"/>
              <a:t>In this example, you tell Hibernate to return you a </a:t>
            </a:r>
            <a:r>
              <a:rPr lang="en-IN" sz="1600" dirty="0" err="1" smtClean="0"/>
              <a:t>Stock.class</a:t>
            </a:r>
            <a:r>
              <a:rPr lang="en-IN" sz="1600" dirty="0" smtClean="0"/>
              <a:t>, all the select data (*) will match to your </a:t>
            </a:r>
            <a:r>
              <a:rPr lang="en-IN" sz="1600" dirty="0" err="1" smtClean="0"/>
              <a:t>Stock.class</a:t>
            </a:r>
            <a:r>
              <a:rPr lang="en-IN" sz="1600" dirty="0" smtClean="0"/>
              <a:t> properties automatically.</a:t>
            </a:r>
          </a:p>
          <a:p>
            <a:pPr lvl="1"/>
            <a:endParaRPr lang="en-US" sz="1600" dirty="0" smtClean="0"/>
          </a:p>
          <a:p>
            <a:pPr lvl="1"/>
            <a:endParaRPr lang="en-US" sz="1600" dirty="0" smtClean="0"/>
          </a:p>
          <a:p>
            <a:endParaRPr lang="en-IN" sz="1600" dirty="0"/>
          </a:p>
        </p:txBody>
      </p:sp>
      <p:sp>
        <p:nvSpPr>
          <p:cNvPr id="4" name="Footer Placeholder 3"/>
          <p:cNvSpPr>
            <a:spLocks noGrp="1"/>
          </p:cNvSpPr>
          <p:nvPr>
            <p:ph type="ftr" sz="quarter" idx="11"/>
          </p:nvPr>
        </p:nvSpPr>
        <p:spPr/>
        <p:txBody>
          <a:bodyPr/>
          <a:lstStyle/>
          <a:p>
            <a:r>
              <a:rPr lang="en-IN" smtClean="0"/>
              <a:t>rgupta.mtech@gmail.com   Java Training Hibernate</a:t>
            </a:r>
            <a:endParaRPr lang="en-IN"/>
          </a:p>
        </p:txBody>
      </p:sp>
      <p:pic>
        <p:nvPicPr>
          <p:cNvPr id="5" name="Picture 2"/>
          <p:cNvPicPr>
            <a:picLocks noChangeAspect="1" noChangeArrowheads="1"/>
          </p:cNvPicPr>
          <p:nvPr/>
        </p:nvPicPr>
        <p:blipFill>
          <a:blip r:embed="rId2"/>
          <a:srcRect/>
          <a:stretch>
            <a:fillRect/>
          </a:stretch>
        </p:blipFill>
        <p:spPr bwMode="auto">
          <a:xfrm>
            <a:off x="1214414" y="4000504"/>
            <a:ext cx="5715040" cy="135597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1285852" y="5429264"/>
            <a:ext cx="7648573" cy="10572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Named Quarries</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normAutofit/>
          </a:bodyPr>
          <a:lstStyle/>
          <a:p>
            <a:r>
              <a:rPr lang="en-IN" sz="2000" dirty="0" smtClean="0"/>
              <a:t>Give unique name to the Queries that work for entire application.</a:t>
            </a:r>
          </a:p>
          <a:p>
            <a:r>
              <a:rPr lang="en-IN" sz="2000" dirty="0" smtClean="0"/>
              <a:t>The application can use the query by using the name of the query</a:t>
            </a:r>
            <a:endParaRPr lang="en-IN" sz="2000" dirty="0"/>
          </a:p>
        </p:txBody>
      </p:sp>
      <p:pic>
        <p:nvPicPr>
          <p:cNvPr id="76802" name="Picture 2"/>
          <p:cNvPicPr>
            <a:picLocks noChangeAspect="1" noChangeArrowheads="1"/>
          </p:cNvPicPr>
          <p:nvPr/>
        </p:nvPicPr>
        <p:blipFill>
          <a:blip r:embed="rId2"/>
          <a:srcRect/>
          <a:stretch>
            <a:fillRect/>
          </a:stretch>
        </p:blipFill>
        <p:spPr bwMode="auto">
          <a:xfrm>
            <a:off x="642878" y="2500306"/>
            <a:ext cx="8501122" cy="1562098"/>
          </a:xfrm>
          <a:prstGeom prst="rect">
            <a:avLst/>
          </a:prstGeom>
          <a:noFill/>
          <a:ln w="9525">
            <a:noFill/>
            <a:miter lim="800000"/>
            <a:headEnd/>
            <a:tailEnd/>
          </a:ln>
          <a:effectLst/>
        </p:spPr>
      </p:pic>
      <p:pic>
        <p:nvPicPr>
          <p:cNvPr id="76803" name="Picture 3"/>
          <p:cNvPicPr>
            <a:picLocks noChangeAspect="1" noChangeArrowheads="1"/>
          </p:cNvPicPr>
          <p:nvPr/>
        </p:nvPicPr>
        <p:blipFill>
          <a:blip r:embed="rId3"/>
          <a:srcRect/>
          <a:stretch>
            <a:fillRect/>
          </a:stretch>
        </p:blipFill>
        <p:spPr bwMode="auto">
          <a:xfrm>
            <a:off x="571472" y="4429132"/>
            <a:ext cx="8286750" cy="157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Criteria API in Hibernate</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a:xfrm>
            <a:off x="612648" y="1428736"/>
            <a:ext cx="8153400" cy="4667264"/>
          </a:xfrm>
        </p:spPr>
        <p:txBody>
          <a:bodyPr>
            <a:normAutofit/>
          </a:bodyPr>
          <a:lstStyle/>
          <a:p>
            <a:r>
              <a:rPr lang="en-IN" sz="2000" dirty="0" smtClean="0"/>
              <a:t>The criteria API is an alternative of HQL queries. </a:t>
            </a:r>
          </a:p>
          <a:p>
            <a:r>
              <a:rPr lang="en-IN" sz="2000" dirty="0" smtClean="0"/>
              <a:t>It is more powerful and flexible for writing tricky criteria functions and dynamic queries</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1800" dirty="0" smtClean="0"/>
          </a:p>
          <a:p>
            <a:r>
              <a:rPr lang="en-US" sz="1800" dirty="0" smtClean="0"/>
              <a:t>http://stackoverflow.com/questions/197474/hibernate-criteria-vs-hql</a:t>
            </a:r>
          </a:p>
        </p:txBody>
      </p:sp>
      <p:pic>
        <p:nvPicPr>
          <p:cNvPr id="77827" name="Picture 3"/>
          <p:cNvPicPr>
            <a:picLocks noChangeAspect="1" noChangeArrowheads="1"/>
          </p:cNvPicPr>
          <p:nvPr/>
        </p:nvPicPr>
        <p:blipFill>
          <a:blip r:embed="rId2"/>
          <a:srcRect/>
          <a:stretch>
            <a:fillRect/>
          </a:stretch>
        </p:blipFill>
        <p:spPr bwMode="auto">
          <a:xfrm>
            <a:off x="1214414" y="2500306"/>
            <a:ext cx="6153150" cy="1733550"/>
          </a:xfrm>
          <a:prstGeom prst="rect">
            <a:avLst/>
          </a:prstGeom>
          <a:noFill/>
          <a:ln w="9525">
            <a:noFill/>
            <a:miter lim="800000"/>
            <a:headEnd/>
            <a:tailEnd/>
          </a:ln>
          <a:effectLst/>
        </p:spPr>
      </p:pic>
      <p:pic>
        <p:nvPicPr>
          <p:cNvPr id="77828" name="Picture 4"/>
          <p:cNvPicPr>
            <a:picLocks noChangeAspect="1" noChangeArrowheads="1"/>
          </p:cNvPicPr>
          <p:nvPr/>
        </p:nvPicPr>
        <p:blipFill>
          <a:blip r:embed="rId3"/>
          <a:srcRect/>
          <a:stretch>
            <a:fillRect/>
          </a:stretch>
        </p:blipFill>
        <p:spPr bwMode="auto">
          <a:xfrm>
            <a:off x="928662" y="4286256"/>
            <a:ext cx="7658100" cy="1266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What is JPA?</a:t>
            </a:r>
          </a:p>
        </p:txBody>
      </p:sp>
      <p:sp>
        <p:nvSpPr>
          <p:cNvPr id="3" name="Content Placeholder 2"/>
          <p:cNvSpPr>
            <a:spLocks noGrp="1"/>
          </p:cNvSpPr>
          <p:nvPr>
            <p:ph sz="quarter" idx="1"/>
          </p:nvPr>
        </p:nvSpPr>
        <p:spPr/>
        <p:txBody>
          <a:bodyPr rtlCol="0">
            <a:normAutofit/>
          </a:bodyPr>
          <a:lstStyle/>
          <a:p>
            <a:pPr fontAlgn="auto">
              <a:spcAft>
                <a:spcPts val="0"/>
              </a:spcAft>
              <a:buFont typeface="Arial" pitchFamily="34" charset="0"/>
              <a:buChar char="•"/>
              <a:defRPr/>
            </a:pPr>
            <a:r>
              <a:rPr lang="en-US" sz="1800" dirty="0" smtClean="0"/>
              <a:t>JPA is the Java Persistence API, the entity persistence model for EJB 3.0</a:t>
            </a:r>
          </a:p>
          <a:p>
            <a:pPr fontAlgn="auto">
              <a:spcAft>
                <a:spcPts val="0"/>
              </a:spcAft>
              <a:buFont typeface="Arial" pitchFamily="34" charset="0"/>
              <a:buChar char="•"/>
              <a:defRPr/>
            </a:pPr>
            <a:r>
              <a:rPr lang="en-US" sz="1800" dirty="0" smtClean="0"/>
              <a:t>Standardized persistence framework which is implemented by Hibernate (or </a:t>
            </a:r>
            <a:r>
              <a:rPr lang="en-US" sz="1800" dirty="0" err="1" smtClean="0"/>
              <a:t>TopLink</a:t>
            </a:r>
            <a:r>
              <a:rPr lang="en-US" sz="1800" dirty="0" smtClean="0"/>
              <a:t>, Cayenne, etc.)</a:t>
            </a:r>
          </a:p>
          <a:p>
            <a:pPr fontAlgn="auto">
              <a:spcAft>
                <a:spcPts val="0"/>
              </a:spcAft>
              <a:buFont typeface="Arial" pitchFamily="34" charset="0"/>
              <a:buChar char="•"/>
              <a:defRPr/>
            </a:pPr>
            <a:r>
              <a:rPr lang="en-US" sz="1800" dirty="0" smtClean="0"/>
              <a:t>JPA Annotations and persistence.xml provide vendor independent configuration</a:t>
            </a:r>
          </a:p>
          <a:p>
            <a:pPr fontAlgn="auto">
              <a:spcAft>
                <a:spcPts val="0"/>
              </a:spcAft>
              <a:buFont typeface="Arial" pitchFamily="34" charset="0"/>
              <a:buChar char="•"/>
              <a:defRPr/>
            </a:pPr>
            <a:r>
              <a:rPr lang="en-US" sz="1800" dirty="0" err="1" smtClean="0"/>
              <a:t>EntityManager</a:t>
            </a:r>
            <a:r>
              <a:rPr lang="en-US" sz="1800" dirty="0" smtClean="0"/>
              <a:t> provides vendor independent access to persistence</a:t>
            </a:r>
          </a:p>
          <a:p>
            <a:pPr fontAlgn="auto">
              <a:spcAft>
                <a:spcPts val="0"/>
              </a:spcAft>
              <a:buFont typeface="Arial" pitchFamily="34" charset="0"/>
              <a:buChar char="•"/>
              <a:defRPr/>
            </a:pPr>
            <a:r>
              <a:rPr lang="en-US" sz="1800" dirty="0" smtClean="0"/>
              <a:t>Replaces vendor specific query languages (HQL) with standard (JPQL)</a:t>
            </a:r>
          </a:p>
          <a:p>
            <a:pPr fontAlgn="auto">
              <a:spcAft>
                <a:spcPts val="0"/>
              </a:spcAft>
              <a:buFont typeface="Arial" pitchFamily="34" charset="0"/>
              <a:buChar char="•"/>
              <a:defRPr/>
            </a:pPr>
            <a:endParaRPr lang="en-US" dirty="0"/>
          </a:p>
        </p:txBody>
      </p:sp>
      <p:pic>
        <p:nvPicPr>
          <p:cNvPr id="6146" name="Picture 2" descr="http://openjpa.apache.org/builds/1.2.3/apache-openjpa/docs/img/jpa-arch.png"/>
          <p:cNvPicPr>
            <a:picLocks noChangeAspect="1" noChangeArrowheads="1"/>
          </p:cNvPicPr>
          <p:nvPr/>
        </p:nvPicPr>
        <p:blipFill>
          <a:blip r:embed="rId2"/>
          <a:srcRect/>
          <a:stretch>
            <a:fillRect/>
          </a:stretch>
        </p:blipFill>
        <p:spPr bwMode="auto">
          <a:xfrm>
            <a:off x="642910" y="4143380"/>
            <a:ext cx="3810000" cy="2438400"/>
          </a:xfrm>
          <a:prstGeom prst="rect">
            <a:avLst/>
          </a:prstGeom>
          <a:noFill/>
        </p:spPr>
      </p:pic>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Criteria API in Hibernate</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lstStyle/>
          <a:p>
            <a:endParaRPr lang="en-IN"/>
          </a:p>
        </p:txBody>
      </p:sp>
      <p:pic>
        <p:nvPicPr>
          <p:cNvPr id="78850" name="Picture 2"/>
          <p:cNvPicPr>
            <a:picLocks noChangeAspect="1" noChangeArrowheads="1"/>
          </p:cNvPicPr>
          <p:nvPr/>
        </p:nvPicPr>
        <p:blipFill>
          <a:blip r:embed="rId2"/>
          <a:srcRect/>
          <a:stretch>
            <a:fillRect/>
          </a:stretch>
        </p:blipFill>
        <p:spPr bwMode="auto">
          <a:xfrm>
            <a:off x="642910" y="1357298"/>
            <a:ext cx="5715040" cy="2402931"/>
          </a:xfrm>
          <a:prstGeom prst="rect">
            <a:avLst/>
          </a:prstGeom>
          <a:noFill/>
          <a:ln w="9525">
            <a:noFill/>
            <a:miter lim="800000"/>
            <a:headEnd/>
            <a:tailEnd/>
          </a:ln>
          <a:effectLst/>
        </p:spPr>
      </p:pic>
      <p:pic>
        <p:nvPicPr>
          <p:cNvPr id="78851" name="Picture 3"/>
          <p:cNvPicPr>
            <a:picLocks noChangeAspect="1" noChangeArrowheads="1"/>
          </p:cNvPicPr>
          <p:nvPr/>
        </p:nvPicPr>
        <p:blipFill>
          <a:blip r:embed="rId3"/>
          <a:srcRect/>
          <a:stretch>
            <a:fillRect/>
          </a:stretch>
        </p:blipFill>
        <p:spPr bwMode="auto">
          <a:xfrm>
            <a:off x="642910" y="4016771"/>
            <a:ext cx="5776904" cy="2841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Criteria API in Hibernate</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lstStyle/>
          <a:p>
            <a:endParaRPr lang="en-IN"/>
          </a:p>
        </p:txBody>
      </p:sp>
      <p:pic>
        <p:nvPicPr>
          <p:cNvPr id="79874" name="Picture 2"/>
          <p:cNvPicPr>
            <a:picLocks noChangeAspect="1" noChangeArrowheads="1"/>
          </p:cNvPicPr>
          <p:nvPr/>
        </p:nvPicPr>
        <p:blipFill>
          <a:blip r:embed="rId2"/>
          <a:srcRect/>
          <a:stretch>
            <a:fillRect/>
          </a:stretch>
        </p:blipFill>
        <p:spPr bwMode="auto">
          <a:xfrm>
            <a:off x="523875" y="1643050"/>
            <a:ext cx="8620125" cy="2076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571612"/>
            <a:ext cx="4614866" cy="4554551"/>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p>
          <a:p>
            <a:pPr>
              <a:buFont typeface="Wingdings" pitchFamily="2" charset="2"/>
              <a:buChar char="v"/>
            </a:pPr>
            <a:r>
              <a:rPr lang="en-US" sz="1400" b="1" dirty="0" smtClean="0"/>
              <a:t>Component Mapping</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Quarries</a:t>
            </a:r>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solidFill>
                  <a:srgbClr val="FF0000"/>
                </a:solidFill>
              </a:rPr>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Hibernate caching</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a:xfrm>
            <a:off x="612648" y="1500174"/>
            <a:ext cx="8153400" cy="4595826"/>
          </a:xfrm>
        </p:spPr>
        <p:txBody>
          <a:bodyPr>
            <a:normAutofit/>
          </a:bodyPr>
          <a:lstStyle/>
          <a:p>
            <a:r>
              <a:rPr lang="en-IN" sz="1600" dirty="0" smtClean="0"/>
              <a:t>Caching is a facility provided by ORM frameworks which help users to get fast running web application, while help framework itself to reduce number of queries made to database in a single transaction. </a:t>
            </a:r>
          </a:p>
          <a:p>
            <a:r>
              <a:rPr lang="en-IN" sz="1600" b="1" dirty="0" smtClean="0"/>
              <a:t>Fist level cache</a:t>
            </a:r>
            <a:r>
              <a:rPr lang="en-IN" sz="1600" dirty="0" smtClean="0"/>
              <a:t> in hibernate is enabled by default and you do not need to do anything to get this functionality working. In fact, you can not disable it even forcefully.</a:t>
            </a:r>
          </a:p>
          <a:p>
            <a:r>
              <a:rPr lang="en-IN" sz="1600" dirty="0" smtClean="0"/>
              <a:t>First level cache is provided by Session Object. First level cache associated with session object is available only till session object is live. It is available to session object only and is </a:t>
            </a:r>
            <a:r>
              <a:rPr lang="en-IN" sz="1600" b="1" dirty="0" smtClean="0"/>
              <a:t>not accessible to any other session object</a:t>
            </a:r>
            <a:r>
              <a:rPr lang="en-IN" sz="1600" dirty="0" smtClean="0"/>
              <a:t> in any other part of application.</a:t>
            </a:r>
          </a:p>
          <a:p>
            <a:endParaRPr lang="en-IN" dirty="0"/>
          </a:p>
        </p:txBody>
      </p:sp>
      <p:pic>
        <p:nvPicPr>
          <p:cNvPr id="80898" name="Picture 2" descr="http://www.noesispoint.com/img/hibernate/HibernateCache.jpg"/>
          <p:cNvPicPr>
            <a:picLocks noChangeAspect="1" noChangeArrowheads="1"/>
          </p:cNvPicPr>
          <p:nvPr/>
        </p:nvPicPr>
        <p:blipFill>
          <a:blip r:embed="rId2"/>
          <a:srcRect/>
          <a:stretch>
            <a:fillRect/>
          </a:stretch>
        </p:blipFill>
        <p:spPr bwMode="auto">
          <a:xfrm>
            <a:off x="4714876" y="4071942"/>
            <a:ext cx="3796900" cy="2143140"/>
          </a:xfrm>
          <a:prstGeom prst="rect">
            <a:avLst/>
          </a:prstGeom>
          <a:noFill/>
        </p:spPr>
      </p:pic>
      <p:pic>
        <p:nvPicPr>
          <p:cNvPr id="80900" name="Picture 4" descr="Hibernate first level cache"/>
          <p:cNvPicPr>
            <a:picLocks noChangeAspect="1" noChangeArrowheads="1"/>
          </p:cNvPicPr>
          <p:nvPr/>
        </p:nvPicPr>
        <p:blipFill>
          <a:blip r:embed="rId3"/>
          <a:srcRect/>
          <a:stretch>
            <a:fillRect/>
          </a:stretch>
        </p:blipFill>
        <p:spPr bwMode="auto">
          <a:xfrm>
            <a:off x="357158" y="3929066"/>
            <a:ext cx="4214842" cy="2643206"/>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Important facts about primary caching</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normAutofit fontScale="92500" lnSpcReduction="10000"/>
          </a:bodyPr>
          <a:lstStyle/>
          <a:p>
            <a:r>
              <a:rPr lang="en-IN" sz="2100" dirty="0" smtClean="0"/>
              <a:t>First level cache is associated with “session” object and other session objects in application can not see it.</a:t>
            </a:r>
          </a:p>
          <a:p>
            <a:r>
              <a:rPr lang="en-IN" sz="2100" dirty="0" smtClean="0"/>
              <a:t>The scope of cache objects is of session. Once session is closed, cached objects are gone forever.</a:t>
            </a:r>
          </a:p>
          <a:p>
            <a:r>
              <a:rPr lang="en-IN" sz="2100" dirty="0" smtClean="0"/>
              <a:t>First level cache is enabled by default and you can not disable it.</a:t>
            </a:r>
          </a:p>
          <a:p>
            <a:r>
              <a:rPr lang="en-IN" sz="2100" dirty="0" smtClean="0"/>
              <a:t>When we query an entity first time, it is retrieved from database and stored in first level cache associated with hibernate session.</a:t>
            </a:r>
          </a:p>
          <a:p>
            <a:r>
              <a:rPr lang="en-IN" sz="2100" dirty="0" smtClean="0"/>
              <a:t>If we query same object again with same session object, it will be loaded from cache and no </a:t>
            </a:r>
            <a:r>
              <a:rPr lang="en-IN" sz="2100" dirty="0" err="1" smtClean="0"/>
              <a:t>sql</a:t>
            </a:r>
            <a:r>
              <a:rPr lang="en-IN" sz="2100" dirty="0" smtClean="0"/>
              <a:t> query will be executed.</a:t>
            </a:r>
          </a:p>
          <a:p>
            <a:r>
              <a:rPr lang="en-IN" sz="2100" dirty="0" smtClean="0"/>
              <a:t>The loaded entity can be removed from session using evict() method. The next loading of this entity will again make a database call if it has been removed using evict() method.</a:t>
            </a:r>
          </a:p>
          <a:p>
            <a:r>
              <a:rPr lang="en-IN" sz="2100" dirty="0" smtClean="0"/>
              <a:t>The whole session cache can be removed using clear() method. It will remove all the entities stored in cache.</a:t>
            </a:r>
          </a:p>
          <a:p>
            <a:endParaRPr lang="en-I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a:t>
            </a:r>
            <a:r>
              <a:rPr lang="en-IN" b="1" dirty="0" smtClean="0"/>
              <a:t>caching</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normAutofit/>
          </a:bodyPr>
          <a:lstStyle/>
          <a:p>
            <a:r>
              <a:rPr lang="en-US" sz="2000" dirty="0" smtClean="0"/>
              <a:t>Primary  caching is by default and you can not disable it.</a:t>
            </a:r>
          </a:p>
          <a:p>
            <a:r>
              <a:rPr lang="en-US" sz="2000" dirty="0" smtClean="0"/>
              <a:t>What if you try to load same object in one session , hibernate don’t hit database twice, in fact it will hit database first time and put result in cache so that if next time it is request it can be provided from cache.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IN" sz="2000" dirty="0" smtClean="0"/>
              <a:t>As you can see that </a:t>
            </a:r>
            <a:r>
              <a:rPr lang="en-IN" sz="2000" b="1" dirty="0" smtClean="0"/>
              <a:t>second “</a:t>
            </a:r>
            <a:r>
              <a:rPr lang="en-IN" sz="2000" b="1" dirty="0" err="1" smtClean="0"/>
              <a:t>session.load</a:t>
            </a:r>
            <a:r>
              <a:rPr lang="en-IN" sz="2000" b="1" dirty="0" smtClean="0"/>
              <a:t>()” statement does not execute select query again and load the Customer entity directly</a:t>
            </a:r>
            <a:r>
              <a:rPr lang="en-IN" sz="2000" dirty="0" smtClean="0"/>
              <a:t>.</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IN" sz="2000" dirty="0"/>
          </a:p>
        </p:txBody>
      </p:sp>
      <p:pic>
        <p:nvPicPr>
          <p:cNvPr id="104450" name="Picture 2"/>
          <p:cNvPicPr>
            <a:picLocks noChangeAspect="1" noChangeArrowheads="1"/>
          </p:cNvPicPr>
          <p:nvPr/>
        </p:nvPicPr>
        <p:blipFill>
          <a:blip r:embed="rId2"/>
          <a:srcRect/>
          <a:stretch>
            <a:fillRect/>
          </a:stretch>
        </p:blipFill>
        <p:spPr bwMode="auto">
          <a:xfrm>
            <a:off x="857224" y="3357562"/>
            <a:ext cx="4286280" cy="1794604"/>
          </a:xfrm>
          <a:prstGeom prst="rect">
            <a:avLst/>
          </a:prstGeom>
          <a:noFill/>
          <a:ln w="9525">
            <a:noFill/>
            <a:miter lim="800000"/>
            <a:headEnd/>
            <a:tailEnd/>
          </a:ln>
          <a:effectLst/>
        </p:spPr>
      </p:pic>
      <p:pic>
        <p:nvPicPr>
          <p:cNvPr id="104451" name="Picture 3"/>
          <p:cNvPicPr>
            <a:picLocks noChangeAspect="1" noChangeArrowheads="1"/>
          </p:cNvPicPr>
          <p:nvPr/>
        </p:nvPicPr>
        <p:blipFill>
          <a:blip r:embed="rId3"/>
          <a:srcRect/>
          <a:stretch>
            <a:fillRect/>
          </a:stretch>
        </p:blipFill>
        <p:spPr bwMode="auto">
          <a:xfrm>
            <a:off x="5500694" y="2928934"/>
            <a:ext cx="3643306" cy="2295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7166"/>
            <a:ext cx="8153400" cy="862034"/>
          </a:xfrm>
        </p:spPr>
        <p:txBody>
          <a:bodyPr>
            <a:normAutofit fontScale="90000"/>
          </a:bodyPr>
          <a:lstStyle/>
          <a:p>
            <a:r>
              <a:rPr lang="en-IN" b="1" dirty="0" smtClean="0"/>
              <a:t/>
            </a:r>
            <a:br>
              <a:rPr lang="en-IN" b="1" dirty="0" smtClean="0"/>
            </a:br>
            <a:r>
              <a:rPr lang="en-IN" b="1" dirty="0" smtClean="0"/>
              <a:t>First level cache case II</a:t>
            </a:r>
            <a:br>
              <a:rPr lang="en-IN" b="1" dirty="0" smtClean="0"/>
            </a:b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normAutofit/>
          </a:bodyPr>
          <a:lstStyle/>
          <a:p>
            <a:r>
              <a:rPr lang="en-IN" sz="2000" b="1" dirty="0" smtClean="0"/>
              <a:t>First level cache retrieval example with new session</a:t>
            </a:r>
            <a:endParaRPr lang="en-IN" sz="2000" dirty="0" smtClean="0"/>
          </a:p>
          <a:p>
            <a:r>
              <a:rPr lang="en-IN" sz="2000" dirty="0" smtClean="0"/>
              <a:t>With new session, entity is fetched from database again irrespective of it is already present in any other session in application.</a:t>
            </a:r>
            <a:endParaRPr lang="en-IN" sz="2000" dirty="0"/>
          </a:p>
        </p:txBody>
      </p:sp>
      <p:pic>
        <p:nvPicPr>
          <p:cNvPr id="105474" name="Picture 2"/>
          <p:cNvPicPr>
            <a:picLocks noChangeAspect="1" noChangeArrowheads="1"/>
          </p:cNvPicPr>
          <p:nvPr/>
        </p:nvPicPr>
        <p:blipFill>
          <a:blip r:embed="rId2"/>
          <a:srcRect/>
          <a:stretch>
            <a:fillRect/>
          </a:stretch>
        </p:blipFill>
        <p:spPr bwMode="auto">
          <a:xfrm>
            <a:off x="642910" y="2643183"/>
            <a:ext cx="4572032" cy="3571900"/>
          </a:xfrm>
          <a:prstGeom prst="rect">
            <a:avLst/>
          </a:prstGeom>
          <a:noFill/>
          <a:ln w="9525">
            <a:noFill/>
            <a:miter lim="800000"/>
            <a:headEnd/>
            <a:tailEnd/>
          </a:ln>
          <a:effectLst/>
        </p:spPr>
      </p:pic>
      <p:pic>
        <p:nvPicPr>
          <p:cNvPr id="105475" name="Picture 3"/>
          <p:cNvPicPr>
            <a:picLocks noChangeAspect="1" noChangeArrowheads="1"/>
          </p:cNvPicPr>
          <p:nvPr/>
        </p:nvPicPr>
        <p:blipFill>
          <a:blip r:embed="rId3"/>
          <a:srcRect/>
          <a:stretch>
            <a:fillRect/>
          </a:stretch>
        </p:blipFill>
        <p:spPr bwMode="auto">
          <a:xfrm>
            <a:off x="5286380" y="2928934"/>
            <a:ext cx="3567105" cy="32155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Removing cache objects </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lstStyle/>
          <a:p>
            <a:r>
              <a:rPr lang="en-IN" b="1" dirty="0" smtClean="0"/>
              <a:t>How to remove from first level cache?</a:t>
            </a:r>
          </a:p>
          <a:p>
            <a:r>
              <a:rPr lang="en-IN" sz="1800" dirty="0" smtClean="0"/>
              <a:t>Though we can not disable the first level cache in hibernate, but we can certainly remove some of objects from it when needed. This is done using two methods :</a:t>
            </a:r>
          </a:p>
          <a:p>
            <a:pPr marL="342900" indent="-342900">
              <a:buFont typeface="+mj-lt"/>
              <a:buAutoNum type="arabicPeriod"/>
            </a:pPr>
            <a:r>
              <a:rPr lang="en-IN" sz="1800" dirty="0" smtClean="0"/>
              <a:t>evict()</a:t>
            </a:r>
          </a:p>
          <a:p>
            <a:pPr marL="342900" indent="-342900">
              <a:buFont typeface="+mj-lt"/>
              <a:buAutoNum type="arabicPeriod"/>
            </a:pPr>
            <a:r>
              <a:rPr lang="en-IN" sz="1800" dirty="0" smtClean="0"/>
              <a:t>clear()</a:t>
            </a:r>
          </a:p>
          <a:p>
            <a:endParaRPr lang="en-IN" dirty="0"/>
          </a:p>
        </p:txBody>
      </p:sp>
      <p:pic>
        <p:nvPicPr>
          <p:cNvPr id="106498" name="Picture 2"/>
          <p:cNvPicPr>
            <a:picLocks noChangeAspect="1" noChangeArrowheads="1"/>
          </p:cNvPicPr>
          <p:nvPr/>
        </p:nvPicPr>
        <p:blipFill>
          <a:blip r:embed="rId2"/>
          <a:srcRect/>
          <a:stretch>
            <a:fillRect/>
          </a:stretch>
        </p:blipFill>
        <p:spPr bwMode="auto">
          <a:xfrm>
            <a:off x="714348" y="3500438"/>
            <a:ext cx="7620019" cy="28948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Hibernate second level</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a:xfrm>
            <a:off x="612648" y="1600200"/>
            <a:ext cx="4530856" cy="4495800"/>
          </a:xfrm>
        </p:spPr>
        <p:txBody>
          <a:bodyPr>
            <a:normAutofit fontScale="92500"/>
          </a:bodyPr>
          <a:lstStyle/>
          <a:p>
            <a:r>
              <a:rPr lang="en-IN" sz="2000" b="1" dirty="0" smtClean="0"/>
              <a:t>second level cache is created in session factory scope</a:t>
            </a:r>
            <a:r>
              <a:rPr lang="en-IN" sz="2000" dirty="0" smtClean="0"/>
              <a:t> and is </a:t>
            </a:r>
            <a:r>
              <a:rPr lang="en-IN" sz="2000" b="1" dirty="0" smtClean="0"/>
              <a:t>available to be used in all sessions</a:t>
            </a:r>
            <a:r>
              <a:rPr lang="en-IN" sz="2000" dirty="0" smtClean="0"/>
              <a:t> which are created using that particular session factory.</a:t>
            </a:r>
          </a:p>
          <a:p>
            <a:r>
              <a:rPr lang="en-IN" sz="2000" dirty="0" smtClean="0"/>
              <a:t>It means that </a:t>
            </a:r>
            <a:r>
              <a:rPr lang="en-IN" sz="2000" b="1" dirty="0" smtClean="0"/>
              <a:t>once session factory is closed, all cache associated with it die</a:t>
            </a:r>
            <a:r>
              <a:rPr lang="en-IN" sz="2000" dirty="0" smtClean="0"/>
              <a:t> and cache manager also closed down.</a:t>
            </a:r>
          </a:p>
          <a:p>
            <a:r>
              <a:rPr lang="en-IN" sz="2000" dirty="0" smtClean="0"/>
              <a:t>Further, It also means that if you have two instances of session factory (normally no application does that), you will have two cache managers in your application and while accessing cache stored in physical store, you might get unpredictable results like cache-miss.</a:t>
            </a:r>
            <a:endParaRPr lang="en-IN" sz="2000" dirty="0"/>
          </a:p>
        </p:txBody>
      </p:sp>
      <p:pic>
        <p:nvPicPr>
          <p:cNvPr id="107522" name="Picture 2" descr="hibernate first and second level cache_example"/>
          <p:cNvPicPr>
            <a:picLocks noChangeAspect="1" noChangeArrowheads="1"/>
          </p:cNvPicPr>
          <p:nvPr/>
        </p:nvPicPr>
        <p:blipFill>
          <a:blip r:embed="rId2"/>
          <a:srcRect/>
          <a:stretch>
            <a:fillRect/>
          </a:stretch>
        </p:blipFill>
        <p:spPr bwMode="auto">
          <a:xfrm>
            <a:off x="5305431" y="1785926"/>
            <a:ext cx="3838569" cy="2724151"/>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How second level cache works</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normAutofit fontScale="55000" lnSpcReduction="20000"/>
          </a:bodyPr>
          <a:lstStyle/>
          <a:p>
            <a:pPr marL="514350" indent="-514350">
              <a:buFont typeface="+mj-lt"/>
              <a:buAutoNum type="arabicPeriod"/>
            </a:pPr>
            <a:r>
              <a:rPr lang="en-IN" dirty="0" smtClean="0"/>
              <a:t>Whenever hibernate session try to load an entity, the very first place it look for cached copy of entity in first level cache (associated with particular hibernate session).</a:t>
            </a:r>
          </a:p>
          <a:p>
            <a:pPr marL="514350" indent="-514350">
              <a:buFont typeface="+mj-lt"/>
              <a:buAutoNum type="arabicPeriod"/>
            </a:pPr>
            <a:r>
              <a:rPr lang="en-IN" dirty="0" smtClean="0"/>
              <a:t>If cached copy of entity is present in first level cache, it is returned as result of load method.</a:t>
            </a:r>
          </a:p>
          <a:p>
            <a:pPr marL="514350" indent="-514350">
              <a:buFont typeface="+mj-lt"/>
              <a:buAutoNum type="arabicPeriod"/>
            </a:pPr>
            <a:r>
              <a:rPr lang="en-IN" dirty="0" smtClean="0"/>
              <a:t>If there is no cached entity in first level cache, then second level cache is looked up for cached entity.</a:t>
            </a:r>
          </a:p>
          <a:p>
            <a:pPr marL="514350" indent="-514350">
              <a:buFont typeface="+mj-lt"/>
              <a:buAutoNum type="arabicPeriod"/>
            </a:pPr>
            <a:r>
              <a:rPr lang="en-IN" dirty="0" smtClean="0"/>
              <a:t>If second level cache has cached entity, it is returned as result of load method. But, before returning the entity, it is stored in first level cache also so that next invocation to load method for entity will return the entity from first level cache itself, and there will not be need to go to second level cache again.</a:t>
            </a:r>
          </a:p>
          <a:p>
            <a:pPr marL="514350" indent="-514350">
              <a:buFont typeface="+mj-lt"/>
              <a:buAutoNum type="arabicPeriod"/>
            </a:pPr>
            <a:r>
              <a:rPr lang="en-IN" dirty="0" smtClean="0"/>
              <a:t>If entity is not found in first level cache and second level cache also, then database query is executed and entity is stored in both cache levels, before returning as response of load() method.</a:t>
            </a:r>
          </a:p>
          <a:p>
            <a:pPr marL="514350" indent="-514350">
              <a:buFont typeface="+mj-lt"/>
              <a:buAutoNum type="arabicPeriod"/>
            </a:pPr>
            <a:r>
              <a:rPr lang="en-IN" dirty="0" smtClean="0"/>
              <a:t>Second level cache validate itself for modified entities, if modification has been done through hibernate session APIs.</a:t>
            </a:r>
          </a:p>
          <a:p>
            <a:pPr marL="514350" indent="-514350">
              <a:buFont typeface="+mj-lt"/>
              <a:buAutoNum type="arabicPeriod"/>
            </a:pPr>
            <a:r>
              <a:rPr lang="en-IN" dirty="0" smtClean="0"/>
              <a:t>If some user or process make changes directly in database, the there is no way that second level cache update itself until “</a:t>
            </a:r>
            <a:r>
              <a:rPr lang="en-IN" dirty="0" err="1" smtClean="0"/>
              <a:t>timeToLiveSeconds</a:t>
            </a:r>
            <a:r>
              <a:rPr lang="en-IN" dirty="0" smtClean="0"/>
              <a:t>” duration has passed for that cache region. In this case, it is good idea to invalidate whole cache and let hibernate build its cache once again. You can use below code snippet to invalidate whole hibernate second level cache.</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Why JPA?</a:t>
            </a:r>
          </a:p>
        </p:txBody>
      </p:sp>
      <p:sp>
        <p:nvSpPr>
          <p:cNvPr id="3" name="Content Placeholder 2"/>
          <p:cNvSpPr>
            <a:spLocks noGrp="1"/>
          </p:cNvSpPr>
          <p:nvPr>
            <p:ph sz="quarter" idx="1"/>
          </p:nvPr>
        </p:nvSpPr>
        <p:spPr/>
        <p:txBody>
          <a:bodyPr rtlCol="0">
            <a:normAutofit fontScale="77500" lnSpcReduction="20000"/>
          </a:bodyPr>
          <a:lstStyle/>
          <a:p>
            <a:pPr fontAlgn="auto">
              <a:spcAft>
                <a:spcPts val="0"/>
              </a:spcAft>
              <a:buFont typeface="Arial" pitchFamily="34" charset="0"/>
              <a:buChar char="•"/>
              <a:defRPr/>
            </a:pPr>
            <a:r>
              <a:rPr lang="en-US" dirty="0" smtClean="0"/>
              <a:t>JPA is the standard, and standards are good!</a:t>
            </a:r>
          </a:p>
          <a:p>
            <a:pPr fontAlgn="auto">
              <a:spcAft>
                <a:spcPts val="0"/>
              </a:spcAft>
              <a:buFont typeface="Arial" pitchFamily="34" charset="0"/>
              <a:buChar char="•"/>
              <a:defRPr/>
            </a:pPr>
            <a:r>
              <a:rPr lang="en-US" dirty="0" smtClean="0"/>
              <a:t>Using JPA does not tie you to Hibernate.</a:t>
            </a:r>
          </a:p>
          <a:p>
            <a:pPr fontAlgn="auto">
              <a:spcAft>
                <a:spcPts val="0"/>
              </a:spcAft>
              <a:buFont typeface="Arial" pitchFamily="34" charset="0"/>
              <a:buChar char="•"/>
              <a:defRPr/>
            </a:pPr>
            <a:r>
              <a:rPr lang="en-US" dirty="0" smtClean="0"/>
              <a:t>JPA gives you most of the features of plain old Hibernate, except:</a:t>
            </a:r>
          </a:p>
          <a:p>
            <a:pPr lvl="1" fontAlgn="auto">
              <a:spcAft>
                <a:spcPts val="0"/>
              </a:spcAft>
              <a:buFont typeface="Arial" pitchFamily="34" charset="0"/>
              <a:buChar char="–"/>
              <a:defRPr/>
            </a:pPr>
            <a:r>
              <a:rPr lang="en-US" dirty="0" smtClean="0"/>
              <a:t>No criteria queries in JPA 2.0 </a:t>
            </a:r>
            <a:r>
              <a:rPr lang="en-US" dirty="0" smtClean="0">
                <a:sym typeface="Wingdings" pitchFamily="2" charset="2"/>
              </a:rPr>
              <a:t></a:t>
            </a:r>
          </a:p>
          <a:p>
            <a:pPr lvl="2" fontAlgn="auto">
              <a:spcAft>
                <a:spcPts val="0"/>
              </a:spcAft>
              <a:buFont typeface="Arial" pitchFamily="34" charset="0"/>
              <a:buChar char="•"/>
              <a:defRPr/>
            </a:pPr>
            <a:r>
              <a:rPr lang="en-US" dirty="0" smtClean="0">
                <a:sym typeface="Wingdings" pitchFamily="2" charset="2"/>
              </a:rPr>
              <a:t>Criteria query is a neat feature of Hibernate that constructs query using Java-based </a:t>
            </a:r>
            <a:r>
              <a:rPr lang="en-US" dirty="0" err="1" smtClean="0">
                <a:sym typeface="Wingdings" pitchFamily="2" charset="2"/>
              </a:rPr>
              <a:t>combinators</a:t>
            </a:r>
            <a:r>
              <a:rPr lang="en-US" dirty="0" smtClean="0">
                <a:sym typeface="Wingdings" pitchFamily="2" charset="2"/>
              </a:rPr>
              <a:t> instead of alternate query language, getting the benefit of IntelliSense and Eclipse’s refactoring tools.</a:t>
            </a:r>
          </a:p>
          <a:p>
            <a:pPr lvl="1" fontAlgn="auto">
              <a:spcAft>
                <a:spcPts val="0"/>
              </a:spcAft>
              <a:buFont typeface="Arial" pitchFamily="34" charset="0"/>
              <a:buChar char="–"/>
              <a:defRPr/>
            </a:pPr>
            <a:r>
              <a:rPr lang="en-US" dirty="0" smtClean="0">
                <a:sym typeface="Wingdings" pitchFamily="2" charset="2"/>
              </a:rPr>
              <a:t>JPA doesn’t have </a:t>
            </a:r>
            <a:r>
              <a:rPr lang="en-US" dirty="0" err="1" smtClean="0">
                <a:sym typeface="Wingdings" pitchFamily="2" charset="2"/>
              </a:rPr>
              <a:t>Hibernate’s</a:t>
            </a:r>
            <a:r>
              <a:rPr lang="en-US" dirty="0" smtClean="0">
                <a:sym typeface="Wingdings" pitchFamily="2" charset="2"/>
              </a:rPr>
              <a:t> </a:t>
            </a:r>
            <a:r>
              <a:rPr lang="en-US" dirty="0" err="1" smtClean="0">
                <a:sym typeface="Wingdings" pitchFamily="2" charset="2"/>
              </a:rPr>
              <a:t>DeleteOrphan</a:t>
            </a:r>
            <a:r>
              <a:rPr lang="en-US" dirty="0" smtClean="0">
                <a:sym typeface="Wingdings" pitchFamily="2" charset="2"/>
              </a:rPr>
              <a:t> cascade type</a:t>
            </a:r>
          </a:p>
          <a:p>
            <a:pPr lvl="2" fontAlgn="auto">
              <a:spcAft>
                <a:spcPts val="0"/>
              </a:spcAft>
              <a:buFont typeface="Arial" pitchFamily="34" charset="0"/>
              <a:buChar char="•"/>
              <a:defRPr/>
            </a:pPr>
            <a:r>
              <a:rPr lang="en-US" dirty="0" smtClean="0">
                <a:sym typeface="Wingdings" pitchFamily="2" charset="2"/>
              </a:rPr>
              <a:t>Delete Orphan is a useful annotation that directs Hibernate to deletes entities in a collection if the parent is deleted, preventing orphaning.</a:t>
            </a:r>
          </a:p>
          <a:p>
            <a:pPr lvl="1" fontAlgn="auto">
              <a:spcAft>
                <a:spcPts val="0"/>
              </a:spcAft>
              <a:buFont typeface="Arial" pitchFamily="34" charset="0"/>
              <a:buChar char="–"/>
              <a:defRPr/>
            </a:pPr>
            <a:r>
              <a:rPr lang="en-US" dirty="0" smtClean="0">
                <a:sym typeface="Wingdings" pitchFamily="2" charset="2"/>
              </a:rPr>
              <a:t>JPA doesn’t have an equivalent to </a:t>
            </a:r>
            <a:r>
              <a:rPr lang="en-US" dirty="0" err="1" smtClean="0">
                <a:sym typeface="Wingdings" pitchFamily="2" charset="2"/>
              </a:rPr>
              <a:t>Hibernate’s</a:t>
            </a:r>
            <a:r>
              <a:rPr lang="en-US" dirty="0" smtClean="0">
                <a:sym typeface="Wingdings" pitchFamily="2" charset="2"/>
              </a:rPr>
              <a:t> </a:t>
            </a:r>
            <a:r>
              <a:rPr lang="en-US" dirty="0" err="1" smtClean="0">
                <a:sym typeface="Wingdings" pitchFamily="2" charset="2"/>
              </a:rPr>
              <a:t>ScrollableResults</a:t>
            </a:r>
            <a:endParaRPr lang="en-US" dirty="0" smtClean="0">
              <a:sym typeface="Wingdings" pitchFamily="2" charset="2"/>
            </a:endParaRPr>
          </a:p>
          <a:p>
            <a:pPr fontAlgn="auto">
              <a:spcAft>
                <a:spcPts val="0"/>
              </a:spcAft>
              <a:buFont typeface="Arial" pitchFamily="34" charset="0"/>
              <a:buChar char="•"/>
              <a:defRPr/>
            </a:pPr>
            <a:r>
              <a:rPr lang="en-US" dirty="0" smtClean="0">
                <a:sym typeface="Wingdings" pitchFamily="2" charset="2"/>
              </a:rPr>
              <a:t>But, all of these features are accessible to an otherwise fully JPA application!</a:t>
            </a:r>
          </a:p>
        </p:txBody>
      </p:sp>
      <p:sp>
        <p:nvSpPr>
          <p:cNvPr id="4" name="Footer Placeholder 3"/>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caching with </a:t>
            </a:r>
            <a:r>
              <a:rPr lang="en-US" dirty="0" err="1" smtClean="0"/>
              <a:t>EhCache</a:t>
            </a:r>
            <a:endParaRPr lang="en-IN" dirty="0"/>
          </a:p>
        </p:txBody>
      </p:sp>
      <p:sp>
        <p:nvSpPr>
          <p:cNvPr id="3" name="Footer Placeholder 2"/>
          <p:cNvSpPr>
            <a:spLocks noGrp="1"/>
          </p:cNvSpPr>
          <p:nvPr>
            <p:ph type="ftr" sz="quarter" idx="11"/>
          </p:nvPr>
        </p:nvSpPr>
        <p:spPr/>
        <p:txBody>
          <a:bodyPr/>
          <a:lstStyle/>
          <a:p>
            <a:r>
              <a:rPr lang="en-IN" smtClean="0"/>
              <a:t>rgupta.mtech@gmail.com   Java Training Hibernate</a:t>
            </a:r>
            <a:endParaRPr lang="en-IN"/>
          </a:p>
        </p:txBody>
      </p:sp>
      <p:sp>
        <p:nvSpPr>
          <p:cNvPr id="4" name="Content Placeholder 3"/>
          <p:cNvSpPr>
            <a:spLocks noGrp="1"/>
          </p:cNvSpPr>
          <p:nvPr>
            <p:ph sz="quarter" idx="1"/>
          </p:nvPr>
        </p:nvSpPr>
        <p:spPr/>
        <p:txBody>
          <a:bodyPr/>
          <a:lstStyle/>
          <a:p>
            <a:endParaRPr lang="en-I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571612"/>
            <a:ext cx="4614866" cy="4554551"/>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p>
          <a:p>
            <a:pPr>
              <a:buFont typeface="Wingdings" pitchFamily="2" charset="2"/>
              <a:buChar char="v"/>
            </a:pPr>
            <a:r>
              <a:rPr lang="en-US" sz="1400" b="1" dirty="0" smtClean="0"/>
              <a:t>Component Mapping</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Quarries</a:t>
            </a:r>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solidFill>
                  <a:srgbClr val="FF0000"/>
                </a:solidFill>
              </a:rPr>
              <a:t> Hibernate optimization</a:t>
            </a:r>
          </a:p>
          <a:p>
            <a:pPr marL="342900" lvl="0" indent="-342900">
              <a:spcBef>
                <a:spcPct val="20000"/>
              </a:spcBef>
              <a:buFont typeface="Wingdings" pitchFamily="2" charset="2"/>
              <a:buChar char="v"/>
            </a:pPr>
            <a:r>
              <a:rPr lang="en-IN" sz="1600" b="1" dirty="0" smtClean="0"/>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topics</a:t>
            </a:r>
            <a:endParaRPr lang="en-IN" dirty="0"/>
          </a:p>
        </p:txBody>
      </p:sp>
      <p:sp>
        <p:nvSpPr>
          <p:cNvPr id="3" name="Content Placeholder 2"/>
          <p:cNvSpPr>
            <a:spLocks noGrp="1"/>
          </p:cNvSpPr>
          <p:nvPr>
            <p:ph sz="quarter" idx="1"/>
          </p:nvPr>
        </p:nvSpPr>
        <p:spPr>
          <a:xfrm>
            <a:off x="457200" y="1571612"/>
            <a:ext cx="4614866" cy="4554551"/>
          </a:xfrm>
        </p:spPr>
        <p:txBody>
          <a:bodyPr>
            <a:noAutofit/>
          </a:bodyPr>
          <a:lstStyle/>
          <a:p>
            <a:pPr>
              <a:buFont typeface="Wingdings" pitchFamily="2" charset="2"/>
              <a:buChar char="v"/>
            </a:pPr>
            <a:r>
              <a:rPr lang="en-IN" sz="1400" b="1" dirty="0" smtClean="0"/>
              <a:t>Hibernate-What it is ?</a:t>
            </a:r>
          </a:p>
          <a:p>
            <a:pPr>
              <a:buFont typeface="Wingdings" pitchFamily="2" charset="2"/>
              <a:buChar char="v"/>
            </a:pPr>
            <a:r>
              <a:rPr lang="en-US" sz="1400" b="1" dirty="0" smtClean="0"/>
              <a:t>JPA- What it is?</a:t>
            </a:r>
            <a:endParaRPr lang="en-IN" sz="1400" b="1" dirty="0" smtClean="0"/>
          </a:p>
          <a:p>
            <a:pPr>
              <a:buFont typeface="Wingdings" pitchFamily="2" charset="2"/>
              <a:buChar char="v"/>
            </a:pPr>
            <a:r>
              <a:rPr lang="en-IN" sz="1600" b="1" dirty="0" smtClean="0"/>
              <a:t>ORM and Issues</a:t>
            </a:r>
          </a:p>
          <a:p>
            <a:pPr>
              <a:buFont typeface="Wingdings" pitchFamily="2" charset="2"/>
              <a:buChar char="v"/>
            </a:pPr>
            <a:r>
              <a:rPr lang="en-IN" sz="1400" b="1" dirty="0" smtClean="0"/>
              <a:t>Hibernate Hello World CRUD</a:t>
            </a:r>
          </a:p>
          <a:p>
            <a:pPr>
              <a:buFont typeface="Wingdings" pitchFamily="2" charset="2"/>
              <a:buChar char="v"/>
            </a:pPr>
            <a:r>
              <a:rPr lang="en-IN" sz="1400" b="1" dirty="0" smtClean="0"/>
              <a:t>Primary key generation strategy</a:t>
            </a:r>
          </a:p>
          <a:p>
            <a:pPr>
              <a:buFont typeface="Wingdings" pitchFamily="2" charset="2"/>
              <a:buChar char="v"/>
            </a:pPr>
            <a:r>
              <a:rPr lang="en-IN" sz="1400" b="1" dirty="0" smtClean="0"/>
              <a:t>More annotations</a:t>
            </a:r>
          </a:p>
          <a:p>
            <a:pPr>
              <a:buFont typeface="Wingdings" pitchFamily="2" charset="2"/>
              <a:buChar char="v"/>
            </a:pPr>
            <a:r>
              <a:rPr lang="en-IN" sz="1400" b="1" dirty="0" smtClean="0"/>
              <a:t>Hibernate Object life cycle</a:t>
            </a:r>
          </a:p>
          <a:p>
            <a:pPr>
              <a:buFont typeface="Wingdings" pitchFamily="2" charset="2"/>
              <a:buChar char="v"/>
            </a:pPr>
            <a:r>
              <a:rPr lang="en-US" sz="1400" b="1" dirty="0" smtClean="0"/>
              <a:t>Hibernate Architecture</a:t>
            </a:r>
          </a:p>
          <a:p>
            <a:pPr>
              <a:buFont typeface="Wingdings" pitchFamily="2" charset="2"/>
              <a:buChar char="v"/>
            </a:pPr>
            <a:r>
              <a:rPr lang="en-US" sz="1400" b="1" dirty="0" smtClean="0"/>
              <a:t>Component Mapping</a:t>
            </a:r>
            <a:endParaRPr lang="en-IN" sz="1400" b="1" dirty="0" smtClean="0"/>
          </a:p>
          <a:p>
            <a:pPr>
              <a:buFont typeface="Wingdings" pitchFamily="2" charset="2"/>
              <a:buChar char="v"/>
            </a:pPr>
            <a:r>
              <a:rPr lang="en-IN" sz="1400" b="1" dirty="0" smtClean="0"/>
              <a:t>Relation mapping</a:t>
            </a:r>
          </a:p>
          <a:p>
            <a:pPr lvl="1">
              <a:buFont typeface="Wingdings" pitchFamily="2" charset="2"/>
              <a:buChar char="v"/>
            </a:pPr>
            <a:r>
              <a:rPr lang="en-IN" sz="1400" b="1" dirty="0" smtClean="0"/>
              <a:t>Many-to-one mapping</a:t>
            </a:r>
          </a:p>
          <a:p>
            <a:pPr lvl="1">
              <a:buFont typeface="Wingdings" pitchFamily="2" charset="2"/>
              <a:buChar char="v"/>
            </a:pPr>
            <a:r>
              <a:rPr lang="en-IN" sz="1400" b="1" dirty="0" smtClean="0"/>
              <a:t>one-to-one mapping</a:t>
            </a:r>
          </a:p>
          <a:p>
            <a:pPr lvl="1">
              <a:buFont typeface="Wingdings" pitchFamily="2" charset="2"/>
              <a:buChar char="v"/>
            </a:pPr>
            <a:r>
              <a:rPr lang="en-IN" sz="1400" b="1" dirty="0" smtClean="0"/>
              <a:t>Many-to-Many mapping</a:t>
            </a:r>
          </a:p>
          <a:p>
            <a:pPr>
              <a:buFont typeface="Wingdings" pitchFamily="2" charset="2"/>
              <a:buChar char="v"/>
            </a:pPr>
            <a:r>
              <a:rPr lang="en-IN" sz="1400" b="1" dirty="0" smtClean="0"/>
              <a:t>Inheritance in Hibernate </a:t>
            </a:r>
          </a:p>
          <a:p>
            <a:pPr lvl="1">
              <a:buFont typeface="Wingdings" pitchFamily="2" charset="2"/>
              <a:buChar char="v"/>
            </a:pPr>
            <a:r>
              <a:rPr lang="en-IN" sz="1400" b="1" dirty="0" smtClean="0"/>
              <a:t>Single Table Strategy</a:t>
            </a:r>
          </a:p>
          <a:p>
            <a:pPr lvl="1">
              <a:buFont typeface="Wingdings" pitchFamily="2" charset="2"/>
              <a:buChar char="v"/>
            </a:pPr>
            <a:r>
              <a:rPr lang="en-IN" sz="1400" b="1" dirty="0" smtClean="0"/>
              <a:t>Table Per Class Strategy</a:t>
            </a:r>
          </a:p>
          <a:p>
            <a:pPr lvl="1">
              <a:buFont typeface="Wingdings" pitchFamily="2" charset="2"/>
              <a:buChar char="v"/>
            </a:pPr>
            <a:r>
              <a:rPr lang="en-IN" sz="1400" b="1" dirty="0" smtClean="0"/>
              <a:t>Joined Strategy</a:t>
            </a:r>
          </a:p>
          <a:p>
            <a:pPr lvl="1">
              <a:buNone/>
            </a:pPr>
            <a:endParaRPr lang="en-IN" sz="1400" b="1" dirty="0" smtClean="0"/>
          </a:p>
        </p:txBody>
      </p:sp>
      <p:sp>
        <p:nvSpPr>
          <p:cNvPr id="4" name="Content Placeholder 2"/>
          <p:cNvSpPr txBox="1">
            <a:spLocks/>
          </p:cNvSpPr>
          <p:nvPr/>
        </p:nvSpPr>
        <p:spPr>
          <a:xfrm>
            <a:off x="4786282" y="1714488"/>
            <a:ext cx="4357718" cy="4383087"/>
          </a:xfrm>
          <a:prstGeom prst="rect">
            <a:avLst/>
          </a:prstGeom>
        </p:spPr>
        <p:txBody>
          <a:bodyPr vert="horz" lIns="91440" tIns="45720" rIns="91440" bIns="45720" rtlCol="0">
            <a:normAutofit/>
          </a:bodyPr>
          <a:lstStyle/>
          <a:p>
            <a:pPr marL="342900" lvl="0" indent="-342900">
              <a:spcBef>
                <a:spcPct val="20000"/>
              </a:spcBef>
              <a:buFont typeface="Wingdings" pitchFamily="2" charset="2"/>
              <a:buChar char="v"/>
            </a:pPr>
            <a:r>
              <a:rPr lang="en-IN" sz="1600" b="1" dirty="0" smtClean="0"/>
              <a:t>HQL and the Query Object</a:t>
            </a:r>
          </a:p>
          <a:p>
            <a:pPr marL="800100" lvl="1" indent="-342900">
              <a:spcBef>
                <a:spcPct val="20000"/>
              </a:spcBef>
              <a:buFont typeface="Wingdings" pitchFamily="2" charset="2"/>
              <a:buChar char="v"/>
            </a:pPr>
            <a:r>
              <a:rPr lang="en-IN" sz="1600" dirty="0" smtClean="0"/>
              <a:t>Select and Pagination in HQL</a:t>
            </a:r>
          </a:p>
          <a:p>
            <a:pPr marL="800100" lvl="1" indent="-342900">
              <a:spcBef>
                <a:spcPct val="20000"/>
              </a:spcBef>
              <a:buFont typeface="Wingdings" pitchFamily="2" charset="2"/>
              <a:buChar char="v"/>
            </a:pPr>
            <a:r>
              <a:rPr lang="en-US" sz="1600" dirty="0" smtClean="0"/>
              <a:t>Named Quarries</a:t>
            </a:r>
          </a:p>
          <a:p>
            <a:pPr marL="800100" lvl="1" indent="-342900">
              <a:spcBef>
                <a:spcPct val="20000"/>
              </a:spcBef>
              <a:buFont typeface="Wingdings" pitchFamily="2" charset="2"/>
              <a:buChar char="v"/>
            </a:pPr>
            <a:r>
              <a:rPr lang="en-US" sz="1600" dirty="0" smtClean="0"/>
              <a:t>Criteria API</a:t>
            </a:r>
            <a:endParaRPr lang="en-IN" sz="1600" dirty="0" smtClean="0"/>
          </a:p>
          <a:p>
            <a:pPr marL="342900" lvl="0" indent="-342900">
              <a:spcBef>
                <a:spcPct val="20000"/>
              </a:spcBef>
              <a:buFont typeface="Wingdings" pitchFamily="2" charset="2"/>
              <a:buChar char="v"/>
            </a:pPr>
            <a:endParaRPr lang="en-IN" sz="1600" dirty="0" smtClean="0"/>
          </a:p>
          <a:p>
            <a:pPr marL="342900" lvl="0" indent="-342900">
              <a:spcBef>
                <a:spcPct val="20000"/>
              </a:spcBef>
              <a:buFont typeface="Wingdings" pitchFamily="2" charset="2"/>
              <a:buChar char="v"/>
            </a:pPr>
            <a:r>
              <a:rPr lang="en-IN" sz="1600" b="1" dirty="0" smtClean="0"/>
              <a:t> Hibernate caching</a:t>
            </a:r>
          </a:p>
          <a:p>
            <a:pPr marL="800100" lvl="1" indent="-342900">
              <a:spcBef>
                <a:spcPct val="20000"/>
              </a:spcBef>
              <a:buFont typeface="Wingdings" pitchFamily="2" charset="2"/>
              <a:buChar char="v"/>
            </a:pPr>
            <a:r>
              <a:rPr lang="en-IN" sz="1600" dirty="0" smtClean="0"/>
              <a:t>First Level </a:t>
            </a:r>
          </a:p>
          <a:p>
            <a:pPr marL="800100" lvl="1" indent="-342900">
              <a:spcBef>
                <a:spcPct val="20000"/>
              </a:spcBef>
              <a:buFont typeface="Wingdings" pitchFamily="2" charset="2"/>
              <a:buChar char="v"/>
            </a:pPr>
            <a:r>
              <a:rPr lang="en-IN" sz="1600" dirty="0" smtClean="0"/>
              <a:t>Second Level Cache</a:t>
            </a:r>
          </a:p>
          <a:p>
            <a:pPr marL="342900" lvl="0" indent="-342900">
              <a:spcBef>
                <a:spcPct val="20000"/>
              </a:spcBef>
              <a:buFont typeface="Wingdings" pitchFamily="2" charset="2"/>
              <a:buChar char="v"/>
            </a:pPr>
            <a:r>
              <a:rPr lang="en-IN" sz="1600" b="1" dirty="0" smtClean="0"/>
              <a:t> Hibernate optimization</a:t>
            </a:r>
          </a:p>
          <a:p>
            <a:pPr marL="342900" lvl="0" indent="-342900">
              <a:spcBef>
                <a:spcPct val="20000"/>
              </a:spcBef>
              <a:buFont typeface="Wingdings" pitchFamily="2" charset="2"/>
              <a:buChar char="v"/>
            </a:pPr>
            <a:r>
              <a:rPr lang="en-IN" sz="1600" b="1" dirty="0" smtClean="0">
                <a:solidFill>
                  <a:srgbClr val="FF0000"/>
                </a:solidFill>
              </a:rPr>
              <a:t>Hibernate Batch Processing</a:t>
            </a:r>
          </a:p>
          <a:p>
            <a:pPr marL="342900" lvl="0" indent="-342900">
              <a:spcBef>
                <a:spcPct val="20000"/>
              </a:spcBef>
              <a:buFont typeface="Wingdings" pitchFamily="2" charset="2"/>
              <a:buChar char="v"/>
            </a:pPr>
            <a:endParaRPr lang="en-IN" sz="3200" dirty="0" smtClean="0"/>
          </a:p>
        </p:txBody>
      </p:sp>
      <p:sp>
        <p:nvSpPr>
          <p:cNvPr id="5" name="Footer Placeholder 4"/>
          <p:cNvSpPr>
            <a:spLocks noGrp="1"/>
          </p:cNvSpPr>
          <p:nvPr>
            <p:ph type="ftr" sz="quarter" idx="11"/>
          </p:nvPr>
        </p:nvSpPr>
        <p:spPr/>
        <p:txBody>
          <a:bodyPr/>
          <a:lstStyle/>
          <a:p>
            <a:r>
              <a:rPr lang="en-IN" smtClean="0"/>
              <a:t>rgupta.mtech@gmail.com   Java Training Hibernate</a:t>
            </a:r>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1387</TotalTime>
  <Words>5719</Words>
  <Application>Microsoft Office PowerPoint</Application>
  <PresentationFormat>On-screen Show (4:3)</PresentationFormat>
  <Paragraphs>1006</Paragraphs>
  <Slides>92</Slides>
  <Notes>0</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Median</vt:lpstr>
      <vt:lpstr>Hibernate 3.0</vt:lpstr>
      <vt:lpstr>Workshop topics</vt:lpstr>
      <vt:lpstr>Workshop topics</vt:lpstr>
      <vt:lpstr>What is Hibernate?</vt:lpstr>
      <vt:lpstr>Why Hibernate?</vt:lpstr>
      <vt:lpstr>If ORM is the Solution, is JDBC a Problem?</vt:lpstr>
      <vt:lpstr>Workshop topics</vt:lpstr>
      <vt:lpstr>What is JPA?</vt:lpstr>
      <vt:lpstr>Why JPA?</vt:lpstr>
      <vt:lpstr>Workshop topics</vt:lpstr>
      <vt:lpstr>ORM</vt:lpstr>
      <vt:lpstr>Identity</vt:lpstr>
      <vt:lpstr>Granularity </vt:lpstr>
      <vt:lpstr>Associations</vt:lpstr>
      <vt:lpstr>Navigation and associations traversal</vt:lpstr>
      <vt:lpstr>Inheritance</vt:lpstr>
      <vt:lpstr> Data Types</vt:lpstr>
      <vt:lpstr>Workshop topics</vt:lpstr>
      <vt:lpstr>Hibernate Hello World</vt:lpstr>
      <vt:lpstr>Write a Annotated POJO class</vt:lpstr>
      <vt:lpstr>Hibernate.cfg.xml</vt:lpstr>
      <vt:lpstr>&lt;property name="current_session_context_class"&gt;thread&lt;/property&gt;</vt:lpstr>
      <vt:lpstr>Adding record</vt:lpstr>
      <vt:lpstr>Deleting &amp; Update record</vt:lpstr>
      <vt:lpstr>Display all records</vt:lpstr>
      <vt:lpstr>Workshop topics</vt:lpstr>
      <vt:lpstr>Primary Keys with @Id and @GeneratedValue</vt:lpstr>
      <vt:lpstr>Compound Primary Keys</vt:lpstr>
      <vt:lpstr>Compound Primary Keys with @Id</vt:lpstr>
      <vt:lpstr>Compound Primary Keys @EmbeddedId</vt:lpstr>
      <vt:lpstr>Workshop topics</vt:lpstr>
      <vt:lpstr>More Annotations</vt:lpstr>
      <vt:lpstr>Workshop topics</vt:lpstr>
      <vt:lpstr>Object lifecycle</vt:lpstr>
      <vt:lpstr>More on Object Life Cycle </vt:lpstr>
      <vt:lpstr>Workshop topics</vt:lpstr>
      <vt:lpstr>Hibernate Architecture</vt:lpstr>
      <vt:lpstr>Core Interfaces</vt:lpstr>
      <vt:lpstr>SessionFactory</vt:lpstr>
      <vt:lpstr>Session</vt:lpstr>
      <vt:lpstr>Transaction </vt:lpstr>
      <vt:lpstr>How hibernate actually works with JDBC?</vt:lpstr>
      <vt:lpstr>Persistent object states</vt:lpstr>
      <vt:lpstr>Transient state</vt:lpstr>
      <vt:lpstr>Why two method for save? </vt:lpstr>
      <vt:lpstr>Different between get() and load()</vt:lpstr>
      <vt:lpstr>Detached State</vt:lpstr>
      <vt:lpstr>update(),merge() differences </vt:lpstr>
      <vt:lpstr>Slide 49</vt:lpstr>
      <vt:lpstr>delete() and refresh() </vt:lpstr>
      <vt:lpstr>flush(), close(), clear()</vt:lpstr>
      <vt:lpstr>Transaction</vt:lpstr>
      <vt:lpstr>Transaction methods</vt:lpstr>
      <vt:lpstr>Workshop topics</vt:lpstr>
      <vt:lpstr>One class to two tables</vt:lpstr>
      <vt:lpstr>One class to two tables: solutions</vt:lpstr>
      <vt:lpstr>One table from two classes</vt:lpstr>
      <vt:lpstr>One table from two classes: Solutions</vt:lpstr>
      <vt:lpstr>Workshop topics</vt:lpstr>
      <vt:lpstr>Relationship Mapping</vt:lpstr>
      <vt:lpstr>Many-to-one mapping</vt:lpstr>
      <vt:lpstr>one-to-one mapping</vt:lpstr>
      <vt:lpstr>Many-to-Many mapping</vt:lpstr>
      <vt:lpstr>Lazy Loading</vt:lpstr>
      <vt:lpstr>When the fetch mode is not specified</vt:lpstr>
      <vt:lpstr>Cascading operations</vt:lpstr>
      <vt:lpstr>Workshop topics</vt:lpstr>
      <vt:lpstr>Mapping Inheritance</vt:lpstr>
      <vt:lpstr>Inheritance</vt:lpstr>
      <vt:lpstr>Table per class hierarchy</vt:lpstr>
      <vt:lpstr>Table per class</vt:lpstr>
      <vt:lpstr>Workshop topics</vt:lpstr>
      <vt:lpstr>HQL</vt:lpstr>
      <vt:lpstr>HQL Syntax</vt:lpstr>
      <vt:lpstr>Hello World HQL</vt:lpstr>
      <vt:lpstr>HQL Insert Query Example</vt:lpstr>
      <vt:lpstr>Native SQL queries</vt:lpstr>
      <vt:lpstr>Named Quarries</vt:lpstr>
      <vt:lpstr>Criteria API in Hibernate</vt:lpstr>
      <vt:lpstr>Criteria API in Hibernate</vt:lpstr>
      <vt:lpstr>Criteria API in Hibernate</vt:lpstr>
      <vt:lpstr>Workshop topics</vt:lpstr>
      <vt:lpstr>Hibernate caching</vt:lpstr>
      <vt:lpstr>Important facts about primary caching</vt:lpstr>
      <vt:lpstr>Primary caching</vt:lpstr>
      <vt:lpstr> First level cache case II </vt:lpstr>
      <vt:lpstr>Removing cache objects </vt:lpstr>
      <vt:lpstr>Hibernate second level</vt:lpstr>
      <vt:lpstr>How second level cache works</vt:lpstr>
      <vt:lpstr>Hibernate caching with EhCache</vt:lpstr>
      <vt:lpstr>Workshop topics</vt:lpstr>
      <vt:lpstr>Workshop topics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3.0</dc:title>
  <dc:creator>hp</dc:creator>
  <cp:lastModifiedBy>hp</cp:lastModifiedBy>
  <cp:revision>131</cp:revision>
  <dcterms:created xsi:type="dcterms:W3CDTF">2013-02-20T03:46:59Z</dcterms:created>
  <dcterms:modified xsi:type="dcterms:W3CDTF">2015-08-19T06:17:56Z</dcterms:modified>
</cp:coreProperties>
</file>