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C3B1-CDBF-C81F-92DA-8E623D7F2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0B0A3-8458-838E-36BD-E8916121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DAA1-BD4F-9F96-D62A-E2D5D3C9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4D47-BDB2-CB66-C132-D53C3D9B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7F37-E42B-46E1-165D-36C0F150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F664-DC1F-30AC-B359-5CA659E2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9A559-2E7C-819C-DFFF-CF549881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C189-14BF-455A-7FF0-708727BC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7EE-B00F-9C67-AA89-0834FC7B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CEE9-F60C-8730-313B-F1415A7A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3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9E7B5-2209-A5B1-2A9B-2870B1A1D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0CE0E-B7A1-64E9-6380-E1D8C24F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A449-28CB-60AB-2125-292F31B3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A8F79-6A80-C497-26FC-C2033D2A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90D5-C463-3A3D-0546-0EEC5B4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33A1-C382-1D12-CC27-2CF2290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B31B-0100-0591-4D26-DA532293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323-35AA-1EB0-6CDD-7839AA7E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8036-2FE3-5285-D265-BAEA90A3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6A5E-1AC9-2F20-5BA2-80B03A2A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7288-3DAA-B22C-177B-14E478F5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7218-B488-5E27-05CF-4336F211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4D61-EC3F-B281-A193-0BD08842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39B0-6DBF-425B-557C-BB9EA02C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4958C-917C-0254-D456-0FA5D2F7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C03D-AED0-0A45-3F3B-611BB5F8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06B67-E746-ECBB-F792-5117220E1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EEB37-C318-9BCB-983E-808660879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A1F9C-0977-FE2E-1D9C-9F931024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531EA-ED2C-2FBF-F7EE-C3455A66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675D2-FF0F-5DA2-A6E7-9F4F3D63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9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46D1-A3A5-2EF1-8516-94C125A0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1616D-6A47-6783-C73B-254B8AC4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18895-1FCB-7D99-B03E-E0BD677C2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E84E-6F6E-7D3F-62C8-A67F90760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D806B-374D-CFA8-AAFA-FB5A20130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E058D-6B8A-2527-778A-17E2962A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1A1CD-E8AE-3DA8-0CE2-F16FC499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B1271-BA75-3361-8F8C-455A0E4C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FA72-D07F-68BB-DB8E-10C195E6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42A37-0F1B-E110-803E-1197E14A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15EE9-0C0B-1BE3-F747-93FC57C2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809D-B61D-A8E6-73B2-A320F0C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DA201-DF00-2951-13AE-C6B82CF3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D1839-F54A-119D-C8B2-439C1AA7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BEBC9-9848-854F-D866-B3278D28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1D9F-8245-D2C5-9030-83765756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41D6-77C0-132A-D0F7-E55056E0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AC83C-0EF7-FB3E-4257-0C0730CC7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9EFDE-BB5C-C9B2-A5B1-FE338AAF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4149-1817-7480-7A47-48A516E9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641AB-F627-5FD6-645C-01D2F2A0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567A-6997-6A2F-8274-0947C301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73539-125C-2522-C7C7-88035A0BE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4D665-54AB-EB05-3896-C5E6EA6DC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60DB-E291-FDF7-F103-25BF514F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F15AB-4B44-584B-E83A-AC89D32B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33CC-ED47-6A34-15E8-B59E973D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40FE2-C431-5DAA-0F55-91E69F7B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4267A-3306-F13D-C288-3D756FE0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7832-BB87-3A23-04C2-4ED21F1F4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1606B-71E4-8341-B056-AC6D140C6ED8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8A59-F9B8-C52F-7E68-C5B2C4183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5D658-2112-5613-517C-BB71F4C95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11E1B-D971-4745-A3D7-D0BCD0DF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F9231-3A0D-6466-7867-343FC9AA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-305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B0D945-0EC8-C3C8-2422-7030982F9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131" y="2877853"/>
            <a:ext cx="9795637" cy="1102294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0000"/>
                </a:solidFill>
              </a:rPr>
              <a:t>Python Klassen</a:t>
            </a:r>
          </a:p>
        </p:txBody>
      </p:sp>
    </p:spTree>
    <p:extLst>
      <p:ext uri="{BB962C8B-B14F-4D97-AF65-F5344CB8AC3E}">
        <p14:creationId xmlns:p14="http://schemas.microsoft.com/office/powerpoint/2010/main" val="114454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FFF7-417E-8757-532C-77E2D493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24FB-07A4-4510-8792-FF273AA2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Gegeben ist die Variable „ente“</a:t>
            </a:r>
          </a:p>
          <a:p>
            <a:r>
              <a:rPr lang="de-DE" dirty="0"/>
              <a:t>ente = </a:t>
            </a:r>
            <a:r>
              <a:rPr lang="de-DE" dirty="0">
                <a:solidFill>
                  <a:srgbClr val="C00000"/>
                </a:solidFill>
              </a:rPr>
              <a:t>0</a:t>
            </a:r>
            <a:r>
              <a:rPr lang="de-DE" dirty="0"/>
              <a:t>     | ist Public (kann von jedem zugegriffen werden)</a:t>
            </a:r>
          </a:p>
          <a:p>
            <a:endParaRPr lang="de-DE" dirty="0"/>
          </a:p>
          <a:p>
            <a:r>
              <a:rPr lang="de-DE" dirty="0"/>
              <a:t>_ente = </a:t>
            </a:r>
            <a:r>
              <a:rPr lang="de-DE" dirty="0">
                <a:solidFill>
                  <a:srgbClr val="C00000"/>
                </a:solidFill>
              </a:rPr>
              <a:t>0</a:t>
            </a:r>
            <a:r>
              <a:rPr lang="de-DE" dirty="0"/>
              <a:t>   | ist </a:t>
            </a:r>
            <a:r>
              <a:rPr lang="de-DE" dirty="0" err="1"/>
              <a:t>Protected</a:t>
            </a:r>
            <a:r>
              <a:rPr lang="de-DE" dirty="0"/>
              <a:t> (Kann nur von der Klasse selber und allen abgeleiteten Klassen Geändert werden)</a:t>
            </a:r>
          </a:p>
          <a:p>
            <a:endParaRPr lang="de-DE" dirty="0"/>
          </a:p>
          <a:p>
            <a:r>
              <a:rPr lang="de-DE" dirty="0"/>
              <a:t>__ente = 0 | ist Private (Kann nur von der Eigenen Klasse verwendet werden) (Zugriff </a:t>
            </a:r>
            <a:r>
              <a:rPr lang="de-DE" dirty="0" err="1"/>
              <a:t>z.B</a:t>
            </a:r>
            <a:r>
              <a:rPr lang="de-DE" dirty="0"/>
              <a:t> bei “Print“ außerhalb der Klasse nur mit „</a:t>
            </a:r>
            <a:r>
              <a:rPr lang="de-DE" dirty="0">
                <a:solidFill>
                  <a:srgbClr val="FF0000"/>
                </a:solidFill>
              </a:rPr>
              <a:t>_</a:t>
            </a:r>
            <a:r>
              <a:rPr lang="de-DE" dirty="0" err="1">
                <a:solidFill>
                  <a:srgbClr val="FF0000"/>
                </a:solidFill>
              </a:rPr>
              <a:t>KlassenName</a:t>
            </a:r>
            <a:r>
              <a:rPr lang="de-DE" dirty="0">
                <a:solidFill>
                  <a:srgbClr val="FF0000"/>
                </a:solidFill>
              </a:rPr>
              <a:t>__ente</a:t>
            </a:r>
            <a:r>
              <a:rPr lang="de-DE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152663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FFF7-417E-8757-532C-77E2D493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24FB-07A4-4510-8792-FF273AA2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Schützen sie die Variablen „</a:t>
            </a:r>
            <a:r>
              <a:rPr lang="de-DE" dirty="0" err="1"/>
              <a:t>blance</a:t>
            </a:r>
            <a:r>
              <a:rPr lang="de-DE" dirty="0"/>
              <a:t>“ und „</a:t>
            </a:r>
            <a:r>
              <a:rPr lang="de-DE" dirty="0" err="1"/>
              <a:t>owner</a:t>
            </a:r>
            <a:r>
              <a:rPr lang="de-DE" dirty="0"/>
              <a:t>“ in der Kontostand Klasse</a:t>
            </a:r>
          </a:p>
          <a:p>
            <a:endParaRPr lang="de-DE" dirty="0"/>
          </a:p>
          <a:p>
            <a:r>
              <a:rPr lang="de-DE" dirty="0"/>
              <a:t>Reparieren sie die Print-Statements damit sie trotzdem noch den Kontostand ausgeben</a:t>
            </a:r>
          </a:p>
        </p:txBody>
      </p:sp>
    </p:spTree>
    <p:extLst>
      <p:ext uri="{BB962C8B-B14F-4D97-AF65-F5344CB8AC3E}">
        <p14:creationId xmlns:p14="http://schemas.microsoft.com/office/powerpoint/2010/main" val="39444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C3CF-6A96-687F-3DA4-6E9ADF1E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A3F0-72B2-FEFC-F0F6-4F593E9B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Abstrakte Methoden sind Methoden einer Oberklasse, die in der Abgeleiteten Klasse implementiert werden müssen</a:t>
            </a:r>
          </a:p>
          <a:p>
            <a:endParaRPr lang="de-DE" dirty="0"/>
          </a:p>
          <a:p>
            <a:r>
              <a:rPr lang="de-DE" dirty="0"/>
              <a:t>Sie werden mit Hilfe des „ABC“ Paketes implementiert</a:t>
            </a:r>
          </a:p>
        </p:txBody>
      </p:sp>
    </p:spTree>
    <p:extLst>
      <p:ext uri="{BB962C8B-B14F-4D97-AF65-F5344CB8AC3E}">
        <p14:creationId xmlns:p14="http://schemas.microsoft.com/office/powerpoint/2010/main" val="60908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C3CF-6A96-687F-3DA4-6E9ADF1E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A3F0-72B2-FEFC-F0F6-4F593E9B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dirty="0">
                <a:solidFill>
                  <a:srgbClr val="00B0F0"/>
                </a:solidFill>
              </a:rPr>
              <a:t>Class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hhla</a:t>
            </a:r>
            <a:r>
              <a:rPr lang="de-DE" dirty="0">
                <a:solidFill>
                  <a:srgbClr val="FF0000"/>
                </a:solidFill>
              </a:rPr>
              <a:t>-system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ABC</a:t>
            </a:r>
            <a:r>
              <a:rPr lang="de-DE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dirty="0" err="1"/>
              <a:t>def</a:t>
            </a:r>
            <a:r>
              <a:rPr lang="de-DE" dirty="0"/>
              <a:t> __</a:t>
            </a:r>
            <a:r>
              <a:rPr lang="de-DE" dirty="0" err="1"/>
              <a:t>init</a:t>
            </a:r>
            <a:r>
              <a:rPr lang="de-DE" dirty="0"/>
              <a:t>__(</a:t>
            </a:r>
            <a:r>
              <a:rPr lang="de-DE" dirty="0" err="1"/>
              <a:t>self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, </a:t>
            </a:r>
            <a:r>
              <a:rPr lang="de-DE" dirty="0" err="1"/>
              <a:t>second</a:t>
            </a:r>
            <a:r>
              <a:rPr lang="de-DE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	</a:t>
            </a:r>
            <a:r>
              <a:rPr lang="de-DE" dirty="0" err="1"/>
              <a:t>self.first</a:t>
            </a:r>
            <a:r>
              <a:rPr lang="de-DE" dirty="0"/>
              <a:t> = </a:t>
            </a:r>
            <a:r>
              <a:rPr lang="de-DE" dirty="0" err="1"/>
              <a:t>first</a:t>
            </a: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	</a:t>
            </a:r>
            <a:r>
              <a:rPr lang="de-DE" dirty="0" err="1"/>
              <a:t>self.second</a:t>
            </a:r>
            <a:r>
              <a:rPr lang="de-DE" dirty="0"/>
              <a:t> = </a:t>
            </a:r>
            <a:r>
              <a:rPr lang="de-DE" dirty="0" err="1"/>
              <a:t>second</a:t>
            </a:r>
            <a:endParaRPr lang="de-DE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@</a:t>
            </a:r>
            <a:r>
              <a:rPr lang="de-DE" dirty="0" err="1"/>
              <a:t>abstractmethod</a:t>
            </a: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systemberecnung</a:t>
            </a:r>
            <a:r>
              <a:rPr lang="de-DE" dirty="0"/>
              <a:t>(</a:t>
            </a:r>
            <a:r>
              <a:rPr lang="de-DE" dirty="0" err="1"/>
              <a:t>self</a:t>
            </a:r>
            <a:r>
              <a:rPr lang="de-DE" dirty="0"/>
              <a:t>, </a:t>
            </a:r>
            <a:r>
              <a:rPr lang="de-DE" dirty="0" err="1"/>
              <a:t>parone</a:t>
            </a:r>
            <a:r>
              <a:rPr lang="de-DE" dirty="0"/>
              <a:t>, </a:t>
            </a:r>
            <a:r>
              <a:rPr lang="de-DE" dirty="0" err="1"/>
              <a:t>partwo</a:t>
            </a:r>
            <a:r>
              <a:rPr lang="de-DE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	pass</a:t>
            </a:r>
          </a:p>
        </p:txBody>
      </p:sp>
    </p:spTree>
    <p:extLst>
      <p:ext uri="{BB962C8B-B14F-4D97-AF65-F5344CB8AC3E}">
        <p14:creationId xmlns:p14="http://schemas.microsoft.com/office/powerpoint/2010/main" val="151674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C3CF-6A96-687F-3DA4-6E9ADF1E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A3F0-72B2-FEFC-F0F6-4F593E9B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>
                <a:solidFill>
                  <a:srgbClr val="7030A0"/>
                </a:solidFill>
              </a:rPr>
              <a:t>abc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ABC</a:t>
            </a:r>
            <a:r>
              <a:rPr lang="de-DE" dirty="0"/>
              <a:t>, </a:t>
            </a:r>
            <a:r>
              <a:rPr lang="de-DE" dirty="0" err="1">
                <a:solidFill>
                  <a:srgbClr val="00B050"/>
                </a:solidFill>
              </a:rPr>
              <a:t>abstractmethod</a:t>
            </a:r>
            <a:endParaRPr lang="de-DE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de-DE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solidFill>
                  <a:srgbClr val="00B0F0"/>
                </a:solidFill>
              </a:rPr>
              <a:t>Class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hhla_system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ABC</a:t>
            </a:r>
            <a:r>
              <a:rPr lang="de-DE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dirty="0" err="1"/>
              <a:t>def</a:t>
            </a:r>
            <a:r>
              <a:rPr lang="de-DE" dirty="0"/>
              <a:t> __</a:t>
            </a:r>
            <a:r>
              <a:rPr lang="de-DE" dirty="0" err="1"/>
              <a:t>init</a:t>
            </a:r>
            <a:r>
              <a:rPr lang="de-DE" dirty="0"/>
              <a:t>__(</a:t>
            </a:r>
            <a:r>
              <a:rPr lang="de-DE" dirty="0" err="1"/>
              <a:t>self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, </a:t>
            </a:r>
            <a:r>
              <a:rPr lang="de-DE" dirty="0" err="1"/>
              <a:t>second</a:t>
            </a:r>
            <a:r>
              <a:rPr lang="de-DE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	</a:t>
            </a:r>
            <a:r>
              <a:rPr lang="de-DE" dirty="0" err="1"/>
              <a:t>self.first</a:t>
            </a:r>
            <a:r>
              <a:rPr lang="de-DE" dirty="0"/>
              <a:t> = </a:t>
            </a:r>
            <a:r>
              <a:rPr lang="de-DE" dirty="0" err="1"/>
              <a:t>first</a:t>
            </a: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	</a:t>
            </a:r>
            <a:r>
              <a:rPr lang="de-DE" dirty="0" err="1"/>
              <a:t>self.second</a:t>
            </a:r>
            <a:r>
              <a:rPr lang="de-DE" dirty="0"/>
              <a:t> = </a:t>
            </a:r>
            <a:r>
              <a:rPr lang="de-DE" dirty="0" err="1"/>
              <a:t>second</a:t>
            </a:r>
            <a:endParaRPr lang="de-DE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00B050"/>
                </a:solidFill>
                <a:highlight>
                  <a:srgbClr val="FFFF00"/>
                </a:highlight>
              </a:rPr>
              <a:t>@</a:t>
            </a:r>
            <a:r>
              <a:rPr lang="de-DE" dirty="0" err="1">
                <a:solidFill>
                  <a:srgbClr val="00B050"/>
                </a:solidFill>
                <a:highlight>
                  <a:srgbClr val="FFFF00"/>
                </a:highlight>
              </a:rPr>
              <a:t>abstractmethod</a:t>
            </a:r>
            <a:endParaRPr lang="de-DE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systemberecnung</a:t>
            </a:r>
            <a:r>
              <a:rPr lang="de-DE" dirty="0"/>
              <a:t>(</a:t>
            </a:r>
            <a:r>
              <a:rPr lang="de-DE" dirty="0" err="1"/>
              <a:t>self</a:t>
            </a:r>
            <a:r>
              <a:rPr lang="de-DE" dirty="0"/>
              <a:t>, </a:t>
            </a:r>
            <a:r>
              <a:rPr lang="de-DE" dirty="0" err="1"/>
              <a:t>parone</a:t>
            </a:r>
            <a:r>
              <a:rPr lang="de-DE" dirty="0"/>
              <a:t>, </a:t>
            </a:r>
            <a:r>
              <a:rPr lang="de-DE" dirty="0" err="1"/>
              <a:t>partwo</a:t>
            </a:r>
            <a:r>
              <a:rPr lang="de-DE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7030A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91874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C3CF-6A96-687F-3DA4-6E9ADF1E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A3F0-72B2-FEFC-F0F6-4F593E9B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dirty="0">
                <a:solidFill>
                  <a:srgbClr val="00B0F0"/>
                </a:solidFill>
                <a:highlight>
                  <a:srgbClr val="00FFFF"/>
                </a:highlight>
              </a:rPr>
              <a:t>Class</a:t>
            </a:r>
            <a:r>
              <a:rPr lang="de-DE" dirty="0">
                <a:highlight>
                  <a:srgbClr val="00FFFF"/>
                </a:highlight>
              </a:rPr>
              <a:t> </a:t>
            </a:r>
            <a:r>
              <a:rPr lang="de-DE" dirty="0" err="1">
                <a:solidFill>
                  <a:srgbClr val="FF0000"/>
                </a:solidFill>
                <a:highlight>
                  <a:srgbClr val="00FFFF"/>
                </a:highlight>
              </a:rPr>
              <a:t>sap_stammdatensystem</a:t>
            </a:r>
            <a:r>
              <a:rPr lang="de-DE" dirty="0">
                <a:highlight>
                  <a:srgbClr val="00FFFF"/>
                </a:highlight>
              </a:rPr>
              <a:t>(</a:t>
            </a:r>
            <a:r>
              <a:rPr lang="de-DE" dirty="0" err="1">
                <a:solidFill>
                  <a:srgbClr val="FF0000"/>
                </a:solidFill>
                <a:highlight>
                  <a:srgbClr val="00FFFF"/>
                </a:highlight>
              </a:rPr>
              <a:t>hhla_system</a:t>
            </a:r>
            <a:r>
              <a:rPr lang="de-DE" dirty="0">
                <a:highlight>
                  <a:srgbClr val="00FFFF"/>
                </a:highlight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highlight>
                  <a:srgbClr val="00FFFF"/>
                </a:highlight>
              </a:rPr>
              <a:t>	</a:t>
            </a:r>
            <a:r>
              <a:rPr lang="de-DE" dirty="0" err="1">
                <a:highlight>
                  <a:srgbClr val="00FFFF"/>
                </a:highlight>
              </a:rPr>
              <a:t>def</a:t>
            </a:r>
            <a:r>
              <a:rPr lang="de-DE" dirty="0">
                <a:highlight>
                  <a:srgbClr val="00FFFF"/>
                </a:highlight>
              </a:rPr>
              <a:t> __</a:t>
            </a:r>
            <a:r>
              <a:rPr lang="de-DE" dirty="0" err="1">
                <a:highlight>
                  <a:srgbClr val="00FFFF"/>
                </a:highlight>
              </a:rPr>
              <a:t>init</a:t>
            </a:r>
            <a:r>
              <a:rPr lang="de-DE" dirty="0">
                <a:highlight>
                  <a:srgbClr val="00FFFF"/>
                </a:highlight>
              </a:rPr>
              <a:t>__(</a:t>
            </a:r>
            <a:r>
              <a:rPr lang="de-DE" dirty="0" err="1">
                <a:highlight>
                  <a:srgbClr val="00FFFF"/>
                </a:highlight>
              </a:rPr>
              <a:t>self</a:t>
            </a:r>
            <a:r>
              <a:rPr lang="de-DE" dirty="0">
                <a:highlight>
                  <a:srgbClr val="00FFFF"/>
                </a:highlight>
              </a:rPr>
              <a:t>, </a:t>
            </a:r>
            <a:r>
              <a:rPr lang="de-DE" dirty="0" err="1">
                <a:highlight>
                  <a:srgbClr val="00FFFF"/>
                </a:highlight>
              </a:rPr>
              <a:t>first</a:t>
            </a:r>
            <a:r>
              <a:rPr lang="de-DE" dirty="0">
                <a:highlight>
                  <a:srgbClr val="00FFFF"/>
                </a:highlight>
              </a:rPr>
              <a:t>, </a:t>
            </a:r>
            <a:r>
              <a:rPr lang="de-DE" dirty="0" err="1">
                <a:highlight>
                  <a:srgbClr val="00FFFF"/>
                </a:highlight>
              </a:rPr>
              <a:t>second</a:t>
            </a:r>
            <a:r>
              <a:rPr lang="de-DE" dirty="0">
                <a:highlight>
                  <a:srgbClr val="00FFFF"/>
                </a:highlight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highlight>
                  <a:srgbClr val="00FFFF"/>
                </a:highlight>
              </a:rPr>
              <a:t>		super().__</a:t>
            </a:r>
            <a:r>
              <a:rPr lang="de-DE" dirty="0" err="1">
                <a:highlight>
                  <a:srgbClr val="00FFFF"/>
                </a:highlight>
              </a:rPr>
              <a:t>init</a:t>
            </a:r>
            <a:r>
              <a:rPr lang="de-DE" dirty="0">
                <a:highlight>
                  <a:srgbClr val="00FFFF"/>
                </a:highlight>
              </a:rPr>
              <a:t>__(</a:t>
            </a:r>
            <a:r>
              <a:rPr lang="de-DE" dirty="0" err="1">
                <a:highlight>
                  <a:srgbClr val="00FFFF"/>
                </a:highlight>
              </a:rPr>
              <a:t>first</a:t>
            </a:r>
            <a:r>
              <a:rPr lang="de-DE" dirty="0">
                <a:highlight>
                  <a:srgbClr val="00FFFF"/>
                </a:highlight>
              </a:rPr>
              <a:t>, </a:t>
            </a:r>
            <a:r>
              <a:rPr lang="de-DE" dirty="0" err="1">
                <a:highlight>
                  <a:srgbClr val="00FFFF"/>
                </a:highlight>
              </a:rPr>
              <a:t>second</a:t>
            </a:r>
            <a:r>
              <a:rPr lang="de-DE" dirty="0">
                <a:highlight>
                  <a:srgbClr val="00FFFF"/>
                </a:highlight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00B050"/>
                </a:solidFill>
              </a:rPr>
              <a:t>@</a:t>
            </a:r>
            <a:r>
              <a:rPr lang="de-DE" dirty="0" err="1">
                <a:solidFill>
                  <a:srgbClr val="00B050"/>
                </a:solidFill>
              </a:rPr>
              <a:t>abstractmethod</a:t>
            </a:r>
            <a:endParaRPr lang="de-DE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systemberecnung</a:t>
            </a:r>
            <a:r>
              <a:rPr lang="de-DE" dirty="0"/>
              <a:t>(</a:t>
            </a:r>
            <a:r>
              <a:rPr lang="de-DE" dirty="0" err="1"/>
              <a:t>self</a:t>
            </a:r>
            <a:r>
              <a:rPr lang="de-DE" dirty="0"/>
              <a:t>, </a:t>
            </a:r>
            <a:r>
              <a:rPr lang="de-DE" dirty="0" err="1"/>
              <a:t>parone</a:t>
            </a:r>
            <a:r>
              <a:rPr lang="de-DE" dirty="0"/>
              <a:t>, </a:t>
            </a:r>
            <a:r>
              <a:rPr lang="de-DE" dirty="0" err="1"/>
              <a:t>partwo</a:t>
            </a:r>
            <a:r>
              <a:rPr lang="de-DE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7030A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68288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C3CF-6A96-687F-3DA4-6E9ADF1E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A3F0-72B2-FEFC-F0F6-4F593E9B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dirty="0">
                <a:solidFill>
                  <a:srgbClr val="00B0F0"/>
                </a:solidFill>
              </a:rPr>
              <a:t>Class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sap_stammdatensystem</a:t>
            </a:r>
            <a:r>
              <a:rPr lang="de-DE" dirty="0"/>
              <a:t>(</a:t>
            </a:r>
            <a:r>
              <a:rPr lang="de-DE" dirty="0" err="1">
                <a:solidFill>
                  <a:srgbClr val="FF0000"/>
                </a:solidFill>
              </a:rPr>
              <a:t>hhla_system</a:t>
            </a:r>
            <a:r>
              <a:rPr lang="de-DE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dirty="0" err="1"/>
              <a:t>def</a:t>
            </a:r>
            <a:r>
              <a:rPr lang="de-DE" dirty="0"/>
              <a:t> __</a:t>
            </a:r>
            <a:r>
              <a:rPr lang="de-DE" dirty="0" err="1"/>
              <a:t>init</a:t>
            </a:r>
            <a:r>
              <a:rPr lang="de-DE" dirty="0"/>
              <a:t>__(</a:t>
            </a:r>
            <a:r>
              <a:rPr lang="de-DE" dirty="0" err="1"/>
              <a:t>self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, </a:t>
            </a:r>
            <a:r>
              <a:rPr lang="de-DE" dirty="0" err="1"/>
              <a:t>second</a:t>
            </a:r>
            <a:r>
              <a:rPr lang="de-DE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		super().__</a:t>
            </a:r>
            <a:r>
              <a:rPr lang="de-DE" dirty="0" err="1"/>
              <a:t>init</a:t>
            </a:r>
            <a:r>
              <a:rPr lang="de-DE" dirty="0"/>
              <a:t>__(</a:t>
            </a:r>
            <a:r>
              <a:rPr lang="de-DE" dirty="0" err="1"/>
              <a:t>first</a:t>
            </a:r>
            <a:r>
              <a:rPr lang="de-DE" dirty="0"/>
              <a:t>, </a:t>
            </a:r>
            <a:r>
              <a:rPr lang="de-DE" dirty="0" err="1"/>
              <a:t>second</a:t>
            </a:r>
            <a:r>
              <a:rPr lang="de-D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highlight>
                  <a:srgbClr val="00FFFF"/>
                </a:highlight>
              </a:rPr>
              <a:t>	</a:t>
            </a:r>
            <a:r>
              <a:rPr lang="de-DE" dirty="0" err="1">
                <a:highlight>
                  <a:srgbClr val="00FFFF"/>
                </a:highlight>
              </a:rPr>
              <a:t>def</a:t>
            </a:r>
            <a:r>
              <a:rPr lang="de-DE" dirty="0">
                <a:highlight>
                  <a:srgbClr val="00FFFF"/>
                </a:highlight>
              </a:rPr>
              <a:t> </a:t>
            </a:r>
            <a:r>
              <a:rPr lang="de-DE" dirty="0" err="1">
                <a:highlight>
                  <a:srgbClr val="00FFFF"/>
                </a:highlight>
              </a:rPr>
              <a:t>systemberecnung</a:t>
            </a:r>
            <a:r>
              <a:rPr lang="de-DE" dirty="0">
                <a:highlight>
                  <a:srgbClr val="00FFFF"/>
                </a:highlight>
              </a:rPr>
              <a:t>(</a:t>
            </a:r>
            <a:r>
              <a:rPr lang="de-DE" dirty="0" err="1">
                <a:highlight>
                  <a:srgbClr val="00FFFF"/>
                </a:highlight>
              </a:rPr>
              <a:t>self</a:t>
            </a:r>
            <a:r>
              <a:rPr lang="de-DE" dirty="0">
                <a:highlight>
                  <a:srgbClr val="00FFFF"/>
                </a:highlight>
              </a:rPr>
              <a:t>, </a:t>
            </a:r>
            <a:r>
              <a:rPr lang="de-DE" dirty="0" err="1">
                <a:highlight>
                  <a:srgbClr val="00FFFF"/>
                </a:highlight>
              </a:rPr>
              <a:t>parone</a:t>
            </a:r>
            <a:r>
              <a:rPr lang="de-DE" dirty="0">
                <a:highlight>
                  <a:srgbClr val="00FFFF"/>
                </a:highlight>
              </a:rPr>
              <a:t>, </a:t>
            </a:r>
            <a:r>
              <a:rPr lang="de-DE" dirty="0" err="1">
                <a:highlight>
                  <a:srgbClr val="00FFFF"/>
                </a:highlight>
              </a:rPr>
              <a:t>partwo</a:t>
            </a:r>
            <a:r>
              <a:rPr lang="de-DE" dirty="0">
                <a:highlight>
                  <a:srgbClr val="00FFFF"/>
                </a:highlight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highlight>
                  <a:srgbClr val="00FFFF"/>
                </a:highlight>
              </a:rPr>
              <a:t>		</a:t>
            </a:r>
            <a:r>
              <a:rPr lang="de-DE" dirty="0" err="1">
                <a:solidFill>
                  <a:srgbClr val="7030A0"/>
                </a:solidFill>
                <a:highlight>
                  <a:srgbClr val="00FFFF"/>
                </a:highlight>
              </a:rPr>
              <a:t>self.first</a:t>
            </a:r>
            <a:r>
              <a:rPr lang="de-DE" dirty="0">
                <a:solidFill>
                  <a:srgbClr val="7030A0"/>
                </a:solidFill>
                <a:highlight>
                  <a:srgbClr val="00FFFF"/>
                </a:highlight>
              </a:rPr>
              <a:t> = </a:t>
            </a:r>
            <a:r>
              <a:rPr lang="de-DE" dirty="0" err="1">
                <a:solidFill>
                  <a:srgbClr val="7030A0"/>
                </a:solidFill>
                <a:highlight>
                  <a:srgbClr val="00FFFF"/>
                </a:highlight>
              </a:rPr>
              <a:t>parone</a:t>
            </a:r>
            <a:r>
              <a:rPr lang="de-DE" dirty="0">
                <a:solidFill>
                  <a:srgbClr val="7030A0"/>
                </a:solidFill>
                <a:highlight>
                  <a:srgbClr val="00FFFF"/>
                </a:highlight>
              </a:rPr>
              <a:t> + </a:t>
            </a:r>
            <a:r>
              <a:rPr lang="de-DE" dirty="0" err="1">
                <a:solidFill>
                  <a:srgbClr val="7030A0"/>
                </a:solidFill>
                <a:highlight>
                  <a:srgbClr val="00FFFF"/>
                </a:highlight>
              </a:rPr>
              <a:t>partwo</a:t>
            </a:r>
            <a:r>
              <a:rPr lang="de-DE" dirty="0">
                <a:solidFill>
                  <a:srgbClr val="7030A0"/>
                </a:solidFill>
                <a:highlight>
                  <a:srgbClr val="00FFFF"/>
                </a:highlight>
              </a:rPr>
              <a:t> – </a:t>
            </a:r>
            <a:r>
              <a:rPr lang="de-DE" dirty="0" err="1">
                <a:solidFill>
                  <a:srgbClr val="7030A0"/>
                </a:solidFill>
                <a:highlight>
                  <a:srgbClr val="00FFFF"/>
                </a:highlight>
              </a:rPr>
              <a:t>self.second</a:t>
            </a:r>
            <a:endParaRPr lang="de-DE" dirty="0">
              <a:solidFill>
                <a:srgbClr val="7030A0"/>
              </a:solidFill>
              <a:highlight>
                <a:srgbClr val="00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de-DE" dirty="0">
              <a:solidFill>
                <a:srgbClr val="7030A0"/>
              </a:solidFill>
              <a:highlight>
                <a:srgbClr val="00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de-DE" dirty="0">
              <a:solidFill>
                <a:srgbClr val="7030A0"/>
              </a:solidFill>
              <a:highlight>
                <a:srgbClr val="00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3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6DE5-2AB6-748C-897C-9E7F0CF6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AE87-81CF-D926-FB3D-741D2FEB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Abstrakte</a:t>
            </a:r>
            <a:r>
              <a:rPr lang="en-US" b="1" dirty="0"/>
              <a:t> </a:t>
            </a:r>
            <a:r>
              <a:rPr lang="en-US" b="1" dirty="0" err="1"/>
              <a:t>Klasse</a:t>
            </a:r>
            <a:r>
              <a:rPr lang="en-US" b="1" dirty="0"/>
              <a:t> </a:t>
            </a:r>
            <a:r>
              <a:rPr lang="en-US" b="1" dirty="0" err="1"/>
              <a:t>definieren</a:t>
            </a:r>
            <a:r>
              <a:rPr lang="en-US" dirty="0"/>
              <a:t>: </a:t>
            </a:r>
            <a:r>
              <a:rPr lang="en-US" dirty="0" err="1"/>
              <a:t>Erstelle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namens</a:t>
            </a:r>
            <a:r>
              <a:rPr lang="en-US" dirty="0"/>
              <a:t> </a:t>
            </a:r>
            <a:r>
              <a:rPr lang="en-US" dirty="0" err="1"/>
              <a:t>Fahrzeug</a:t>
            </a:r>
            <a:r>
              <a:rPr lang="en-US" dirty="0"/>
              <a:t>.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sollte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() </a:t>
            </a:r>
            <a:r>
              <a:rPr lang="en-US" dirty="0" err="1"/>
              <a:t>haben</a:t>
            </a:r>
            <a:r>
              <a:rPr lang="en-US" dirty="0"/>
              <a:t>. </a:t>
            </a:r>
            <a:r>
              <a:rPr lang="en-US" dirty="0" err="1"/>
              <a:t>Erstelle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Unterklasse</a:t>
            </a:r>
            <a:r>
              <a:rPr lang="en-US" dirty="0"/>
              <a:t> </a:t>
            </a:r>
            <a:r>
              <a:rPr lang="en-US" dirty="0" err="1"/>
              <a:t>namens</a:t>
            </a:r>
            <a:r>
              <a:rPr lang="en-US" dirty="0"/>
              <a:t> Auto, die von </a:t>
            </a:r>
            <a:r>
              <a:rPr lang="en-US" dirty="0" err="1"/>
              <a:t>Fahrzeug</a:t>
            </a:r>
            <a:r>
              <a:rPr lang="en-US" dirty="0"/>
              <a:t> </a:t>
            </a:r>
            <a:r>
              <a:rPr lang="en-US" dirty="0" err="1"/>
              <a:t>erbt</a:t>
            </a:r>
            <a:r>
              <a:rPr lang="en-US" dirty="0"/>
              <a:t> und die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() </a:t>
            </a:r>
            <a:r>
              <a:rPr lang="en-US" dirty="0" err="1"/>
              <a:t>implementiert</a:t>
            </a:r>
            <a:r>
              <a:rPr lang="en-US" dirty="0"/>
              <a:t>, um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Nachricht</a:t>
            </a:r>
            <a:r>
              <a:rPr lang="en-US" dirty="0"/>
              <a:t> </a:t>
            </a:r>
            <a:r>
              <a:rPr lang="en-US" dirty="0" err="1"/>
              <a:t>auszugeben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das Auto </a:t>
            </a:r>
            <a:r>
              <a:rPr lang="en-US" dirty="0" err="1"/>
              <a:t>gestartet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1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51F-7959-6C3D-D9F5-686E9494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Merken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3305-579E-AE0F-352A-C5AB41E2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von </a:t>
            </a:r>
            <a:r>
              <a:rPr lang="en-US" dirty="0" err="1"/>
              <a:t>Konstruktoren</a:t>
            </a:r>
            <a:r>
              <a:rPr lang="en-US" dirty="0"/>
              <a:t> (Klassen) </a:t>
            </a:r>
            <a:r>
              <a:rPr lang="en-US" dirty="0" err="1"/>
              <a:t>erstellt</a:t>
            </a:r>
            <a:r>
              <a:rPr lang="en-US" dirty="0"/>
              <a:t>.</a:t>
            </a:r>
          </a:p>
          <a:p>
            <a:r>
              <a:rPr lang="en-US" dirty="0"/>
              <a:t>Klassen </a:t>
            </a:r>
            <a:r>
              <a:rPr lang="en-US" dirty="0" err="1"/>
              <a:t>sollten</a:t>
            </a:r>
            <a:r>
              <a:rPr lang="en-US" dirty="0"/>
              <a:t> IMMER </a:t>
            </a:r>
            <a:r>
              <a:rPr lang="en-US" dirty="0" err="1"/>
              <a:t>eine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 function </a:t>
            </a:r>
            <a:r>
              <a:rPr lang="en-US" dirty="0" err="1"/>
              <a:t>haben</a:t>
            </a:r>
            <a:endParaRPr lang="en-US" dirty="0"/>
          </a:p>
          <a:p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3 </a:t>
            </a:r>
            <a:r>
              <a:rPr lang="en-US" dirty="0" err="1"/>
              <a:t>möglichkeiten</a:t>
            </a:r>
            <a:r>
              <a:rPr lang="en-US" dirty="0"/>
              <a:t> </a:t>
            </a:r>
            <a:r>
              <a:rPr lang="en-US" dirty="0" err="1"/>
              <a:t>bezüglich</a:t>
            </a:r>
            <a:r>
              <a:rPr lang="en-US" dirty="0"/>
              <a:t> </a:t>
            </a:r>
            <a:r>
              <a:rPr lang="en-US" dirty="0" err="1"/>
              <a:t>sichtbarkeit</a:t>
            </a:r>
            <a:r>
              <a:rPr lang="en-US" dirty="0"/>
              <a:t> (Var / _Var / __Var)</a:t>
            </a:r>
          </a:p>
          <a:p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die erst in der </a:t>
            </a:r>
            <a:r>
              <a:rPr lang="en-US" dirty="0" err="1"/>
              <a:t>Unterklasse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</a:p>
          <a:p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warden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hilfe</a:t>
            </a:r>
            <a:r>
              <a:rPr lang="en-US" dirty="0"/>
              <a:t> des “ABC” </a:t>
            </a:r>
            <a:r>
              <a:rPr lang="en-US" dirty="0" err="1"/>
              <a:t>paketes</a:t>
            </a:r>
            <a:r>
              <a:rPr lang="en-US" dirty="0"/>
              <a:t> </a:t>
            </a:r>
            <a:r>
              <a:rPr lang="en-US"/>
              <a:t>Erzeugt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71EA-AF9E-B331-9425-F0DD19E8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Grundlegender</a:t>
            </a:r>
            <a:r>
              <a:rPr lang="en-US" dirty="0"/>
              <a:t> </a:t>
            </a:r>
            <a:r>
              <a:rPr lang="en-US" dirty="0" err="1"/>
              <a:t>Aufabau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776C-F139-9EEE-5617-F510F59E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NameOfClass</a:t>
            </a:r>
            <a:r>
              <a:rPr lang="en-US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defition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goes here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3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048F-9F92-61D6-8DA3-D56789B4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0AC7-7B9C-9C6B-DF5C-9EB3D804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pass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048F-9F92-61D6-8DA3-D56789B4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0AC7-7B9C-9C6B-DF5C-9EB3D804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pass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peters_account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peters_account.owner</a:t>
            </a:r>
            <a:r>
              <a:rPr lang="en-US" dirty="0"/>
              <a:t> = </a:t>
            </a:r>
            <a:r>
              <a:rPr lang="en-US" dirty="0">
                <a:solidFill>
                  <a:srgbClr val="92D050"/>
                </a:solidFill>
              </a:rPr>
              <a:t>"Peter Python"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peters_account.balance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5.0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peters_account.owner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peters_account.balance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Was </a:t>
            </a:r>
            <a:r>
              <a:rPr lang="en-US" dirty="0" err="1"/>
              <a:t>Gibt</a:t>
            </a:r>
            <a:r>
              <a:rPr lang="en-US" dirty="0"/>
              <a:t> der Code </a:t>
            </a:r>
            <a:r>
              <a:rPr lang="en-US" dirty="0" err="1"/>
              <a:t>aus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1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47E1-F7CC-4F76-2634-EDDB2E56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223F-5ECE-44A8-06C5-AB264BE4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Peter Python</a:t>
            </a:r>
          </a:p>
          <a:p>
            <a:pPr marL="0" indent="0">
              <a:buNone/>
            </a:pPr>
            <a:r>
              <a:rPr lang="en-US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380556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47E1-F7CC-4F76-2634-EDDB2E56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223F-5ECE-44A8-06C5-AB264BE4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pass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peters_account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peters_account.owner</a:t>
            </a:r>
            <a:r>
              <a:rPr lang="en-US" dirty="0"/>
              <a:t> = </a:t>
            </a:r>
            <a:r>
              <a:rPr lang="en-US" dirty="0">
                <a:solidFill>
                  <a:srgbClr val="92D050"/>
                </a:solidFill>
              </a:rPr>
              <a:t>"Peter"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peters_account.balance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1400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paulas_account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paulas_account.owner</a:t>
            </a:r>
            <a:r>
              <a:rPr lang="en-US" dirty="0"/>
              <a:t> = </a:t>
            </a:r>
            <a:r>
              <a:rPr lang="en-US" dirty="0">
                <a:solidFill>
                  <a:srgbClr val="92D050"/>
                </a:solidFill>
              </a:rPr>
              <a:t>"Paula"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peters_account.balance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paulas_account.balance</a:t>
            </a:r>
            <a:r>
              <a:rPr lang="en-US" dirty="0"/>
              <a:t>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#THIS CAUSES AN ERROR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0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D2E3-1098-8249-4C75-60FB7834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r>
              <a:rPr lang="en-US" dirty="0"/>
              <a:t>: 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6B07-1F8C-8362-B0E8-4DFE9C5C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2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#The constructor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def </a:t>
            </a:r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/>
              <a:t>(self, balance: float, owner: str):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	</a:t>
            </a:r>
            <a:r>
              <a:rPr lang="en-US" dirty="0" err="1"/>
              <a:t>self.balance</a:t>
            </a:r>
            <a:r>
              <a:rPr lang="en-US" dirty="0"/>
              <a:t> = balance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self.owner</a:t>
            </a:r>
            <a:r>
              <a:rPr lang="en-US" dirty="0"/>
              <a:t> = owner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peters_account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100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"Peter Python”</a:t>
            </a:r>
            <a:r>
              <a:rPr lang="en-US" dirty="0"/>
              <a:t>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paulas_account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20000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"Paula Pythons”</a:t>
            </a:r>
            <a:r>
              <a:rPr lang="en-US" dirty="0"/>
              <a:t>)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peters_account.balance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paulas_account.balance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06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D2E3-1098-8249-4C75-60FB7834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r>
              <a:rPr lang="en-US" dirty="0"/>
              <a:t>: 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6B07-1F8C-8362-B0E8-4DFE9C5C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27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#The constructor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def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__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init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__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highlight>
                  <a:srgbClr val="00FFFF"/>
                </a:highlight>
              </a:rPr>
              <a:t>self</a:t>
            </a:r>
            <a:r>
              <a:rPr lang="en-US" dirty="0">
                <a:highlight>
                  <a:srgbClr val="FFFF00"/>
                </a:highlight>
              </a:rPr>
              <a:t>, balance: float, owner: str):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 		</a:t>
            </a:r>
            <a:r>
              <a:rPr lang="en-US" dirty="0" err="1">
                <a:highlight>
                  <a:srgbClr val="FFFF00"/>
                </a:highlight>
              </a:rPr>
              <a:t>self.balance</a:t>
            </a:r>
            <a:r>
              <a:rPr lang="en-US" dirty="0">
                <a:highlight>
                  <a:srgbClr val="FFFF00"/>
                </a:highlight>
              </a:rPr>
              <a:t> = balance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		</a:t>
            </a:r>
            <a:r>
              <a:rPr lang="en-US" dirty="0" err="1">
                <a:highlight>
                  <a:srgbClr val="FFFF00"/>
                </a:highlight>
              </a:rPr>
              <a:t>self.owner</a:t>
            </a:r>
            <a:r>
              <a:rPr lang="en-US" dirty="0">
                <a:highlight>
                  <a:srgbClr val="FFFF00"/>
                </a:highlight>
              </a:rPr>
              <a:t> = owner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peters_account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100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"Peter Python”</a:t>
            </a:r>
            <a:r>
              <a:rPr lang="en-US" dirty="0"/>
              <a:t>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paulas_account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BankAccount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20000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"Paula Pythons”</a:t>
            </a:r>
            <a:r>
              <a:rPr lang="en-US" dirty="0"/>
              <a:t>)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peters_account.balance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paulas_account.balance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00FFFF"/>
                </a:highlight>
              </a:rPr>
              <a:t>Self </a:t>
            </a:r>
            <a:r>
              <a:rPr lang="en-US" dirty="0" err="1">
                <a:highlight>
                  <a:srgbClr val="00FFFF"/>
                </a:highlight>
              </a:rPr>
              <a:t>ist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immer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zu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übergeben</a:t>
            </a:r>
            <a:r>
              <a:rPr lang="en-US" dirty="0">
                <a:highlight>
                  <a:srgbClr val="00FFFF"/>
                </a:highlight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48758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FFF7-417E-8757-532C-77E2D493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24FB-07A4-4510-8792-FF273AA2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 eine neue Funktion „</a:t>
            </a:r>
            <a:r>
              <a:rPr lang="de-DE" dirty="0" err="1"/>
              <a:t>addbalance</a:t>
            </a:r>
            <a:r>
              <a:rPr lang="de-DE" dirty="0"/>
              <a:t>()“ im Konstruktor die ein </a:t>
            </a:r>
            <a:r>
              <a:rPr lang="de-DE" dirty="0" err="1"/>
              <a:t>float</a:t>
            </a:r>
            <a:r>
              <a:rPr lang="de-DE" dirty="0"/>
              <a:t> betrag zum Kontostand hinzufügt</a:t>
            </a:r>
          </a:p>
          <a:p>
            <a:endParaRPr lang="de-DE" dirty="0"/>
          </a:p>
          <a:p>
            <a:r>
              <a:rPr lang="de-DE" dirty="0"/>
              <a:t>Erstelle eine neue Funktion „</a:t>
            </a:r>
            <a:r>
              <a:rPr lang="de-DE" dirty="0" err="1"/>
              <a:t>removebalance</a:t>
            </a:r>
            <a:r>
              <a:rPr lang="de-DE" dirty="0"/>
              <a:t>()“ im Konstruktor die ein </a:t>
            </a:r>
            <a:r>
              <a:rPr lang="de-DE" dirty="0" err="1"/>
              <a:t>float</a:t>
            </a:r>
            <a:r>
              <a:rPr lang="de-DE" dirty="0"/>
              <a:t> betrag vom Kontostand abzieht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08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796</Words>
  <Application>Microsoft Macintosh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Python Klassen</vt:lpstr>
      <vt:lpstr>Grundlegender Aufabau</vt:lpstr>
      <vt:lpstr>BankAccount Klasse</vt:lpstr>
      <vt:lpstr>BankAccount Klasse</vt:lpstr>
      <vt:lpstr>BankAccount Klasse</vt:lpstr>
      <vt:lpstr>BankAccount Klasse</vt:lpstr>
      <vt:lpstr>Konstruktor: __init__ Funktion</vt:lpstr>
      <vt:lpstr>Konstruktor: __init__ Funktion</vt:lpstr>
      <vt:lpstr>Konstruktor</vt:lpstr>
      <vt:lpstr>Variablen</vt:lpstr>
      <vt:lpstr>Variablen</vt:lpstr>
      <vt:lpstr>Abstrakte Methoden</vt:lpstr>
      <vt:lpstr>Abstrakte Methoden</vt:lpstr>
      <vt:lpstr>Abstrakte Methoden</vt:lpstr>
      <vt:lpstr>Abstrakte Methoden</vt:lpstr>
      <vt:lpstr>Abstrakte Methoden</vt:lpstr>
      <vt:lpstr>Abstrakte Methoden</vt:lpstr>
      <vt:lpstr>Merken: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Klassen</dc:title>
  <dc:creator>Luna Jasmin Kiehn - T23</dc:creator>
  <cp:lastModifiedBy>Luna Jasmin Kiehn - T23</cp:lastModifiedBy>
  <cp:revision>1</cp:revision>
  <dcterms:created xsi:type="dcterms:W3CDTF">2024-03-03T08:45:11Z</dcterms:created>
  <dcterms:modified xsi:type="dcterms:W3CDTF">2024-03-03T10:15:37Z</dcterms:modified>
</cp:coreProperties>
</file>