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6" r:id="rId9"/>
    <p:sldId id="263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71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s://github.com/LunchOn13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hyperlink" Target="mailto:jay09144@gmail.com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www.youtube.com/watch?v=EPnLYMMVJKM&amp;ab_channel=TeamElysium" TargetMode="External"/><Relationship Id="rId4" Type="http://schemas.openxmlformats.org/officeDocument/2006/relationships/hyperlink" Target="https://www.pomchecker.com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hyperlink" Target="https://github.com/LunchOn13/Swimming_on_gi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897459" y="2087725"/>
            <a:ext cx="24080633" cy="5333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0" kern="0" spc="-1000" dirty="0">
                <a:solidFill>
                  <a:srgbClr val="A3835F"/>
                </a:solidFill>
                <a:latin typeface="Noto Sans CJK KR Regular" pitchFamily="34" charset="0"/>
                <a:cs typeface="Noto Sans CJK KR Regular" pitchFamily="34" charset="0"/>
              </a:rPr>
              <a:t>PORTFOLIO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440154" y="7913205"/>
            <a:ext cx="340540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b="1" dirty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Lee </a:t>
            </a:r>
            <a:r>
              <a:rPr lang="en-US" sz="2900" b="1" dirty="0" err="1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JongWon</a:t>
            </a:r>
            <a:endParaRPr lang="en-US" sz="2900" b="1" dirty="0">
              <a:solidFill>
                <a:srgbClr val="000000"/>
              </a:solidFill>
              <a:latin typeface="Caviar Dreams" pitchFamily="34" charset="0"/>
              <a:cs typeface="Caviar Dreams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577" y="730832"/>
            <a:ext cx="4005336" cy="10666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CONTENTS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573504" y="3282050"/>
            <a:ext cx="2773896" cy="9057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01. Title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697919" y="3367839"/>
            <a:ext cx="9816484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kern="0" spc="200" dirty="0">
                <a:solidFill>
                  <a:srgbClr val="595959"/>
                </a:solidFill>
                <a:latin typeface="+mn-ea"/>
                <a:cs typeface="noto sans" panose="020B0502040504020204" pitchFamily="34" charset="0"/>
              </a:rPr>
              <a:t>인적사항</a:t>
            </a:r>
            <a:endParaRPr lang="en-US" dirty="0">
              <a:latin typeface="+mn-ea"/>
              <a:cs typeface="noto sans" panose="020B0502040504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3504" y="4371244"/>
            <a:ext cx="2802650" cy="9057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02. Title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97919" y="4457033"/>
            <a:ext cx="9816484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5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Project </a:t>
            </a:r>
            <a:r>
              <a:rPr lang="ko-KR" altLang="en-US" sz="25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소개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3573504" y="5479348"/>
            <a:ext cx="2745142" cy="9057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03. Title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5697919" y="5618999"/>
            <a:ext cx="98164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17" name="Object 4">
            <a:extLst>
              <a:ext uri="{FF2B5EF4-FFF2-40B4-BE49-F238E27FC236}">
                <a16:creationId xmlns:a16="http://schemas.microsoft.com/office/drawing/2014/main" id="{CCBFF7F4-EEAB-4BAF-B801-9746956D54BA}"/>
              </a:ext>
            </a:extLst>
          </p:cNvPr>
          <p:cNvSpPr txBox="1"/>
          <p:nvPr/>
        </p:nvSpPr>
        <p:spPr>
          <a:xfrm>
            <a:off x="5697919" y="5509222"/>
            <a:ext cx="9816484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kern="0" spc="200" dirty="0">
                <a:solidFill>
                  <a:srgbClr val="595959"/>
                </a:solidFill>
                <a:latin typeface="+mn-ea"/>
                <a:cs typeface="noto sans" panose="020B0502040504020204" pitchFamily="34" charset="0"/>
              </a:rPr>
              <a:t>교내외활동</a:t>
            </a:r>
            <a:r>
              <a:rPr lang="en-US" altLang="ko-KR" sz="2500" kern="0" spc="200" dirty="0">
                <a:solidFill>
                  <a:srgbClr val="595959"/>
                </a:solidFill>
                <a:latin typeface="+mn-ea"/>
                <a:cs typeface="noto sans" panose="020B0502040504020204" pitchFamily="34" charset="0"/>
              </a:rPr>
              <a:t>/</a:t>
            </a:r>
            <a:r>
              <a:rPr lang="ko-KR" altLang="en-US" sz="2500" kern="0" spc="200" dirty="0">
                <a:solidFill>
                  <a:srgbClr val="595959"/>
                </a:solidFill>
                <a:latin typeface="+mn-ea"/>
                <a:cs typeface="noto sans" panose="020B0502040504020204" pitchFamily="34" charset="0"/>
              </a:rPr>
              <a:t>자격증</a:t>
            </a:r>
            <a:endParaRPr lang="en-US" dirty="0">
              <a:latin typeface="+mn-ea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577" y="910209"/>
            <a:ext cx="326361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kern="0" spc="100" dirty="0" err="1">
                <a:solidFill>
                  <a:srgbClr val="595959"/>
                </a:solidFill>
                <a:latin typeface="Caviar Dreams" pitchFamily="34" charset="0"/>
              </a:rPr>
              <a:t>JongWon</a:t>
            </a:r>
            <a:r>
              <a:rPr lang="ko-KR" altLang="en-US" sz="4000" b="1" kern="0" spc="100" dirty="0">
                <a:solidFill>
                  <a:srgbClr val="595959"/>
                </a:solidFill>
                <a:latin typeface="Caviar Dreams" pitchFamily="34" charset="0"/>
              </a:rPr>
              <a:t> </a:t>
            </a:r>
            <a:r>
              <a:rPr lang="en-US" altLang="ko-KR" sz="4000" b="1" kern="0" spc="100" dirty="0">
                <a:solidFill>
                  <a:srgbClr val="595959"/>
                </a:solidFill>
                <a:latin typeface="Caviar Dreams" pitchFamily="34" charset="0"/>
              </a:rPr>
              <a:t>Lee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868861" y="1730070"/>
            <a:ext cx="4079611" cy="595733"/>
            <a:chOff x="6277231" y="2159403"/>
            <a:chExt cx="3565436" cy="5957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7231" y="2159403"/>
              <a:ext cx="3565436" cy="59573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55081" y="1729658"/>
            <a:ext cx="332005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000" b="1" kern="0" spc="1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인적사항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708402" y="5621870"/>
            <a:ext cx="5375304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300" b="1" kern="0" spc="200" dirty="0">
                <a:solidFill>
                  <a:srgbClr val="A3835F"/>
                </a:solidFill>
                <a:latin typeface="Caviar Dreams" pitchFamily="34" charset="0"/>
              </a:rPr>
              <a:t>Team Elysium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4970425" y="5621870"/>
            <a:ext cx="5375304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300" b="1" kern="0" spc="200" dirty="0">
                <a:solidFill>
                  <a:srgbClr val="A3835F"/>
                </a:solidFill>
                <a:latin typeface="Caviar Dreams" pitchFamily="34" charset="0"/>
                <a:cs typeface="Caviar Dreams" pitchFamily="34" charset="0"/>
              </a:rPr>
              <a:t>사이버 작전 사령부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4932881" y="8126044"/>
            <a:ext cx="5697575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SW </a:t>
            </a:r>
            <a:r>
              <a:rPr lang="ko-KR" altLang="en-US" sz="1600" b="1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개발병</a:t>
            </a:r>
            <a:r>
              <a:rPr lang="en-US" sz="16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</a:t>
            </a:r>
          </a:p>
          <a:p>
            <a:r>
              <a:rPr lang="en-US" sz="16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2019.05.13 – 2020.12.12</a:t>
            </a:r>
          </a:p>
          <a:p>
            <a:r>
              <a:rPr lang="en-US" altLang="ko-KR" sz="1600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Windows XP~10 </a:t>
            </a:r>
            <a:r>
              <a:rPr lang="ko-KR" altLang="en-US" sz="1600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버전 대상 </a:t>
            </a:r>
            <a:r>
              <a:rPr lang="ko-KR" altLang="en-US" sz="1600" kern="0" spc="1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채증</a:t>
            </a:r>
            <a:r>
              <a:rPr lang="ko-KR" altLang="en-US" sz="1600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프로그램 개발</a:t>
            </a:r>
            <a:endParaRPr lang="en-US" altLang="ko-KR" sz="1600" kern="0" spc="1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ko-KR" altLang="en-US" sz="1600" kern="0" spc="100" dirty="0">
                <a:solidFill>
                  <a:srgbClr val="595959"/>
                </a:solidFill>
                <a:latin typeface="Caviar Dreams" pitchFamily="34" charset="0"/>
              </a:rPr>
              <a:t>정보자산 전산관리 체계 개발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686447" y="8126044"/>
            <a:ext cx="569757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연구개발팀 의료 소프트웨어 개발 인턴</a:t>
            </a:r>
            <a:endParaRPr lang="en-US" sz="1600" b="1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16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2017.01.02 – 2018.02.28</a:t>
            </a:r>
          </a:p>
          <a:p>
            <a:r>
              <a:rPr lang="en-US" sz="1600" kern="0" spc="100" dirty="0">
                <a:solidFill>
                  <a:srgbClr val="595959"/>
                </a:solidFill>
                <a:latin typeface="Caviar Dreams" pitchFamily="34" charset="0"/>
              </a:rPr>
              <a:t>POM-Checker </a:t>
            </a:r>
            <a:r>
              <a:rPr lang="ko-KR" altLang="en-US" sz="1600" kern="0" spc="100" dirty="0">
                <a:solidFill>
                  <a:srgbClr val="595959"/>
                </a:solidFill>
                <a:latin typeface="Caviar Dreams" pitchFamily="34" charset="0"/>
              </a:rPr>
              <a:t>의료 소프트웨어 개발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4314179" y="2685732"/>
            <a:ext cx="6440289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이         </a:t>
            </a:r>
            <a:r>
              <a:rPr lang="ko-KR" altLang="en-US" sz="2000" dirty="0" err="1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름</a:t>
            </a:r>
            <a:r>
              <a:rPr lang="ko-KR" altLang="en-US" sz="20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 </a:t>
            </a:r>
            <a:r>
              <a:rPr lang="en-US" altLang="ko-KR" sz="20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이종원</a:t>
            </a:r>
            <a:endParaRPr lang="en-US" altLang="ko-KR" sz="20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20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생년월일</a:t>
            </a:r>
            <a:r>
              <a:rPr lang="en-US" altLang="ko-KR" sz="20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 : 1997.09.10</a:t>
            </a:r>
          </a:p>
          <a:p>
            <a:r>
              <a:rPr lang="ko-KR" altLang="en-US" sz="20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전화번호 </a:t>
            </a:r>
            <a:r>
              <a:rPr lang="en-US" altLang="ko-KR" sz="20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: +82 010 3745 1598</a:t>
            </a:r>
          </a:p>
          <a:p>
            <a:r>
              <a:rPr lang="ko-KR" altLang="en-US" sz="2000" dirty="0">
                <a:solidFill>
                  <a:srgbClr val="595959"/>
                </a:solidFill>
                <a:latin typeface="NanumSquare" pitchFamily="34" charset="0"/>
              </a:rPr>
              <a:t>학        력  </a:t>
            </a:r>
            <a:r>
              <a:rPr lang="en-US" altLang="ko-KR" sz="2000" dirty="0">
                <a:solidFill>
                  <a:srgbClr val="595959"/>
                </a:solidFill>
                <a:latin typeface="NanumSquare" pitchFamily="34" charset="0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NanumSquare" pitchFamily="34" charset="0"/>
              </a:rPr>
              <a:t>인하대학교 </a:t>
            </a:r>
            <a:r>
              <a:rPr lang="en-US" altLang="ko-KR" sz="2000" dirty="0">
                <a:solidFill>
                  <a:srgbClr val="595959"/>
                </a:solidFill>
                <a:latin typeface="NanumSquare" pitchFamily="34" charset="0"/>
              </a:rPr>
              <a:t>2016.03 … 2022.08 (</a:t>
            </a:r>
            <a:r>
              <a:rPr lang="ko-KR" altLang="en-US" sz="2000" dirty="0">
                <a:solidFill>
                  <a:srgbClr val="595959"/>
                </a:solidFill>
                <a:latin typeface="NanumSquare" pitchFamily="34" charset="0"/>
              </a:rPr>
              <a:t>졸업예정</a:t>
            </a:r>
            <a:r>
              <a:rPr lang="en-US" altLang="ko-KR" sz="2000" dirty="0">
                <a:solidFill>
                  <a:srgbClr val="595959"/>
                </a:solidFill>
                <a:latin typeface="NanumSquare" pitchFamily="34" charset="0"/>
              </a:rPr>
              <a:t>)</a:t>
            </a:r>
          </a:p>
          <a:p>
            <a:r>
              <a:rPr lang="ko-KR" altLang="en-US" sz="2000" dirty="0">
                <a:solidFill>
                  <a:srgbClr val="595959"/>
                </a:solidFill>
                <a:latin typeface="NanumSquare" pitchFamily="34" charset="0"/>
              </a:rPr>
              <a:t>이  메  일</a:t>
            </a:r>
            <a:r>
              <a:rPr lang="en-US" altLang="ko-KR" sz="2000" dirty="0">
                <a:solidFill>
                  <a:srgbClr val="595959"/>
                </a:solidFill>
                <a:latin typeface="NanumSquare" pitchFamily="34" charset="0"/>
              </a:rPr>
              <a:t> : </a:t>
            </a:r>
            <a:r>
              <a:rPr lang="en-US" altLang="ko-KR" sz="2000" dirty="0">
                <a:solidFill>
                  <a:srgbClr val="595959"/>
                </a:solidFill>
                <a:latin typeface="NanumSquare" pitchFamily="34" charset="0"/>
                <a:hlinkClick r:id="rId4"/>
              </a:rPr>
              <a:t>jay09144@gmail.com</a:t>
            </a:r>
            <a:endParaRPr lang="en-US" altLang="ko-KR" sz="2000" dirty="0">
              <a:solidFill>
                <a:srgbClr val="595959"/>
              </a:solidFill>
              <a:latin typeface="NanumSquare" pitchFamily="34" charset="0"/>
            </a:endParaRPr>
          </a:p>
          <a:p>
            <a:r>
              <a:rPr lang="en-US" sz="2000" dirty="0">
                <a:solidFill>
                  <a:srgbClr val="595959"/>
                </a:solidFill>
                <a:latin typeface="NanumSquare" pitchFamily="34" charset="0"/>
              </a:rPr>
              <a:t>   GitHub   : </a:t>
            </a:r>
            <a:r>
              <a:rPr lang="en-US" sz="2000" dirty="0">
                <a:solidFill>
                  <a:srgbClr val="595959"/>
                </a:solidFill>
                <a:latin typeface="NanumSquare" pitchFamily="34" charset="0"/>
                <a:hlinkClick r:id="rId5"/>
              </a:rPr>
              <a:t>https://github.com/LunchOn13</a:t>
            </a:r>
            <a:endParaRPr lang="en-US" dirty="0"/>
          </a:p>
        </p:txBody>
      </p:sp>
      <p:sp>
        <p:nvSpPr>
          <p:cNvPr id="37" name="Object 25">
            <a:extLst>
              <a:ext uri="{FF2B5EF4-FFF2-40B4-BE49-F238E27FC236}">
                <a16:creationId xmlns:a16="http://schemas.microsoft.com/office/drawing/2014/main" id="{CAD78D42-9B7F-4CA0-AD4E-3E97A6183EC1}"/>
              </a:ext>
            </a:extLst>
          </p:cNvPr>
          <p:cNvSpPr txBox="1"/>
          <p:nvPr/>
        </p:nvSpPr>
        <p:spPr>
          <a:xfrm>
            <a:off x="11267959" y="2237489"/>
            <a:ext cx="442924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b="1" i="1" kern="0" spc="100" dirty="0">
                <a:solidFill>
                  <a:srgbClr val="A3835F"/>
                </a:solidFill>
                <a:latin typeface="Caviar Dreams" pitchFamily="34" charset="0"/>
              </a:rPr>
              <a:t>Skills</a:t>
            </a:r>
            <a:endParaRPr lang="en-US" dirty="0"/>
          </a:p>
        </p:txBody>
      </p:sp>
      <p:pic>
        <p:nvPicPr>
          <p:cNvPr id="49" name="Object 4">
            <a:extLst>
              <a:ext uri="{FF2B5EF4-FFF2-40B4-BE49-F238E27FC236}">
                <a16:creationId xmlns:a16="http://schemas.microsoft.com/office/drawing/2014/main" id="{032A3C41-9DA5-45B4-9D97-D395037EC0C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8860" y="4813918"/>
            <a:ext cx="4079611" cy="595733"/>
          </a:xfrm>
          <a:prstGeom prst="rect">
            <a:avLst/>
          </a:prstGeom>
        </p:spPr>
      </p:pic>
      <p:sp>
        <p:nvSpPr>
          <p:cNvPr id="50" name="Object 7">
            <a:extLst>
              <a:ext uri="{FF2B5EF4-FFF2-40B4-BE49-F238E27FC236}">
                <a16:creationId xmlns:a16="http://schemas.microsoft.com/office/drawing/2014/main" id="{7179D818-C419-4765-BDDD-59CF9CE4987E}"/>
              </a:ext>
            </a:extLst>
          </p:cNvPr>
          <p:cNvSpPr txBox="1"/>
          <p:nvPr/>
        </p:nvSpPr>
        <p:spPr>
          <a:xfrm>
            <a:off x="1201642" y="4824559"/>
            <a:ext cx="246514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000" b="1" kern="0" spc="100" dirty="0">
                <a:solidFill>
                  <a:srgbClr val="FFFFFF"/>
                </a:solidFill>
                <a:latin typeface="Caviar Dreams" pitchFamily="34" charset="0"/>
              </a:rPr>
              <a:t>관련 경력</a:t>
            </a:r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B38E31E-5494-4D84-95EE-37BA179CF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577" y="6135395"/>
            <a:ext cx="3381847" cy="1762371"/>
          </a:xfrm>
          <a:prstGeom prst="rect">
            <a:avLst/>
          </a:prstGeom>
        </p:spPr>
      </p:pic>
      <p:pic>
        <p:nvPicPr>
          <p:cNvPr id="1026" name="Picture 2" descr="resized CSC 2">
            <a:extLst>
              <a:ext uri="{FF2B5EF4-FFF2-40B4-BE49-F238E27FC236}">
                <a16:creationId xmlns:a16="http://schemas.microsoft.com/office/drawing/2014/main" id="{3D7D5684-B856-486C-AD99-3D7EE065A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654" y="6129392"/>
            <a:ext cx="2152318" cy="184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 descr="사람, 의류, 실내, 가장이(가) 표시된 사진&#10;&#10;자동 생성된 설명">
            <a:extLst>
              <a:ext uri="{FF2B5EF4-FFF2-40B4-BE49-F238E27FC236}">
                <a16:creationId xmlns:a16="http://schemas.microsoft.com/office/drawing/2014/main" id="{1522C85F-E2B1-48FB-B5BF-67D6CDBB7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972" y="2637841"/>
            <a:ext cx="1573863" cy="2098485"/>
          </a:xfrm>
          <a:prstGeom prst="rect">
            <a:avLst/>
          </a:prstGeom>
        </p:spPr>
      </p:pic>
      <p:pic>
        <p:nvPicPr>
          <p:cNvPr id="6" name="Picture 2" descr="C++ - 위키백과, 우리 모두의 백과사전">
            <a:extLst>
              <a:ext uri="{FF2B5EF4-FFF2-40B4-BE49-F238E27FC236}">
                <a16:creationId xmlns:a16="http://schemas.microsoft.com/office/drawing/2014/main" id="{D62F3980-A2C3-4A03-973F-2D8A150CF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581" y="2962257"/>
            <a:ext cx="160111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sic C#] 시작 : P. 노우렛지의 소도서관 프로젝트">
            <a:extLst>
              <a:ext uri="{FF2B5EF4-FFF2-40B4-BE49-F238E27FC236}">
                <a16:creationId xmlns:a16="http://schemas.microsoft.com/office/drawing/2014/main" id="{991F6373-6BA5-4FE0-849F-7A77C075F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555" y="2917295"/>
            <a:ext cx="1763944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90268CC-3162-4CB4-8B53-A4AB66BBC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362" y="296225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자바스크립트(JavaScript) 공부하자">
            <a:extLst>
              <a:ext uri="{FF2B5EF4-FFF2-40B4-BE49-F238E27FC236}">
                <a16:creationId xmlns:a16="http://schemas.microsoft.com/office/drawing/2014/main" id="{D37700FF-FD16-4D66-AEC7-744EB0E46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143" y="516814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리액트 (웹 프레임워크) - 위키백과, 우리 모두의 백과사전">
            <a:extLst>
              <a:ext uri="{FF2B5EF4-FFF2-40B4-BE49-F238E27FC236}">
                <a16:creationId xmlns:a16="http://schemas.microsoft.com/office/drawing/2014/main" id="{A232C7BE-D138-4EE3-A68B-1EE2ACFCB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7090" y="7386115"/>
            <a:ext cx="1837970" cy="159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ity 실시간 개발 플랫폼 | 3D, 2D VR 및 AR 엔진">
            <a:extLst>
              <a:ext uri="{FF2B5EF4-FFF2-40B4-BE49-F238E27FC236}">
                <a16:creationId xmlns:a16="http://schemas.microsoft.com/office/drawing/2014/main" id="{D4D20F12-FF57-4828-9728-3721F5EE5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143" y="5513615"/>
            <a:ext cx="2426872" cy="138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1/3] Complete guide to CI/CD pipelines with Drone.io on kubernetes — Kube  runner and private docker registry | by Cogarius | Medium">
            <a:extLst>
              <a:ext uri="{FF2B5EF4-FFF2-40B4-BE49-F238E27FC236}">
                <a16:creationId xmlns:a16="http://schemas.microsoft.com/office/drawing/2014/main" id="{EB3F5CAE-832B-48EF-B884-89538B65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562" y="7456737"/>
            <a:ext cx="1637581" cy="163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ocker #2. 도커 이미지와 컨테이너(images and containers) — 오웬의 개발 이야기">
            <a:extLst>
              <a:ext uri="{FF2B5EF4-FFF2-40B4-BE49-F238E27FC236}">
                <a16:creationId xmlns:a16="http://schemas.microsoft.com/office/drawing/2014/main" id="{B1D50357-764F-4C5A-9999-01EDC1E7C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555" y="7386115"/>
            <a:ext cx="2017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E94FC8-2B54-4D1E-A5E7-97FABAB79D76}"/>
              </a:ext>
            </a:extLst>
          </p:cNvPr>
          <p:cNvSpPr txBox="1"/>
          <p:nvPr/>
        </p:nvSpPr>
        <p:spPr>
          <a:xfrm>
            <a:off x="15686925" y="483397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D4D459-11CB-4E0D-806F-BE6D2C0B3BBA}"/>
              </a:ext>
            </a:extLst>
          </p:cNvPr>
          <p:cNvSpPr txBox="1"/>
          <p:nvPr/>
        </p:nvSpPr>
        <p:spPr>
          <a:xfrm>
            <a:off x="13646191" y="482455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C#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A3033B-168C-49BD-9598-95CD631D6516}"/>
              </a:ext>
            </a:extLst>
          </p:cNvPr>
          <p:cNvSpPr txBox="1"/>
          <p:nvPr/>
        </p:nvSpPr>
        <p:spPr>
          <a:xfrm>
            <a:off x="11734800" y="916013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Drone CI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B4524D-B132-44D4-947D-77A56BA7EFF8}"/>
              </a:ext>
            </a:extLst>
          </p:cNvPr>
          <p:cNvSpPr txBox="1"/>
          <p:nvPr/>
        </p:nvSpPr>
        <p:spPr>
          <a:xfrm>
            <a:off x="11688743" y="6968146"/>
            <a:ext cx="124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7AFEEE-5A43-4B11-BBEC-AF5AE20DA7A0}"/>
              </a:ext>
            </a:extLst>
          </p:cNvPr>
          <p:cNvSpPr txBox="1"/>
          <p:nvPr/>
        </p:nvSpPr>
        <p:spPr>
          <a:xfrm>
            <a:off x="13668650" y="696814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Unity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AA157DC-6D91-4DFB-8881-625B829BCC48}"/>
              </a:ext>
            </a:extLst>
          </p:cNvPr>
          <p:cNvSpPr txBox="1"/>
          <p:nvPr/>
        </p:nvSpPr>
        <p:spPr>
          <a:xfrm>
            <a:off x="11734800" y="482455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C++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402B84-5EF7-469E-B284-5C92C26BF635}"/>
              </a:ext>
            </a:extLst>
          </p:cNvPr>
          <p:cNvSpPr txBox="1"/>
          <p:nvPr/>
        </p:nvSpPr>
        <p:spPr>
          <a:xfrm>
            <a:off x="13765905" y="918267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Docker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672B97-FDB4-49A5-92B0-38D0301DDEBC}"/>
              </a:ext>
            </a:extLst>
          </p:cNvPr>
          <p:cNvSpPr txBox="1"/>
          <p:nvPr/>
        </p:nvSpPr>
        <p:spPr>
          <a:xfrm>
            <a:off x="15772350" y="912152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React</a:t>
            </a:r>
            <a:endParaRPr lang="ko-KR" altLang="en-US" dirty="0"/>
          </a:p>
        </p:txBody>
      </p:sp>
      <p:pic>
        <p:nvPicPr>
          <p:cNvPr id="3" name="Picture 2" descr="Node.js - 위키백과, 우리 모두의 백과사전">
            <a:extLst>
              <a:ext uri="{FF2B5EF4-FFF2-40B4-BE49-F238E27FC236}">
                <a16:creationId xmlns:a16="http://schemas.microsoft.com/office/drawing/2014/main" id="{5343C4C8-4B64-05BA-A244-4B447C772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792" y="5718423"/>
            <a:ext cx="1605713" cy="97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5D2C0A8-3CB4-2DE2-4AB6-FCAE93700027}"/>
              </a:ext>
            </a:extLst>
          </p:cNvPr>
          <p:cNvSpPr txBox="1"/>
          <p:nvPr/>
        </p:nvSpPr>
        <p:spPr>
          <a:xfrm>
            <a:off x="15806815" y="690232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Node.js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186" y="959063"/>
            <a:ext cx="2539813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300" b="1" kern="0" spc="100" dirty="0">
                <a:solidFill>
                  <a:srgbClr val="595959"/>
                </a:solidFill>
                <a:latin typeface="Caviar Dreams" pitchFamily="34" charset="0"/>
              </a:rPr>
              <a:t>프로젝트 소개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889187" y="1371766"/>
            <a:ext cx="5767065" cy="2446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b="1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Windows</a:t>
            </a:r>
            <a:r>
              <a:rPr lang="ko-KR" altLang="en-US" sz="6100" b="1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대상 </a:t>
            </a:r>
            <a:r>
              <a:rPr lang="ko-KR" altLang="en-US" sz="6100" b="1" kern="0" spc="2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채증</a:t>
            </a:r>
            <a:r>
              <a:rPr lang="ko-KR" altLang="en-US" sz="6100" b="1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프로그램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2019-2020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54961" y="-223296"/>
            <a:ext cx="420015" cy="10733591"/>
            <a:chOff x="11471877" y="-223938"/>
            <a:chExt cx="420015" cy="107335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71877" y="-223938"/>
              <a:ext cx="420015" cy="1073359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76719" y="4797187"/>
            <a:ext cx="5933681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소속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 : </a:t>
            </a:r>
          </a:p>
          <a:p>
            <a:pPr lvl="1"/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사이버 작전 사령부</a:t>
            </a:r>
            <a:endParaRPr lang="en-US" altLang="ko-KR" dirty="0">
              <a:solidFill>
                <a:srgbClr val="595959"/>
              </a:solidFill>
              <a:latin typeface="Caviar Dreams" pitchFamily="34" charset="0"/>
            </a:endParaRPr>
          </a:p>
          <a:p>
            <a:endParaRPr lang="en-US" altLang="ko-KR" dirty="0">
              <a:solidFill>
                <a:srgbClr val="595959"/>
              </a:solidFill>
              <a:latin typeface="Caviar Dreams" pitchFamily="34" charset="0"/>
            </a:endParaRPr>
          </a:p>
          <a:p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직위 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:</a:t>
            </a:r>
          </a:p>
          <a:p>
            <a:pPr lvl="1"/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SW </a:t>
            </a:r>
            <a:r>
              <a:rPr lang="ko-KR" altLang="en-US" dirty="0" err="1">
                <a:solidFill>
                  <a:srgbClr val="595959"/>
                </a:solidFill>
                <a:latin typeface="Caviar Dreams" pitchFamily="34" charset="0"/>
              </a:rPr>
              <a:t>개발병</a:t>
            </a:r>
            <a:endParaRPr lang="en-US" altLang="ko-KR" dirty="0">
              <a:solidFill>
                <a:srgbClr val="595959"/>
              </a:solidFill>
              <a:latin typeface="Caviar Dreams" pitchFamily="34" charset="0"/>
            </a:endParaRPr>
          </a:p>
          <a:p>
            <a:endParaRPr lang="en-US" altLang="ko-KR" dirty="0">
              <a:solidFill>
                <a:srgbClr val="595959"/>
              </a:solidFill>
              <a:latin typeface="Caviar Dreams" pitchFamily="34" charset="0"/>
            </a:endParaRPr>
          </a:p>
          <a:p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개요 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: </a:t>
            </a:r>
          </a:p>
          <a:p>
            <a:pPr lvl="1"/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Windows (XP</a:t>
            </a: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 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~</a:t>
            </a: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 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10)</a:t>
            </a: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 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OS </a:t>
            </a: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대상 특정 데이터를 수집하거나 수집 프로그램을 실행시키는 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System Integration </a:t>
            </a: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진행</a:t>
            </a:r>
            <a:endParaRPr lang="en-US" dirty="0">
              <a:solidFill>
                <a:srgbClr val="595959"/>
              </a:solidFill>
              <a:latin typeface="Caviar Dreams" pitchFamily="34" charset="0"/>
            </a:endParaRPr>
          </a:p>
          <a:p>
            <a:endParaRPr lang="en-US" dirty="0"/>
          </a:p>
        </p:txBody>
      </p:sp>
      <p:pic>
        <p:nvPicPr>
          <p:cNvPr id="15" name="Picture 10">
            <a:extLst>
              <a:ext uri="{FF2B5EF4-FFF2-40B4-BE49-F238E27FC236}">
                <a16:creationId xmlns:a16="http://schemas.microsoft.com/office/drawing/2014/main" id="{C676FE40-ACAD-4E04-976A-74D37AA2B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0" y="11049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ED612E-FB9E-483E-86F7-60EBF80C23B9}"/>
              </a:ext>
            </a:extLst>
          </p:cNvPr>
          <p:cNvSpPr txBox="1"/>
          <p:nvPr/>
        </p:nvSpPr>
        <p:spPr>
          <a:xfrm>
            <a:off x="15229563" y="297661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Python</a:t>
            </a:r>
            <a:endParaRPr lang="ko-KR" alt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FC34983-8770-4FF5-A0A2-76B85FDBA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600" y="3488280"/>
            <a:ext cx="2104800" cy="154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736A77-5CF7-4347-B76D-9241E1387F32}"/>
              </a:ext>
            </a:extLst>
          </p:cNvPr>
          <p:cNvSpPr txBox="1"/>
          <p:nvPr/>
        </p:nvSpPr>
        <p:spPr>
          <a:xfrm>
            <a:off x="15225600" y="521013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PyQt</a:t>
            </a:r>
            <a:r>
              <a:rPr lang="en-US" altLang="ko-KR" dirty="0"/>
              <a:t> 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A5CA3-90AF-4B56-9A9D-151821135073}"/>
              </a:ext>
            </a:extLst>
          </p:cNvPr>
          <p:cNvSpPr txBox="1"/>
          <p:nvPr/>
        </p:nvSpPr>
        <p:spPr>
          <a:xfrm>
            <a:off x="7568896" y="3363731"/>
            <a:ext cx="3913052" cy="586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담당 업무 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프로젝트 기획 단계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클라이언트와의 회의를 통한 의견 조율 및 요구사항 정리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프로젝트 기획 및 설계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프로젝트 개발 단계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프로그램 주요 로직 구축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Drone CI </a:t>
            </a:r>
            <a:r>
              <a:rPr lang="ko-KR" altLang="en-US" dirty="0"/>
              <a:t>와 </a:t>
            </a:r>
            <a:r>
              <a:rPr lang="en-US" altLang="ko-KR" dirty="0"/>
              <a:t>Docker</a:t>
            </a:r>
            <a:r>
              <a:rPr lang="ko-KR" altLang="en-US" dirty="0"/>
              <a:t>를 활용한 </a:t>
            </a:r>
            <a:r>
              <a:rPr lang="en-US" altLang="ko-KR" dirty="0"/>
              <a:t>CI</a:t>
            </a:r>
            <a:r>
              <a:rPr lang="ko-KR" altLang="en-US" dirty="0"/>
              <a:t> </a:t>
            </a:r>
            <a:r>
              <a:rPr lang="en-US" altLang="ko-KR" dirty="0"/>
              <a:t>/ CD </a:t>
            </a:r>
            <a:r>
              <a:rPr lang="ko-KR" altLang="en-US" dirty="0"/>
              <a:t>구축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Pyqt</a:t>
            </a:r>
            <a:r>
              <a:rPr lang="en-US" altLang="ko-KR" dirty="0"/>
              <a:t> 5</a:t>
            </a:r>
            <a:r>
              <a:rPr lang="ko-KR" altLang="en-US" dirty="0"/>
              <a:t>를 사용하여 </a:t>
            </a:r>
            <a:r>
              <a:rPr lang="en-US" altLang="ko-KR" dirty="0"/>
              <a:t>GUI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저사양</a:t>
            </a:r>
            <a:r>
              <a:rPr lang="ko-KR" altLang="en-US" dirty="0"/>
              <a:t> </a:t>
            </a:r>
            <a:r>
              <a:rPr lang="en-US" altLang="ko-KR" dirty="0"/>
              <a:t>PC </a:t>
            </a:r>
            <a:r>
              <a:rPr lang="ko-KR" altLang="en-US" dirty="0"/>
              <a:t>대상 </a:t>
            </a:r>
            <a:r>
              <a:rPr lang="en-US" altLang="ko-KR" dirty="0"/>
              <a:t>HW </a:t>
            </a:r>
            <a:r>
              <a:rPr lang="ko-KR" altLang="en-US" dirty="0"/>
              <a:t>사양 부족으로 인한 과부하 문제 해결</a:t>
            </a:r>
            <a:endParaRPr lang="en-US" altLang="ko-KR" dirty="0"/>
          </a:p>
        </p:txBody>
      </p:sp>
      <p:pic>
        <p:nvPicPr>
          <p:cNvPr id="24" name="Picture 18" descr="1/3] Complete guide to CI/CD pipelines with Drone.io on kubernetes — Kube  runner and private docker registry | by Cogarius | Medium">
            <a:extLst>
              <a:ext uri="{FF2B5EF4-FFF2-40B4-BE49-F238E27FC236}">
                <a16:creationId xmlns:a16="http://schemas.microsoft.com/office/drawing/2014/main" id="{72A24304-F2F8-439B-91C8-470524863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1419" y="5652582"/>
            <a:ext cx="1637581" cy="163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48A2BF9-8062-47F6-B8DF-7E3D077C75E3}"/>
              </a:ext>
            </a:extLst>
          </p:cNvPr>
          <p:cNvSpPr txBox="1"/>
          <p:nvPr/>
        </p:nvSpPr>
        <p:spPr>
          <a:xfrm>
            <a:off x="15271657" y="735598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Drone CI</a:t>
            </a:r>
            <a:endParaRPr lang="ko-KR" altLang="en-US" dirty="0"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6BACAD1C-6CE2-40AE-94BA-333C431BFF69}"/>
              </a:ext>
            </a:extLst>
          </p:cNvPr>
          <p:cNvSpPr txBox="1"/>
          <p:nvPr/>
        </p:nvSpPr>
        <p:spPr>
          <a:xfrm>
            <a:off x="13172959" y="479183"/>
            <a:ext cx="442924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b="1" i="1" kern="0" spc="100" dirty="0">
                <a:solidFill>
                  <a:srgbClr val="A3835F"/>
                </a:solidFill>
                <a:latin typeface="Caviar Dreams" pitchFamily="34" charset="0"/>
              </a:rPr>
              <a:t>Used Skills</a:t>
            </a:r>
            <a:endParaRPr lang="en-US" dirty="0"/>
          </a:p>
        </p:txBody>
      </p:sp>
      <p:pic>
        <p:nvPicPr>
          <p:cNvPr id="27" name="Picture 20" descr="Docker #2. 도커 이미지와 컨테이너(images and containers) — 오웬의 개발 이야기">
            <a:extLst>
              <a:ext uri="{FF2B5EF4-FFF2-40B4-BE49-F238E27FC236}">
                <a16:creationId xmlns:a16="http://schemas.microsoft.com/office/drawing/2014/main" id="{D7ECF586-C388-4FFE-8D68-DA580F732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900" y="7544248"/>
            <a:ext cx="2017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E518591-E627-4A97-BE96-F938EAF4E5C1}"/>
              </a:ext>
            </a:extLst>
          </p:cNvPr>
          <p:cNvSpPr txBox="1"/>
          <p:nvPr/>
        </p:nvSpPr>
        <p:spPr>
          <a:xfrm>
            <a:off x="15269250" y="93408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Docker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186" y="959063"/>
            <a:ext cx="2539813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300" b="1" kern="0" spc="100" dirty="0">
                <a:solidFill>
                  <a:srgbClr val="595959"/>
                </a:solidFill>
                <a:latin typeface="Caviar Dreams" pitchFamily="34" charset="0"/>
              </a:rPr>
              <a:t>프로젝트 소개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889187" y="1371766"/>
            <a:ext cx="6163564" cy="2446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6100" b="1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정보자산</a:t>
            </a:r>
            <a:endParaRPr lang="en-US" altLang="ko-KR" sz="6100" b="1" kern="0" spc="2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ko-KR" altLang="en-US" sz="6100" b="1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전산화 관리체계</a:t>
            </a:r>
            <a:endParaRPr lang="en-US" altLang="ko-KR" sz="6100" b="1" kern="0" spc="2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2019-2020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54961" y="-223296"/>
            <a:ext cx="420015" cy="10733591"/>
            <a:chOff x="11471877" y="-223938"/>
            <a:chExt cx="420015" cy="107335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71877" y="-223938"/>
              <a:ext cx="420015" cy="1073359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76719" y="4797187"/>
            <a:ext cx="5933681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소속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 : </a:t>
            </a:r>
          </a:p>
          <a:p>
            <a:pPr lvl="1"/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사이버 작전 사령부</a:t>
            </a:r>
            <a:endParaRPr lang="en-US" altLang="ko-KR" dirty="0">
              <a:solidFill>
                <a:srgbClr val="595959"/>
              </a:solidFill>
              <a:latin typeface="Caviar Dreams" pitchFamily="34" charset="0"/>
            </a:endParaRPr>
          </a:p>
          <a:p>
            <a:endParaRPr lang="en-US" altLang="ko-KR" dirty="0">
              <a:solidFill>
                <a:srgbClr val="595959"/>
              </a:solidFill>
              <a:latin typeface="Caviar Dreams" pitchFamily="34" charset="0"/>
            </a:endParaRPr>
          </a:p>
          <a:p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직위 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:</a:t>
            </a:r>
          </a:p>
          <a:p>
            <a:pPr lvl="1"/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SW </a:t>
            </a:r>
            <a:r>
              <a:rPr lang="ko-KR" altLang="en-US" dirty="0" err="1">
                <a:solidFill>
                  <a:srgbClr val="595959"/>
                </a:solidFill>
                <a:latin typeface="Caviar Dreams" pitchFamily="34" charset="0"/>
              </a:rPr>
              <a:t>개발병</a:t>
            </a:r>
            <a:endParaRPr lang="en-US" altLang="ko-KR" dirty="0">
              <a:solidFill>
                <a:srgbClr val="595959"/>
              </a:solidFill>
              <a:latin typeface="Caviar Dreams" pitchFamily="34" charset="0"/>
            </a:endParaRPr>
          </a:p>
          <a:p>
            <a:endParaRPr lang="en-US" altLang="ko-KR" dirty="0">
              <a:solidFill>
                <a:srgbClr val="595959"/>
              </a:solidFill>
              <a:latin typeface="Caviar Dreams" pitchFamily="34" charset="0"/>
            </a:endParaRPr>
          </a:p>
          <a:p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개요 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: </a:t>
            </a:r>
          </a:p>
          <a:p>
            <a:pPr lvl="1"/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기존에 수기로 작성하던 정보자산 관리대장을 전산화 하여 관리할 수 있도록 정보자산 등록 및 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	</a:t>
            </a: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관리 기능을 가진 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Web Service </a:t>
            </a: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구축</a:t>
            </a:r>
            <a:endParaRPr lang="en-US" altLang="ko-KR" dirty="0">
              <a:solidFill>
                <a:srgbClr val="595959"/>
              </a:solidFill>
              <a:latin typeface="Caviar Dreams" pitchFamily="34" charset="0"/>
            </a:endParaRPr>
          </a:p>
          <a:p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	</a:t>
            </a:r>
            <a:endParaRPr lang="en-US" dirty="0">
              <a:solidFill>
                <a:srgbClr val="595959"/>
              </a:solidFill>
              <a:latin typeface="Caviar Dreams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A5CA3-90AF-4B56-9A9D-151821135073}"/>
              </a:ext>
            </a:extLst>
          </p:cNvPr>
          <p:cNvSpPr txBox="1"/>
          <p:nvPr/>
        </p:nvSpPr>
        <p:spPr>
          <a:xfrm>
            <a:off x="7723216" y="3731432"/>
            <a:ext cx="3913052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담당 업무 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프로젝트 개발 단계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React JS </a:t>
            </a:r>
            <a:r>
              <a:rPr lang="ko-KR" altLang="en-US" dirty="0"/>
              <a:t>를 활용한 </a:t>
            </a:r>
            <a:r>
              <a:rPr lang="en-US" altLang="ko-KR" dirty="0"/>
              <a:t>Front-end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Server</a:t>
            </a:r>
            <a:r>
              <a:rPr lang="ko-KR" altLang="en-US" dirty="0"/>
              <a:t>의 </a:t>
            </a:r>
            <a:r>
              <a:rPr lang="en-US" altLang="ko-KR" dirty="0"/>
              <a:t>Rest API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로그인 기능 구현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Json</a:t>
            </a:r>
            <a:r>
              <a:rPr lang="en-US" altLang="ko-KR" dirty="0"/>
              <a:t> Web Token</a:t>
            </a:r>
            <a:r>
              <a:rPr lang="ko-KR" altLang="en-US" dirty="0"/>
              <a:t>을 이용한 로그인 유지 기능 구현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대용량 정보자산</a:t>
            </a:r>
            <a:r>
              <a:rPr lang="en-US" altLang="ko-KR" dirty="0"/>
              <a:t> list</a:t>
            </a:r>
            <a:r>
              <a:rPr lang="ko-KR" altLang="en-US" dirty="0"/>
              <a:t>를</a:t>
            </a:r>
            <a:r>
              <a:rPr lang="en-US" altLang="ko-KR" dirty="0"/>
              <a:t> web</a:t>
            </a:r>
            <a:r>
              <a:rPr lang="ko-KR" altLang="en-US" dirty="0"/>
              <a:t>에서 표시할 때의 과부하 문제 해결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Front-end CI/CD pipeline</a:t>
            </a:r>
            <a:r>
              <a:rPr lang="ko-KR" altLang="en-US" dirty="0"/>
              <a:t> 유지보수</a:t>
            </a:r>
            <a:endParaRPr lang="en-US" altLang="ko-KR" dirty="0"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6BACAD1C-6CE2-40AE-94BA-333C431BFF69}"/>
              </a:ext>
            </a:extLst>
          </p:cNvPr>
          <p:cNvSpPr txBox="1"/>
          <p:nvPr/>
        </p:nvSpPr>
        <p:spPr>
          <a:xfrm>
            <a:off x="13172959" y="479183"/>
            <a:ext cx="442924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b="1" i="1" kern="0" spc="100" dirty="0">
                <a:solidFill>
                  <a:srgbClr val="A3835F"/>
                </a:solidFill>
                <a:latin typeface="Caviar Dreams" pitchFamily="34" charset="0"/>
              </a:rPr>
              <a:t>Used Skills</a:t>
            </a:r>
            <a:endParaRPr lang="en-US" dirty="0"/>
          </a:p>
        </p:txBody>
      </p:sp>
      <p:pic>
        <p:nvPicPr>
          <p:cNvPr id="20" name="Picture 12" descr="자바스크립트(JavaScript) 공부하자">
            <a:extLst>
              <a:ext uri="{FF2B5EF4-FFF2-40B4-BE49-F238E27FC236}">
                <a16:creationId xmlns:a16="http://schemas.microsoft.com/office/drawing/2014/main" id="{56A73C27-0CC2-4ADC-B70B-41E619EF8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0" y="15621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1D505A-6781-47EF-A9C2-17CF736ECEB8}"/>
              </a:ext>
            </a:extLst>
          </p:cNvPr>
          <p:cNvSpPr txBox="1"/>
          <p:nvPr/>
        </p:nvSpPr>
        <p:spPr>
          <a:xfrm>
            <a:off x="14844600" y="3362100"/>
            <a:ext cx="124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JavaScript</a:t>
            </a:r>
            <a:endParaRPr lang="ko-KR" altLang="en-US" dirty="0"/>
          </a:p>
        </p:txBody>
      </p:sp>
      <p:pic>
        <p:nvPicPr>
          <p:cNvPr id="23" name="Picture 14" descr="리액트 (웹 프레임워크) - 위키백과, 우리 모두의 백과사전">
            <a:extLst>
              <a:ext uri="{FF2B5EF4-FFF2-40B4-BE49-F238E27FC236}">
                <a16:creationId xmlns:a16="http://schemas.microsoft.com/office/drawing/2014/main" id="{99A37131-8C14-4F6D-981C-53DAED0A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785" y="3990841"/>
            <a:ext cx="1524000" cy="132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 descr="1/3] Complete guide to CI/CD pipelines with Drone.io on kubernetes — Kube  runner and private docker registry | by Cogarius | Medium">
            <a:extLst>
              <a:ext uri="{FF2B5EF4-FFF2-40B4-BE49-F238E27FC236}">
                <a16:creationId xmlns:a16="http://schemas.microsoft.com/office/drawing/2014/main" id="{9AA172CE-3B25-4F23-B0EB-651B041D6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4275" y="7482555"/>
            <a:ext cx="1543725" cy="154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827F0D5-9AE8-4FB4-88D7-1C8F6CE7CEDB}"/>
              </a:ext>
            </a:extLst>
          </p:cNvPr>
          <p:cNvSpPr txBox="1"/>
          <p:nvPr/>
        </p:nvSpPr>
        <p:spPr>
          <a:xfrm>
            <a:off x="14935244" y="9201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Drone CI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46E2E9-91F8-44B9-9028-785DACDAF46A}"/>
              </a:ext>
            </a:extLst>
          </p:cNvPr>
          <p:cNvSpPr txBox="1"/>
          <p:nvPr/>
        </p:nvSpPr>
        <p:spPr>
          <a:xfrm>
            <a:off x="14854179" y="540904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React</a:t>
            </a:r>
            <a:endParaRPr lang="ko-KR" altLang="en-US" dirty="0"/>
          </a:p>
        </p:txBody>
      </p:sp>
      <p:pic>
        <p:nvPicPr>
          <p:cNvPr id="17" name="Picture 2" descr="Node.js - 위키백과, 우리 모두의 백과사전">
            <a:extLst>
              <a:ext uri="{FF2B5EF4-FFF2-40B4-BE49-F238E27FC236}">
                <a16:creationId xmlns:a16="http://schemas.microsoft.com/office/drawing/2014/main" id="{4512C548-849E-D180-22F8-D3128DA7C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5788" y="5838139"/>
            <a:ext cx="1605713" cy="97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FDE595-AF10-636E-1EA4-28DEC39ED629}"/>
              </a:ext>
            </a:extLst>
          </p:cNvPr>
          <p:cNvSpPr txBox="1"/>
          <p:nvPr/>
        </p:nvSpPr>
        <p:spPr>
          <a:xfrm>
            <a:off x="14969562" y="69381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Node.js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01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9186" y="959063"/>
            <a:ext cx="2692213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3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프로젝트 소개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89187" y="1841125"/>
            <a:ext cx="5767065" cy="1508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b="1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Pom-Checker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2017-2018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62799" y="6366329"/>
            <a:ext cx="11412893" cy="506258"/>
            <a:chOff x="7162799" y="6366329"/>
            <a:chExt cx="11412893" cy="5062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616117" y="913011"/>
              <a:ext cx="506258" cy="11412893"/>
            </a:xfrm>
            <a:prstGeom prst="rect">
              <a:avLst/>
            </a:prstGeom>
          </p:spPr>
        </p:pic>
      </p:grpSp>
      <p:sp>
        <p:nvSpPr>
          <p:cNvPr id="15" name="Object 16">
            <a:extLst>
              <a:ext uri="{FF2B5EF4-FFF2-40B4-BE49-F238E27FC236}">
                <a16:creationId xmlns:a16="http://schemas.microsoft.com/office/drawing/2014/main" id="{F4F5C874-DDEC-46E7-A7CF-29B8EDB040B1}"/>
              </a:ext>
            </a:extLst>
          </p:cNvPr>
          <p:cNvSpPr txBox="1"/>
          <p:nvPr/>
        </p:nvSpPr>
        <p:spPr>
          <a:xfrm>
            <a:off x="1076719" y="4797187"/>
            <a:ext cx="5933681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소속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 : </a:t>
            </a:r>
          </a:p>
          <a:p>
            <a:pPr lvl="1"/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Team Elysium</a:t>
            </a:r>
          </a:p>
          <a:p>
            <a:endParaRPr lang="en-US" altLang="ko-KR" dirty="0">
              <a:solidFill>
                <a:srgbClr val="595959"/>
              </a:solidFill>
              <a:latin typeface="Caviar Dreams" pitchFamily="34" charset="0"/>
            </a:endParaRPr>
          </a:p>
          <a:p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직위 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:</a:t>
            </a:r>
          </a:p>
          <a:p>
            <a:pPr lvl="1"/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연구개발팀 의료 소프트웨어 개발 인턴</a:t>
            </a:r>
            <a:endParaRPr lang="en-US" altLang="ko-KR" dirty="0">
              <a:solidFill>
                <a:srgbClr val="595959"/>
              </a:solidFill>
              <a:latin typeface="Caviar Dreams" pitchFamily="34" charset="0"/>
            </a:endParaRPr>
          </a:p>
          <a:p>
            <a:endParaRPr lang="en-US" altLang="ko-KR" dirty="0">
              <a:solidFill>
                <a:srgbClr val="595959"/>
              </a:solidFill>
              <a:latin typeface="Caviar Dreams" pitchFamily="34" charset="0"/>
            </a:endParaRPr>
          </a:p>
          <a:p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개요 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: </a:t>
            </a:r>
          </a:p>
          <a:p>
            <a:pPr lvl="1"/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센서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(</a:t>
            </a: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마커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) </a:t>
            </a: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의존 없이 편리한 측정이 가능한 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3D </a:t>
            </a: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센서 기반 관절기동범위 측정 및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 </a:t>
            </a: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신체 불균형 분석 의료기기</a:t>
            </a:r>
            <a:endParaRPr lang="en-US" altLang="ko-KR" dirty="0">
              <a:solidFill>
                <a:srgbClr val="595959"/>
              </a:solidFill>
              <a:latin typeface="Caviar Dreams" pitchFamily="34" charset="0"/>
            </a:endParaRPr>
          </a:p>
          <a:p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제품 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: </a:t>
            </a:r>
          </a:p>
          <a:p>
            <a:pPr lvl="1"/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  <a:hlinkClick r:id="rId4"/>
              </a:rPr>
              <a:t>https://www.pomchecker.com/</a:t>
            </a:r>
            <a:endParaRPr lang="en-US" altLang="ko-KR" dirty="0">
              <a:solidFill>
                <a:srgbClr val="595959"/>
              </a:solidFill>
              <a:latin typeface="Caviar Dreams" pitchFamily="34" charset="0"/>
            </a:endParaRPr>
          </a:p>
          <a:p>
            <a:pPr lvl="1"/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  <a:hlinkClick r:id="rId5"/>
              </a:rPr>
              <a:t>https://www.youtube.com/watch?v=EPnLYMMVJKM&amp;ab_channel=TeamElysium</a:t>
            </a:r>
            <a:endParaRPr lang="en-US" altLang="ko-KR" dirty="0">
              <a:solidFill>
                <a:srgbClr val="595959"/>
              </a:solidFill>
              <a:latin typeface="Caviar Dreams" pitchFamily="34" charset="0"/>
            </a:endParaRPr>
          </a:p>
          <a:p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	</a:t>
            </a:r>
            <a:endParaRPr lang="en-US" dirty="0">
              <a:solidFill>
                <a:srgbClr val="595959"/>
              </a:solidFill>
              <a:latin typeface="Caviar Dreams" pitchFamily="34" charset="0"/>
            </a:endParaRPr>
          </a:p>
          <a:p>
            <a:endParaRPr lang="en-US" dirty="0"/>
          </a:p>
        </p:txBody>
      </p:sp>
      <p:sp>
        <p:nvSpPr>
          <p:cNvPr id="16" name="Object 25">
            <a:extLst>
              <a:ext uri="{FF2B5EF4-FFF2-40B4-BE49-F238E27FC236}">
                <a16:creationId xmlns:a16="http://schemas.microsoft.com/office/drawing/2014/main" id="{383C2423-1980-438D-8AAB-EA99C4478106}"/>
              </a:ext>
            </a:extLst>
          </p:cNvPr>
          <p:cNvSpPr txBox="1"/>
          <p:nvPr/>
        </p:nvSpPr>
        <p:spPr>
          <a:xfrm>
            <a:off x="6929379" y="7124700"/>
            <a:ext cx="442924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b="1" i="1" kern="0" spc="100" dirty="0">
                <a:solidFill>
                  <a:srgbClr val="A3835F"/>
                </a:solidFill>
                <a:latin typeface="Caviar Dreams" pitchFamily="34" charset="0"/>
              </a:rPr>
              <a:t>Used Skills</a:t>
            </a:r>
            <a:endParaRPr lang="en-US" dirty="0"/>
          </a:p>
        </p:txBody>
      </p:sp>
      <p:pic>
        <p:nvPicPr>
          <p:cNvPr id="18" name="Picture 8" descr="Basic C#] 시작 : P. 노우렛지의 소도서관 프로젝트">
            <a:extLst>
              <a:ext uri="{FF2B5EF4-FFF2-40B4-BE49-F238E27FC236}">
                <a16:creationId xmlns:a16="http://schemas.microsoft.com/office/drawing/2014/main" id="{872B18D3-79D4-482F-9072-D42149A13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373" y="7472233"/>
            <a:ext cx="1763944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Unity 실시간 개발 플랫폼 | 3D, 2D VR 및 AR 엔진">
            <a:extLst>
              <a:ext uri="{FF2B5EF4-FFF2-40B4-BE49-F238E27FC236}">
                <a16:creationId xmlns:a16="http://schemas.microsoft.com/office/drawing/2014/main" id="{4E9B32D6-0182-41C1-942E-5552EA0ED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548" y="7678698"/>
            <a:ext cx="314563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8DDE1F-AC95-4D07-9250-464D6BF63567}"/>
              </a:ext>
            </a:extLst>
          </p:cNvPr>
          <p:cNvSpPr txBox="1"/>
          <p:nvPr/>
        </p:nvSpPr>
        <p:spPr>
          <a:xfrm>
            <a:off x="10154009" y="937949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C#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ED8FBD-E2BA-4DF6-84FC-C93657E3E630}"/>
              </a:ext>
            </a:extLst>
          </p:cNvPr>
          <p:cNvSpPr txBox="1"/>
          <p:nvPr/>
        </p:nvSpPr>
        <p:spPr>
          <a:xfrm>
            <a:off x="13635963" y="93812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Unity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5AB7D5-A609-4860-9A4F-596B02528434}"/>
              </a:ext>
            </a:extLst>
          </p:cNvPr>
          <p:cNvSpPr txBox="1"/>
          <p:nvPr/>
        </p:nvSpPr>
        <p:spPr>
          <a:xfrm>
            <a:off x="7227984" y="1594290"/>
            <a:ext cx="3913052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담당 업무 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프로젝트 개발 단계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3D</a:t>
            </a:r>
            <a:r>
              <a:rPr lang="ko-KR" altLang="en-US" dirty="0"/>
              <a:t> 센서 연결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피사체 인식 기능 개발 </a:t>
            </a:r>
            <a:r>
              <a:rPr lang="en-US" altLang="ko-KR" dirty="0"/>
              <a:t>( 3D </a:t>
            </a:r>
            <a:r>
              <a:rPr lang="ko-KR" altLang="en-US" dirty="0"/>
              <a:t>센서 데이터 및 </a:t>
            </a:r>
            <a:r>
              <a:rPr lang="en-US" altLang="ko-KR" dirty="0"/>
              <a:t>image detection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관절 기동 범위 측정 로직 개발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환자 데이터 조회 </a:t>
            </a:r>
            <a:r>
              <a:rPr lang="en-US" altLang="ko-KR" dirty="0"/>
              <a:t>GUI </a:t>
            </a:r>
            <a:r>
              <a:rPr lang="ko-KR" altLang="en-US" dirty="0"/>
              <a:t>개발</a:t>
            </a:r>
            <a:endParaRPr lang="en-US" altLang="ko-KR" dirty="0"/>
          </a:p>
        </p:txBody>
      </p:sp>
      <p:pic>
        <p:nvPicPr>
          <p:cNvPr id="3074" name="Picture 2" descr="세상의료기">
            <a:extLst>
              <a:ext uri="{FF2B5EF4-FFF2-40B4-BE49-F238E27FC236}">
                <a16:creationId xmlns:a16="http://schemas.microsoft.com/office/drawing/2014/main" id="{29AFBA8C-00EE-4E8B-8AAE-7EB68D370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0" y="100418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123552" y="-138996"/>
            <a:ext cx="6790219" cy="10563707"/>
            <a:chOff x="-123552" y="-138996"/>
            <a:chExt cx="6790219" cy="105637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3552" y="-138996"/>
              <a:ext cx="6790219" cy="1056370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89186" y="959063"/>
            <a:ext cx="2463613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300" b="1" kern="0" spc="10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프로젝트 소개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889187" y="1371766"/>
            <a:ext cx="6197413" cy="2446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b="1" kern="0" spc="2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EasyGit-3D</a:t>
            </a:r>
          </a:p>
          <a:p>
            <a:r>
              <a:rPr lang="en-US" sz="6100" b="1" kern="0" spc="2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(</a:t>
            </a:r>
            <a:r>
              <a:rPr lang="ko-KR" altLang="en-US" sz="6100" b="1" kern="0" spc="2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가제</a:t>
            </a:r>
            <a:r>
              <a:rPr lang="en-US" altLang="ko-KR" sz="6100" b="1" kern="0" spc="2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)</a:t>
            </a:r>
            <a:endParaRPr lang="en-US" sz="6100" b="1" kern="0" spc="200" dirty="0">
              <a:solidFill>
                <a:srgbClr val="FFFFFF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3100" b="1" kern="0" spc="1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2022-2022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89187" y="4602946"/>
            <a:ext cx="5435413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Caviar Dreams" pitchFamily="34" charset="0"/>
              </a:rPr>
              <a:t>소속</a:t>
            </a:r>
            <a:r>
              <a:rPr lang="en-US" altLang="ko-KR" dirty="0">
                <a:solidFill>
                  <a:srgbClr val="FFFFFF"/>
                </a:solidFill>
                <a:latin typeface="Caviar Dreams" pitchFamily="34" charset="0"/>
              </a:rPr>
              <a:t>: </a:t>
            </a:r>
          </a:p>
          <a:p>
            <a:pPr lvl="1"/>
            <a:r>
              <a:rPr lang="ko-KR" altLang="en-US" dirty="0">
                <a:solidFill>
                  <a:srgbClr val="FFFFFF"/>
                </a:solidFill>
                <a:latin typeface="Caviar Dreams" pitchFamily="34" charset="0"/>
              </a:rPr>
              <a:t>인하대학교</a:t>
            </a:r>
            <a:endParaRPr lang="en-US" altLang="ko-KR" dirty="0">
              <a:solidFill>
                <a:srgbClr val="FFFFFF"/>
              </a:solidFill>
              <a:latin typeface="Caviar Dreams" pitchFamily="34" charset="0"/>
            </a:endParaRPr>
          </a:p>
          <a:p>
            <a:pPr lvl="1"/>
            <a:endParaRPr lang="en-US" altLang="ko-KR" dirty="0">
              <a:solidFill>
                <a:srgbClr val="FFFFFF"/>
              </a:solidFill>
              <a:latin typeface="Caviar Dreams" pitchFamily="34" charset="0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aviar Dreams" pitchFamily="34" charset="0"/>
              </a:rPr>
              <a:t>직위</a:t>
            </a:r>
            <a:r>
              <a:rPr lang="en-US" altLang="ko-KR" dirty="0">
                <a:solidFill>
                  <a:srgbClr val="FFFFFF"/>
                </a:solidFill>
                <a:latin typeface="Caviar Dreams" pitchFamily="34" charset="0"/>
              </a:rPr>
              <a:t>:</a:t>
            </a:r>
          </a:p>
          <a:p>
            <a:pPr lvl="1"/>
            <a:r>
              <a:rPr lang="ko-KR" altLang="en-US" dirty="0">
                <a:solidFill>
                  <a:srgbClr val="FFFFFF"/>
                </a:solidFill>
                <a:latin typeface="Caviar Dreams" pitchFamily="34" charset="0"/>
              </a:rPr>
              <a:t>컴퓨터 공학과 학부생</a:t>
            </a:r>
            <a:endParaRPr lang="en-US" altLang="ko-KR" dirty="0">
              <a:solidFill>
                <a:srgbClr val="FFFFFF"/>
              </a:solidFill>
              <a:latin typeface="Caviar Dreams" pitchFamily="34" charset="0"/>
            </a:endParaRPr>
          </a:p>
          <a:p>
            <a:pPr lvl="1"/>
            <a:endParaRPr lang="en-US" altLang="ko-KR" dirty="0">
              <a:solidFill>
                <a:srgbClr val="FFFFFF"/>
              </a:solidFill>
              <a:latin typeface="Caviar Dreams" pitchFamily="34" charset="0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aviar Dreams" pitchFamily="34" charset="0"/>
              </a:rPr>
              <a:t>개요</a:t>
            </a:r>
            <a:r>
              <a:rPr lang="en-US" altLang="ko-KR" dirty="0">
                <a:solidFill>
                  <a:srgbClr val="FFFFFF"/>
                </a:solidFill>
                <a:latin typeface="Caviar Dreams" pitchFamily="34" charset="0"/>
              </a:rPr>
              <a:t>: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  <a:latin typeface="Caviar Dreams" pitchFamily="34" charset="0"/>
              </a:rPr>
              <a:t>컴퓨터 공학과 종합설계 과목 팀 프로젝트</a:t>
            </a:r>
            <a:endParaRPr lang="en-US" altLang="ko-KR" dirty="0">
              <a:solidFill>
                <a:srgbClr val="FFFFFF"/>
              </a:solidFill>
              <a:latin typeface="Caviar Dreams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FFFF"/>
              </a:solidFill>
              <a:latin typeface="Caviar Dreams" pitchFamily="34" charset="0"/>
            </a:endParaRPr>
          </a:p>
          <a:p>
            <a:pPr lvl="1"/>
            <a:r>
              <a:rPr lang="ko-KR" altLang="en-US" dirty="0">
                <a:solidFill>
                  <a:srgbClr val="FFFFFF"/>
                </a:solidFill>
                <a:latin typeface="Caviar Dreams" pitchFamily="34" charset="0"/>
              </a:rPr>
              <a:t>협업을 위한 </a:t>
            </a:r>
            <a:r>
              <a:rPr lang="en-US" altLang="ko-KR" dirty="0">
                <a:solidFill>
                  <a:srgbClr val="FFFFFF"/>
                </a:solidFill>
                <a:latin typeface="Caviar Dreams" pitchFamily="34" charset="0"/>
              </a:rPr>
              <a:t>Git </a:t>
            </a:r>
            <a:r>
              <a:rPr lang="ko-KR" altLang="en-US" dirty="0">
                <a:solidFill>
                  <a:srgbClr val="FFFFFF"/>
                </a:solidFill>
                <a:latin typeface="Caviar Dreams" pitchFamily="34" charset="0"/>
              </a:rPr>
              <a:t>활용에 미숙한 사람들을 위해 </a:t>
            </a:r>
            <a:r>
              <a:rPr lang="en-US" altLang="ko-KR" dirty="0">
                <a:solidFill>
                  <a:srgbClr val="FFFFFF"/>
                </a:solidFill>
                <a:latin typeface="Caviar Dreams" pitchFamily="34" charset="0"/>
              </a:rPr>
              <a:t>Git Version System</a:t>
            </a:r>
            <a:r>
              <a:rPr lang="ko-KR" altLang="en-US" dirty="0">
                <a:solidFill>
                  <a:srgbClr val="FFFFFF"/>
                </a:solidFill>
                <a:latin typeface="Caviar Dreams" pitchFamily="34" charset="0"/>
              </a:rPr>
              <a:t>을 이해하기 쉽도록 직관적인 </a:t>
            </a:r>
            <a:r>
              <a:rPr lang="en-US" altLang="ko-KR" dirty="0">
                <a:solidFill>
                  <a:srgbClr val="FFFFFF"/>
                </a:solidFill>
                <a:latin typeface="Caviar Dreams" pitchFamily="34" charset="0"/>
              </a:rPr>
              <a:t>3D GUI</a:t>
            </a:r>
            <a:r>
              <a:rPr lang="ko-KR" altLang="en-US" dirty="0">
                <a:solidFill>
                  <a:srgbClr val="FFFFFF"/>
                </a:solidFill>
                <a:latin typeface="Caviar Dreams" pitchFamily="34" charset="0"/>
              </a:rPr>
              <a:t>로 구현된 버전관리시스템</a:t>
            </a:r>
            <a:endParaRPr lang="en-US" altLang="ko-KR" dirty="0">
              <a:solidFill>
                <a:srgbClr val="FFFFFF"/>
              </a:solidFill>
              <a:latin typeface="Caviar Dreams" pitchFamily="34" charset="0"/>
            </a:endParaRPr>
          </a:p>
          <a:p>
            <a:pPr lvl="1"/>
            <a:r>
              <a:rPr lang="en-US" altLang="ko-KR" dirty="0">
                <a:solidFill>
                  <a:srgbClr val="FFFFFF"/>
                </a:solidFill>
                <a:latin typeface="Caviar Dreams" pitchFamily="34" charset="0"/>
              </a:rPr>
              <a:t>(</a:t>
            </a:r>
            <a:r>
              <a:rPr lang="ko-KR" altLang="en-US" dirty="0" err="1">
                <a:solidFill>
                  <a:srgbClr val="FFFFFF"/>
                </a:solidFill>
                <a:latin typeface="Caviar Dreams" pitchFamily="34" charset="0"/>
              </a:rPr>
              <a:t>개발중</a:t>
            </a:r>
            <a:r>
              <a:rPr lang="en-US" altLang="ko-KR" dirty="0">
                <a:solidFill>
                  <a:srgbClr val="FFFFFF"/>
                </a:solidFill>
                <a:latin typeface="Caviar Dreams" pitchFamily="34" charset="0"/>
              </a:rPr>
              <a:t>)</a:t>
            </a:r>
          </a:p>
          <a:p>
            <a:pPr lvl="1"/>
            <a:endParaRPr lang="en-US" altLang="ko-KR" dirty="0">
              <a:solidFill>
                <a:srgbClr val="FFFFFF"/>
              </a:solidFill>
              <a:latin typeface="Caviar Dreams" pitchFamily="34" charset="0"/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Caviar Dreams" pitchFamily="34" charset="0"/>
              </a:rPr>
              <a:t>GitHub:</a:t>
            </a:r>
          </a:p>
          <a:p>
            <a:pPr lvl="1"/>
            <a:r>
              <a:rPr lang="en-US" altLang="ko-KR" dirty="0">
                <a:solidFill>
                  <a:srgbClr val="FFFFFF"/>
                </a:solidFill>
                <a:latin typeface="Caviar Dreams" pitchFamily="34" charset="0"/>
                <a:hlinkClick r:id="rId4"/>
              </a:rPr>
              <a:t>https://github.com/LunchOn13/Swimming_on_git</a:t>
            </a:r>
            <a:endParaRPr lang="en-US" altLang="ko-KR" dirty="0">
              <a:solidFill>
                <a:srgbClr val="FFFFFF"/>
              </a:solidFill>
              <a:latin typeface="Caviar Dreams" pitchFamily="34" charset="0"/>
            </a:endParaRPr>
          </a:p>
          <a:p>
            <a:pPr lvl="1"/>
            <a:endParaRPr lang="en-US" altLang="ko-KR" dirty="0">
              <a:solidFill>
                <a:srgbClr val="FFFFFF"/>
              </a:solidFill>
              <a:latin typeface="Caviar Dreams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BF30AE-5553-4F0C-830C-01E979E76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1335" y="1369226"/>
            <a:ext cx="6505575" cy="3657600"/>
          </a:xfrm>
          <a:prstGeom prst="rect">
            <a:avLst/>
          </a:prstGeom>
        </p:spPr>
      </p:pic>
      <p:grpSp>
        <p:nvGrpSpPr>
          <p:cNvPr id="14" name="그룹 1005">
            <a:extLst>
              <a:ext uri="{FF2B5EF4-FFF2-40B4-BE49-F238E27FC236}">
                <a16:creationId xmlns:a16="http://schemas.microsoft.com/office/drawing/2014/main" id="{75C3D5C8-43FF-44B4-BDC0-353E4ECD83E0}"/>
              </a:ext>
            </a:extLst>
          </p:cNvPr>
          <p:cNvGrpSpPr/>
          <p:nvPr/>
        </p:nvGrpSpPr>
        <p:grpSpPr>
          <a:xfrm>
            <a:off x="12343419" y="640313"/>
            <a:ext cx="506258" cy="11958290"/>
            <a:chOff x="12343419" y="640313"/>
            <a:chExt cx="506258" cy="11958290"/>
          </a:xfrm>
        </p:grpSpPr>
        <p:pic>
          <p:nvPicPr>
            <p:cNvPr id="15" name="Object 16">
              <a:extLst>
                <a:ext uri="{FF2B5EF4-FFF2-40B4-BE49-F238E27FC236}">
                  <a16:creationId xmlns:a16="http://schemas.microsoft.com/office/drawing/2014/main" id="{BD7F48CD-B357-4419-A3E8-ED66B7A91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2343419" y="640313"/>
              <a:ext cx="506258" cy="11958290"/>
            </a:xfrm>
            <a:prstGeom prst="rect">
              <a:avLst/>
            </a:prstGeom>
          </p:spPr>
        </p:pic>
      </p:grpSp>
      <p:sp>
        <p:nvSpPr>
          <p:cNvPr id="16" name="Object 25">
            <a:extLst>
              <a:ext uri="{FF2B5EF4-FFF2-40B4-BE49-F238E27FC236}">
                <a16:creationId xmlns:a16="http://schemas.microsoft.com/office/drawing/2014/main" id="{D133DCA1-9BC0-415B-A0E4-B735008D09A3}"/>
              </a:ext>
            </a:extLst>
          </p:cNvPr>
          <p:cNvSpPr txBox="1"/>
          <p:nvPr/>
        </p:nvSpPr>
        <p:spPr>
          <a:xfrm>
            <a:off x="6929379" y="7124700"/>
            <a:ext cx="442924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b="1" i="1" kern="0" spc="100" dirty="0">
                <a:solidFill>
                  <a:srgbClr val="A3835F"/>
                </a:solidFill>
                <a:latin typeface="Caviar Dreams" pitchFamily="34" charset="0"/>
              </a:rPr>
              <a:t>Used Skills</a:t>
            </a:r>
            <a:endParaRPr lang="en-US" dirty="0"/>
          </a:p>
        </p:txBody>
      </p:sp>
      <p:pic>
        <p:nvPicPr>
          <p:cNvPr id="17" name="Picture 8" descr="Basic C#] 시작 : P. 노우렛지의 소도서관 프로젝트">
            <a:extLst>
              <a:ext uri="{FF2B5EF4-FFF2-40B4-BE49-F238E27FC236}">
                <a16:creationId xmlns:a16="http://schemas.microsoft.com/office/drawing/2014/main" id="{BAAEAFDB-C28E-4102-BF7D-50C0A443A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106" y="7494018"/>
            <a:ext cx="1763944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Unity 실시간 개발 플랫폼 | 3D, 2D VR 및 AR 엔진">
            <a:extLst>
              <a:ext uri="{FF2B5EF4-FFF2-40B4-BE49-F238E27FC236}">
                <a16:creationId xmlns:a16="http://schemas.microsoft.com/office/drawing/2014/main" id="{D5EE940C-C3EE-408E-915A-DC8F66E21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243" y="7678698"/>
            <a:ext cx="314563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044695-E16E-4160-A79D-1564DF85623F}"/>
              </a:ext>
            </a:extLst>
          </p:cNvPr>
          <p:cNvSpPr txBox="1"/>
          <p:nvPr/>
        </p:nvSpPr>
        <p:spPr>
          <a:xfrm>
            <a:off x="9956742" y="940128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C#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324686-0EEF-464C-881B-0CB02BF4812A}"/>
              </a:ext>
            </a:extLst>
          </p:cNvPr>
          <p:cNvSpPr txBox="1"/>
          <p:nvPr/>
        </p:nvSpPr>
        <p:spPr>
          <a:xfrm>
            <a:off x="13759658" y="93812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Unity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5EAE32-2795-4312-8D30-2CE5153251CE}"/>
              </a:ext>
            </a:extLst>
          </p:cNvPr>
          <p:cNvSpPr txBox="1"/>
          <p:nvPr/>
        </p:nvSpPr>
        <p:spPr>
          <a:xfrm>
            <a:off x="7110490" y="504403"/>
            <a:ext cx="3913052" cy="461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담당 업무 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프로젝트 기획 단계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프로젝트 기획 및 설계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프로젝트 개발 단계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Process </a:t>
            </a:r>
            <a:r>
              <a:rPr lang="ko-KR" altLang="en-US" dirty="0"/>
              <a:t>와 </a:t>
            </a:r>
            <a:r>
              <a:rPr lang="en-US" altLang="ko-KR" dirty="0"/>
              <a:t>Unity GUI </a:t>
            </a:r>
            <a:r>
              <a:rPr lang="ko-KR" altLang="en-US" dirty="0"/>
              <a:t>프로젝트 연결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3D GUI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유저 대상 </a:t>
            </a:r>
            <a:r>
              <a:rPr lang="en-US" altLang="ko-KR" dirty="0"/>
              <a:t>Git </a:t>
            </a:r>
            <a:r>
              <a:rPr lang="ko-KR" altLang="en-US" dirty="0"/>
              <a:t> 기능 사용 추천 알고리즘 제작</a:t>
            </a:r>
            <a:endParaRPr lang="en-US" altLang="ko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577" y="910209"/>
            <a:ext cx="326361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kern="0" spc="100" dirty="0" err="1">
                <a:solidFill>
                  <a:srgbClr val="595959"/>
                </a:solidFill>
                <a:latin typeface="Caviar Dreams" pitchFamily="34" charset="0"/>
              </a:rPr>
              <a:t>JongWon</a:t>
            </a:r>
            <a:r>
              <a:rPr lang="ko-KR" altLang="en-US" sz="4000" b="1" kern="0" spc="100" dirty="0">
                <a:solidFill>
                  <a:srgbClr val="595959"/>
                </a:solidFill>
                <a:latin typeface="Caviar Dreams" pitchFamily="34" charset="0"/>
              </a:rPr>
              <a:t> </a:t>
            </a:r>
            <a:r>
              <a:rPr lang="en-US" altLang="ko-KR" sz="4000" b="1" kern="0" spc="100" dirty="0">
                <a:solidFill>
                  <a:srgbClr val="595959"/>
                </a:solidFill>
                <a:latin typeface="Caviar Dreams" pitchFamily="34" charset="0"/>
              </a:rPr>
              <a:t>Lee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868861" y="1730070"/>
            <a:ext cx="4079611" cy="595733"/>
            <a:chOff x="6277231" y="2159403"/>
            <a:chExt cx="3565436" cy="5957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7231" y="2159403"/>
              <a:ext cx="3565436" cy="59573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55081" y="1729658"/>
            <a:ext cx="3645519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000" b="1" kern="0" spc="1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교내외활동</a:t>
            </a:r>
            <a:r>
              <a:rPr lang="en-US" altLang="ko-KR" sz="3000" b="1" kern="0" spc="1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/</a:t>
            </a:r>
            <a:r>
              <a:rPr lang="ko-KR" altLang="en-US" sz="3000" b="1" kern="0" spc="1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자격증</a:t>
            </a:r>
            <a:endParaRPr lang="en-US" dirty="0"/>
          </a:p>
        </p:txBody>
      </p:sp>
      <p:sp>
        <p:nvSpPr>
          <p:cNvPr id="44" name="Object 16">
            <a:extLst>
              <a:ext uri="{FF2B5EF4-FFF2-40B4-BE49-F238E27FC236}">
                <a16:creationId xmlns:a16="http://schemas.microsoft.com/office/drawing/2014/main" id="{889C15A8-1B13-4B87-B024-AE6440E176A5}"/>
              </a:ext>
            </a:extLst>
          </p:cNvPr>
          <p:cNvSpPr txBox="1"/>
          <p:nvPr/>
        </p:nvSpPr>
        <p:spPr>
          <a:xfrm>
            <a:off x="1123348" y="2781300"/>
            <a:ext cx="5933681" cy="3507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>
                <a:solidFill>
                  <a:srgbClr val="595959"/>
                </a:solidFill>
                <a:latin typeface="Caviar Dreams" pitchFamily="34" charset="0"/>
              </a:rPr>
              <a:t>동아리 활동</a:t>
            </a:r>
            <a:endParaRPr lang="en-US" altLang="ko-KR" sz="3000" b="1" dirty="0">
              <a:solidFill>
                <a:srgbClr val="595959"/>
              </a:solidFill>
              <a:latin typeface="Caviar Dreams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3000" b="1" dirty="0">
              <a:solidFill>
                <a:srgbClr val="595959"/>
              </a:solidFill>
              <a:latin typeface="Caviar Dreams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595959"/>
                </a:solidFill>
                <a:latin typeface="Caviar Dreams" pitchFamily="34" charset="0"/>
              </a:rPr>
              <a:t>2016.03 ~ 2019.05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동아리 주관 코딩 수업 참여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동아리 주관 코딩 교육 실행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해킹 스터디 참여</a:t>
            </a:r>
            <a:endParaRPr lang="en-US" altLang="ko-KR" dirty="0">
              <a:solidFill>
                <a:srgbClr val="595959"/>
              </a:solidFill>
              <a:latin typeface="Caviar Dreams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알고리즘 실력향상 스터디 참여</a:t>
            </a:r>
            <a:endParaRPr lang="en-US" altLang="ko-KR" dirty="0">
              <a:solidFill>
                <a:srgbClr val="595959"/>
              </a:solidFill>
              <a:latin typeface="Caviar Dreams" pitchFamily="34" charset="0"/>
            </a:endParaRPr>
          </a:p>
        </p:txBody>
      </p:sp>
      <p:sp>
        <p:nvSpPr>
          <p:cNvPr id="45" name="Object 16">
            <a:extLst>
              <a:ext uri="{FF2B5EF4-FFF2-40B4-BE49-F238E27FC236}">
                <a16:creationId xmlns:a16="http://schemas.microsoft.com/office/drawing/2014/main" id="{8A83A3CF-6110-424F-853B-1042D40BB02F}"/>
              </a:ext>
            </a:extLst>
          </p:cNvPr>
          <p:cNvSpPr txBox="1"/>
          <p:nvPr/>
        </p:nvSpPr>
        <p:spPr>
          <a:xfrm>
            <a:off x="5562600" y="2758440"/>
            <a:ext cx="5933681" cy="82176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>
                <a:solidFill>
                  <a:srgbClr val="595959"/>
                </a:solidFill>
                <a:latin typeface="Caviar Dreams" pitchFamily="34" charset="0"/>
              </a:rPr>
              <a:t>수상경력</a:t>
            </a:r>
            <a:endParaRPr lang="en-US" altLang="ko-KR" sz="3000" b="1" dirty="0">
              <a:solidFill>
                <a:srgbClr val="595959"/>
              </a:solidFill>
              <a:latin typeface="Caviar Dreams" pitchFamily="34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595959"/>
              </a:solidFill>
              <a:latin typeface="Caviar Dreams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95959"/>
                </a:solidFill>
                <a:latin typeface="Caviar Dreams" pitchFamily="34" charset="0"/>
              </a:rPr>
              <a:t>1. </a:t>
            </a:r>
            <a:r>
              <a:rPr lang="ko-KR" altLang="en-US" sz="2000" b="1" dirty="0">
                <a:solidFill>
                  <a:srgbClr val="595959"/>
                </a:solidFill>
                <a:latin typeface="Caviar Dreams" pitchFamily="34" charset="0"/>
              </a:rPr>
              <a:t>창의도전형 </a:t>
            </a:r>
            <a:r>
              <a:rPr lang="en-US" altLang="ko-KR" sz="2000" b="1" dirty="0">
                <a:solidFill>
                  <a:srgbClr val="595959"/>
                </a:solidFill>
                <a:latin typeface="Caviar Dreams" pitchFamily="34" charset="0"/>
              </a:rPr>
              <a:t>SW R&amp;D </a:t>
            </a:r>
            <a:r>
              <a:rPr lang="ko-KR" altLang="en-US" sz="2000" b="1" dirty="0">
                <a:solidFill>
                  <a:srgbClr val="595959"/>
                </a:solidFill>
                <a:latin typeface="Caviar Dreams" pitchFamily="34" charset="0"/>
              </a:rPr>
              <a:t>지원사업 선정</a:t>
            </a:r>
            <a:endParaRPr lang="en-US" sz="2000" b="1" dirty="0">
              <a:solidFill>
                <a:srgbClr val="595959"/>
              </a:solidFill>
              <a:latin typeface="Caviar Dreams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595959"/>
                </a:solidFill>
                <a:latin typeface="Caviar Dreams" pitchFamily="34" charset="0"/>
              </a:rPr>
              <a:t>2017.06 ~ 2017.11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미래창조과학부 주관</a:t>
            </a:r>
            <a:endParaRPr lang="en-US" altLang="ko-KR" dirty="0">
              <a:solidFill>
                <a:srgbClr val="595959"/>
              </a:solidFill>
              <a:latin typeface="Caviar Dreams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rgbClr val="595959"/>
                </a:solidFill>
                <a:latin typeface="Caviar Dreams" pitchFamily="34" charset="0"/>
              </a:rPr>
              <a:t>Depth </a:t>
            </a: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카메라와 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VR </a:t>
            </a: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기기를 활용한 가상 속 발표 프로그램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 </a:t>
            </a: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개발</a:t>
            </a:r>
            <a:endParaRPr lang="en-US" altLang="ko-KR" dirty="0">
              <a:solidFill>
                <a:srgbClr val="595959"/>
              </a:solidFill>
              <a:latin typeface="Caviar Dreams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자산뱅크 등록</a:t>
            </a:r>
            <a:endParaRPr lang="en-US" altLang="ko-KR" dirty="0">
              <a:solidFill>
                <a:srgbClr val="595959"/>
              </a:solidFill>
              <a:latin typeface="Caviar Dream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595959"/>
                </a:solidFill>
                <a:latin typeface="Caviar Dreams" pitchFamily="34" charset="0"/>
              </a:rPr>
              <a:t>2. Naver D2</a:t>
            </a:r>
            <a:r>
              <a:rPr lang="ko-KR" altLang="en-US" sz="2000" b="1" dirty="0">
                <a:solidFill>
                  <a:srgbClr val="595959"/>
                </a:solidFill>
                <a:latin typeface="Caviar Dreams" pitchFamily="34" charset="0"/>
              </a:rPr>
              <a:t>와 함께하는 </a:t>
            </a:r>
            <a:r>
              <a:rPr lang="en-US" altLang="ko-KR" sz="2000" b="1" dirty="0">
                <a:solidFill>
                  <a:srgbClr val="595959"/>
                </a:solidFill>
                <a:latin typeface="Caviar Dreams" pitchFamily="34" charset="0"/>
              </a:rPr>
              <a:t>2017 </a:t>
            </a:r>
            <a:r>
              <a:rPr lang="ko-KR" altLang="en-US" sz="2000" b="1" dirty="0">
                <a:solidFill>
                  <a:srgbClr val="595959"/>
                </a:solidFill>
                <a:latin typeface="Caviar Dreams" pitchFamily="34" charset="0"/>
              </a:rPr>
              <a:t>인하 소프트웨어 </a:t>
            </a:r>
            <a:r>
              <a:rPr lang="ko-KR" altLang="en-US" sz="2000" b="1" dirty="0" err="1">
                <a:solidFill>
                  <a:srgbClr val="595959"/>
                </a:solidFill>
                <a:latin typeface="Caviar Dreams" pitchFamily="34" charset="0"/>
              </a:rPr>
              <a:t>해커톤</a:t>
            </a:r>
            <a:r>
              <a:rPr lang="ko-KR" altLang="en-US" sz="2000" b="1" dirty="0">
                <a:solidFill>
                  <a:srgbClr val="595959"/>
                </a:solidFill>
                <a:latin typeface="Caviar Dreams" pitchFamily="34" charset="0"/>
              </a:rPr>
              <a:t> 우수상</a:t>
            </a:r>
            <a:endParaRPr lang="en-US" altLang="ko-KR" sz="2000" b="1" dirty="0">
              <a:solidFill>
                <a:srgbClr val="595959"/>
              </a:solidFill>
              <a:latin typeface="Caviar Dreams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595959"/>
                </a:solidFill>
                <a:latin typeface="Caviar Dreams" pitchFamily="34" charset="0"/>
              </a:rPr>
              <a:t>인하대학교 주관</a:t>
            </a:r>
            <a:endParaRPr lang="en-US" altLang="ko-KR" sz="2000" dirty="0">
              <a:solidFill>
                <a:srgbClr val="595959"/>
              </a:solidFill>
              <a:latin typeface="Caviar Dream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595959"/>
                </a:solidFill>
                <a:latin typeface="Caviar Dreams" pitchFamily="34" charset="0"/>
              </a:rPr>
              <a:t>2017.08.19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595959"/>
                </a:solidFill>
                <a:latin typeface="Caviar Dreams" pitchFamily="34" charset="0"/>
              </a:rPr>
              <a:t>3. 2017</a:t>
            </a:r>
            <a:r>
              <a:rPr lang="ko-KR" altLang="en-US" sz="2000" b="1" dirty="0">
                <a:solidFill>
                  <a:srgbClr val="595959"/>
                </a:solidFill>
                <a:latin typeface="Caviar Dreams" pitchFamily="34" charset="0"/>
              </a:rPr>
              <a:t> 두드림 창업 경진대회 장려상 수상</a:t>
            </a:r>
            <a:endParaRPr lang="en-US" altLang="ko-KR" sz="2000" b="1" dirty="0">
              <a:solidFill>
                <a:srgbClr val="595959"/>
              </a:solidFill>
              <a:latin typeface="Caviar Dreams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rgbClr val="595959"/>
                </a:solidFill>
                <a:latin typeface="Caviar Dreams" pitchFamily="34" charset="0"/>
              </a:rPr>
              <a:t>인천지방중소벤처기업청</a:t>
            </a:r>
            <a:r>
              <a:rPr lang="en-US" altLang="ko-KR" sz="2000" dirty="0">
                <a:solidFill>
                  <a:srgbClr val="595959"/>
                </a:solidFill>
                <a:latin typeface="Caviar Dreams" pitchFamily="34" charset="0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Caviar Dreams" pitchFamily="34" charset="0"/>
              </a:rPr>
              <a:t>인천대학교 공동주관</a:t>
            </a:r>
            <a:endParaRPr lang="en-US" altLang="ko-KR" sz="2000" dirty="0">
              <a:solidFill>
                <a:srgbClr val="595959"/>
              </a:solidFill>
              <a:latin typeface="Caviar Dream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595959"/>
                </a:solidFill>
                <a:latin typeface="Caviar Dreams" pitchFamily="34" charset="0"/>
              </a:rPr>
              <a:t>2017.11.28	</a:t>
            </a:r>
          </a:p>
          <a:p>
            <a:endParaRPr lang="en-US" altLang="ko-KR" sz="2000" dirty="0">
              <a:solidFill>
                <a:srgbClr val="595959"/>
              </a:solidFill>
              <a:latin typeface="Caviar Dreams" pitchFamily="34" charset="0"/>
            </a:endParaRPr>
          </a:p>
          <a:p>
            <a:endParaRPr lang="en-US" altLang="ko-KR" sz="2000" b="1" dirty="0">
              <a:solidFill>
                <a:srgbClr val="595959"/>
              </a:solidFill>
              <a:latin typeface="Caviar Dreams" pitchFamily="34" charset="0"/>
            </a:endParaRPr>
          </a:p>
          <a:p>
            <a:endParaRPr lang="en-US" altLang="ko-KR" sz="2000" b="1" dirty="0">
              <a:solidFill>
                <a:srgbClr val="595959"/>
              </a:solidFill>
              <a:latin typeface="Caviar Dreams" pitchFamily="34" charset="0"/>
            </a:endParaRPr>
          </a:p>
          <a:p>
            <a:endParaRPr lang="en-US" altLang="ko-KR" dirty="0">
              <a:solidFill>
                <a:srgbClr val="595959"/>
              </a:solidFill>
              <a:latin typeface="Caviar Dreams" pitchFamily="34" charset="0"/>
            </a:endParaRPr>
          </a:p>
        </p:txBody>
      </p:sp>
      <p:sp>
        <p:nvSpPr>
          <p:cNvPr id="46" name="Object 16">
            <a:extLst>
              <a:ext uri="{FF2B5EF4-FFF2-40B4-BE49-F238E27FC236}">
                <a16:creationId xmlns:a16="http://schemas.microsoft.com/office/drawing/2014/main" id="{EF1881ED-F0DD-4125-89FB-CBFBAF6C3531}"/>
              </a:ext>
            </a:extLst>
          </p:cNvPr>
          <p:cNvSpPr txBox="1"/>
          <p:nvPr/>
        </p:nvSpPr>
        <p:spPr>
          <a:xfrm>
            <a:off x="11353800" y="2764693"/>
            <a:ext cx="5933681" cy="76790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>
                <a:solidFill>
                  <a:srgbClr val="595959"/>
                </a:solidFill>
                <a:latin typeface="Caviar Dreams" pitchFamily="34" charset="0"/>
              </a:rPr>
              <a:t>자격증</a:t>
            </a:r>
            <a:endParaRPr lang="en-US" altLang="ko-KR" sz="2000" b="1" dirty="0">
              <a:solidFill>
                <a:srgbClr val="595959"/>
              </a:solidFill>
              <a:latin typeface="Caviar Dreams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595959"/>
              </a:solidFill>
              <a:latin typeface="Caviar Dreams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595959"/>
                </a:solidFill>
                <a:latin typeface="Caviar Dreams" pitchFamily="34" charset="0"/>
              </a:rPr>
              <a:t>어학 자격증</a:t>
            </a:r>
            <a:endParaRPr lang="en-US" altLang="ko-KR" sz="2000" b="1" dirty="0">
              <a:solidFill>
                <a:srgbClr val="595959"/>
              </a:solidFill>
              <a:latin typeface="Caviar Dream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595959"/>
                </a:solidFill>
                <a:latin typeface="Caviar Dreams" pitchFamily="34" charset="0"/>
              </a:rPr>
              <a:t>	</a:t>
            </a: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영어 </a:t>
            </a:r>
            <a:r>
              <a:rPr lang="en-US" altLang="ko-KR" dirty="0" err="1">
                <a:solidFill>
                  <a:srgbClr val="595959"/>
                </a:solidFill>
                <a:latin typeface="Caviar Dreams" pitchFamily="34" charset="0"/>
              </a:rPr>
              <a:t>Opic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 ACTFL </a:t>
            </a: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발급</a:t>
            </a:r>
            <a:endParaRPr lang="en-US" altLang="ko-KR" dirty="0">
              <a:solidFill>
                <a:srgbClr val="595959"/>
              </a:solidFill>
              <a:latin typeface="Caviar Dream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595959"/>
                </a:solidFill>
                <a:latin typeface="Caviar Dreams" pitchFamily="34" charset="0"/>
              </a:rPr>
              <a:t>	</a:t>
            </a: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시험일 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:2022.01.26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	</a:t>
            </a: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등급 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: IM2 ( Intermediate Middle 2 )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	2B5820904282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595959"/>
              </a:solidFill>
              <a:latin typeface="Caviar Dreams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595959"/>
                </a:solidFill>
                <a:latin typeface="Caviar Dreams" pitchFamily="34" charset="0"/>
              </a:rPr>
              <a:t>전공 관련자격증</a:t>
            </a:r>
            <a:endParaRPr lang="en-US" altLang="ko-KR" sz="2000" b="1" dirty="0">
              <a:solidFill>
                <a:srgbClr val="595959"/>
              </a:solidFill>
              <a:latin typeface="Caviar Dream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595959"/>
                </a:solidFill>
                <a:latin typeface="Caviar Dreams" pitchFamily="34" charset="0"/>
              </a:rPr>
              <a:t>	</a:t>
            </a:r>
            <a:r>
              <a:rPr lang="ko-KR" altLang="en-US" dirty="0">
                <a:solidFill>
                  <a:srgbClr val="595959"/>
                </a:solidFill>
                <a:latin typeface="Caviar Dreams" pitchFamily="34" charset="0"/>
              </a:rPr>
              <a:t>정보처리산업기사</a:t>
            </a:r>
            <a:endParaRPr lang="en-US" altLang="ko-KR" dirty="0">
              <a:solidFill>
                <a:srgbClr val="595959"/>
              </a:solidFill>
              <a:latin typeface="Caviar Dream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Caviar Dreams" pitchFamily="34" charset="0"/>
              </a:rPr>
              <a:t>	</a:t>
            </a:r>
            <a:r>
              <a:rPr lang="ko-KR" altLang="en-US" sz="2000" dirty="0">
                <a:solidFill>
                  <a:srgbClr val="595959"/>
                </a:solidFill>
                <a:latin typeface="Caviar Dreams" pitchFamily="34" charset="0"/>
              </a:rPr>
              <a:t>취득일</a:t>
            </a:r>
            <a:r>
              <a:rPr lang="en-US" altLang="ko-KR" sz="2000" dirty="0">
                <a:solidFill>
                  <a:srgbClr val="595959"/>
                </a:solidFill>
                <a:latin typeface="Caviar Dreams" pitchFamily="34" charset="0"/>
              </a:rPr>
              <a:t>: 2018.08.17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595959"/>
                </a:solidFill>
                <a:latin typeface="Caviar Dreams" pitchFamily="34" charset="0"/>
              </a:rPr>
              <a:t>	</a:t>
            </a:r>
            <a:r>
              <a:rPr lang="ko-KR" altLang="en-US" sz="2000" dirty="0">
                <a:solidFill>
                  <a:srgbClr val="595959"/>
                </a:solidFill>
                <a:latin typeface="Caviar Dreams" pitchFamily="34" charset="0"/>
              </a:rPr>
              <a:t>등급 </a:t>
            </a:r>
            <a:r>
              <a:rPr lang="en-US" altLang="ko-KR" sz="2000" dirty="0">
                <a:solidFill>
                  <a:srgbClr val="595959"/>
                </a:solidFill>
                <a:latin typeface="Caviar Dreams" pitchFamily="34" charset="0"/>
              </a:rPr>
              <a:t>:  </a:t>
            </a:r>
            <a:r>
              <a:rPr lang="ko-KR" altLang="en-US" sz="2000" dirty="0">
                <a:solidFill>
                  <a:srgbClr val="595959"/>
                </a:solidFill>
                <a:latin typeface="Caviar Dreams" pitchFamily="34" charset="0"/>
              </a:rPr>
              <a:t>취득</a:t>
            </a:r>
            <a:endParaRPr lang="en-US" altLang="ko-KR" sz="2000" dirty="0">
              <a:solidFill>
                <a:srgbClr val="595959"/>
              </a:solidFill>
              <a:latin typeface="Caviar Dream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595959"/>
                </a:solidFill>
                <a:latin typeface="Caviar Dreams" pitchFamily="34" charset="0"/>
              </a:rPr>
              <a:t>	</a:t>
            </a:r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18202052964N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595959"/>
              </a:solidFill>
              <a:latin typeface="Caviar Dreams" pitchFamily="34" charset="0"/>
            </a:endParaRPr>
          </a:p>
          <a:p>
            <a:endParaRPr lang="en-US" altLang="ko-KR" sz="2000" b="1" dirty="0">
              <a:solidFill>
                <a:srgbClr val="595959"/>
              </a:solidFill>
              <a:latin typeface="Caviar Dreams" pitchFamily="34" charset="0"/>
            </a:endParaRPr>
          </a:p>
          <a:p>
            <a:endParaRPr lang="en-US" altLang="ko-KR" sz="2000" b="1" dirty="0">
              <a:solidFill>
                <a:srgbClr val="595959"/>
              </a:solidFill>
              <a:latin typeface="Caviar Dreams" pitchFamily="34" charset="0"/>
            </a:endParaRPr>
          </a:p>
          <a:p>
            <a:r>
              <a:rPr lang="en-US" altLang="ko-KR" dirty="0">
                <a:solidFill>
                  <a:srgbClr val="595959"/>
                </a:solidFill>
                <a:latin typeface="Caviar Dreams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336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897459" y="2087725"/>
            <a:ext cx="24080633" cy="5333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0" kern="0" spc="-1000" dirty="0">
                <a:solidFill>
                  <a:srgbClr val="A3835F"/>
                </a:solidFill>
                <a:latin typeface="Noto Sans CJK KR Regular" pitchFamily="34" charset="0"/>
                <a:cs typeface="Noto Sans CJK KR Regular" pitchFamily="34" charset="0"/>
              </a:rPr>
              <a:t>Thank you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440154" y="7913205"/>
            <a:ext cx="3405405" cy="846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b="1" dirty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Lee</a:t>
            </a:r>
            <a:r>
              <a:rPr lang="ko-KR" altLang="en-US" sz="2900" b="1" dirty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 </a:t>
            </a:r>
            <a:r>
              <a:rPr lang="en-US" altLang="ko-KR" sz="2900" b="1" dirty="0" err="1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JongWon</a:t>
            </a:r>
            <a:endParaRPr lang="en-US" altLang="ko-KR" sz="2900" b="1" dirty="0">
              <a:solidFill>
                <a:srgbClr val="000000"/>
              </a:solidFill>
              <a:latin typeface="Caviar Dreams" pitchFamily="34" charset="0"/>
              <a:cs typeface="Caviar Dreams" pitchFamily="34" charset="0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2022.04.27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640</Words>
  <Application>Microsoft Office PowerPoint</Application>
  <PresentationFormat>사용자 지정</PresentationFormat>
  <Paragraphs>190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Caviar Dreams</vt:lpstr>
      <vt:lpstr>NanumSquare</vt:lpstr>
      <vt:lpstr>Noto Sans CJK KR Regular</vt:lpstr>
      <vt:lpstr>굴림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종원</cp:lastModifiedBy>
  <cp:revision>220</cp:revision>
  <dcterms:created xsi:type="dcterms:W3CDTF">2022-04-26T22:50:56Z</dcterms:created>
  <dcterms:modified xsi:type="dcterms:W3CDTF">2022-05-01T16:44:27Z</dcterms:modified>
</cp:coreProperties>
</file>