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7" r:id="rId2"/>
  </p:sldMasterIdLst>
  <p:notesMasterIdLst>
    <p:notesMasterId r:id="rId14"/>
  </p:notesMasterIdLst>
  <p:sldIdLst>
    <p:sldId id="256" r:id="rId3"/>
    <p:sldId id="271" r:id="rId4"/>
    <p:sldId id="279" r:id="rId5"/>
    <p:sldId id="270" r:id="rId6"/>
    <p:sldId id="272" r:id="rId7"/>
    <p:sldId id="273" r:id="rId8"/>
    <p:sldId id="274" r:id="rId9"/>
    <p:sldId id="275" r:id="rId10"/>
    <p:sldId id="276" r:id="rId11"/>
    <p:sldId id="277" r:id="rId12"/>
    <p:sldId id="278" r:id="rId13"/>
  </p:sldIdLst>
  <p:sldSz cx="10080625" cy="6858000"/>
  <p:notesSz cx="6888163" cy="10020300"/>
  <p:embeddedFontLst>
    <p:embeddedFont>
      <p:font typeface="Arial Narrow" panose="020B0606020202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175">
          <p15:clr>
            <a:srgbClr val="000000"/>
          </p15:clr>
        </p15:guide>
      </p15:sldGuideLst>
    </p:ext>
    <p:ext uri="{2D200454-40CA-4A62-9FC3-DE9A4176ACB9}">
      <p15:notesGuideLst xmlns:p15="http://schemas.microsoft.com/office/powerpoint/2012/main">
        <p15:guide id="1" orient="horz" pos="3156">
          <p15:clr>
            <a:srgbClr val="000000"/>
          </p15:clr>
        </p15:guide>
        <p15:guide id="2" pos="217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650" y="132"/>
      </p:cViewPr>
      <p:guideLst>
        <p:guide orient="horz" pos="2160"/>
        <p:guide pos="317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56"/>
        <p:guide pos="217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lausen" userId="78eace00edd4ad42" providerId="LiveId" clId="{052C2D9C-AB82-45F9-B558-08A6A7A6F2CA}"/>
    <pc:docChg chg="undo custSel modSld">
      <pc:chgData name="Martin Clausen" userId="78eace00edd4ad42" providerId="LiveId" clId="{052C2D9C-AB82-45F9-B558-08A6A7A6F2CA}" dt="2023-09-20T07:05:23.846" v="8" actId="15"/>
      <pc:docMkLst>
        <pc:docMk/>
      </pc:docMkLst>
      <pc:sldChg chg="modSp mod">
        <pc:chgData name="Martin Clausen" userId="78eace00edd4ad42" providerId="LiveId" clId="{052C2D9C-AB82-45F9-B558-08A6A7A6F2CA}" dt="2023-09-20T07:05:23.846" v="8" actId="15"/>
        <pc:sldMkLst>
          <pc:docMk/>
          <pc:sldMk cId="0" sldId="268"/>
        </pc:sldMkLst>
        <pc:spChg chg="mod">
          <ac:chgData name="Martin Clausen" userId="78eace00edd4ad42" providerId="LiveId" clId="{052C2D9C-AB82-45F9-B558-08A6A7A6F2CA}" dt="2023-09-20T07:05:23.846" v="8" actId="15"/>
          <ac:spMkLst>
            <pc:docMk/>
            <pc:sldMk cId="0" sldId="268"/>
            <ac:spMk id="2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3037" y="449262"/>
            <a:ext cx="6751637" cy="4592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358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30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0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90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07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309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36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s">
  <p:cSld name="Titeldias">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97409" y="1932530"/>
            <a:ext cx="8568532" cy="295475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6600" b="1" i="1" u="none" strike="noStrike" cap="none">
                <a:solidFill>
                  <a:schemeClr val="lt1"/>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type="obj">
  <p:cSld name="OBJEC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 y="-11431"/>
            <a:ext cx="6120432" cy="77613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3200" b="1" i="1" u="none" strike="noStrike" cap="none">
                <a:solidFill>
                  <a:srgbClr val="F8F8F8"/>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
        <p:nvSpPr>
          <p:cNvPr id="51" name="Google Shape;51;p9"/>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i="0">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232025" y="6378575"/>
            <a:ext cx="5616575" cy="3540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05FA3"/>
              </a:buClr>
              <a:buSzPts val="1300"/>
              <a:buFont typeface="Arial Narrow"/>
              <a:buNone/>
            </a:pPr>
            <a:r>
              <a:rPr lang="en-US" sz="1300" b="1" i="1" u="none" strike="noStrike" cap="none">
                <a:solidFill>
                  <a:srgbClr val="305FA3"/>
                </a:solidFill>
                <a:latin typeface="Arial Narrow"/>
                <a:ea typeface="Arial Narrow"/>
                <a:cs typeface="Arial Narrow"/>
                <a:sym typeface="Arial Narrow"/>
              </a:rPr>
              <a:t>Instruktørmøde den 01/06-2017</a:t>
            </a:r>
            <a:endParaRPr/>
          </a:p>
          <a:p>
            <a:pPr marL="0" marR="0" lvl="0" indent="0" algn="ctr"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Copyright © Lund&amp;Bendsen A/S</a:t>
            </a:r>
            <a:endParaRPr/>
          </a:p>
        </p:txBody>
      </p:sp>
      <p:sp>
        <p:nvSpPr>
          <p:cNvPr id="7" name="Google Shape;7;p1"/>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 </a:t>
            </a:r>
            <a:endParaRPr/>
          </a:p>
        </p:txBody>
      </p:sp>
      <p:pic>
        <p:nvPicPr>
          <p:cNvPr id="8" name="Google Shape;8;p1"/>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9" name="Google Shape;9;p1"/>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10" name="Google Shape;10;p1"/>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
        <p:nvSpPr>
          <p:cNvPr id="11" name="Google Shape;11;p1"/>
          <p:cNvSpPr txBox="1"/>
          <p:nvPr/>
        </p:nvSpPr>
        <p:spPr>
          <a:xfrm>
            <a:off x="-14287" y="-257175"/>
            <a:ext cx="10094912" cy="7372350"/>
          </a:xfrm>
          <a:prstGeom prst="rect">
            <a:avLst/>
          </a:prstGeom>
          <a:solidFill>
            <a:srgbClr val="325F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pic>
        <p:nvPicPr>
          <p:cNvPr id="12" name="Google Shape;12;p1"/>
          <p:cNvPicPr preferRelativeResize="0"/>
          <p:nvPr/>
        </p:nvPicPr>
        <p:blipFill rotWithShape="1">
          <a:blip r:embed="rId4">
            <a:alphaModFix/>
          </a:blip>
          <a:srcRect/>
          <a:stretch/>
        </p:blipFill>
        <p:spPr>
          <a:xfrm>
            <a:off x="-2160587" y="-19050"/>
            <a:ext cx="6316662" cy="6858000"/>
          </a:xfrm>
          <a:prstGeom prst="rect">
            <a:avLst/>
          </a:prstGeom>
          <a:noFill/>
          <a:ln>
            <a:noFill/>
          </a:ln>
        </p:spPr>
      </p:pic>
      <p:pic>
        <p:nvPicPr>
          <p:cNvPr id="13" name="Google Shape;13;p1"/>
          <p:cNvPicPr preferRelativeResize="0"/>
          <p:nvPr/>
        </p:nvPicPr>
        <p:blipFill rotWithShape="1">
          <a:blip r:embed="rId5">
            <a:alphaModFix/>
          </a:blip>
          <a:srcRect/>
          <a:stretch/>
        </p:blipFill>
        <p:spPr>
          <a:xfrm>
            <a:off x="7993062" y="144462"/>
            <a:ext cx="1927225" cy="461962"/>
          </a:xfrm>
          <a:prstGeom prst="rect">
            <a:avLst/>
          </a:prstGeom>
          <a:noFill/>
          <a:ln>
            <a:noFill/>
          </a:ln>
        </p:spPr>
      </p:pic>
      <p:sp>
        <p:nvSpPr>
          <p:cNvPr id="14" name="Google Shape;14;p1"/>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7"/>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a:solidFill>
                  <a:schemeClr val="dk1"/>
                </a:solidFill>
                <a:latin typeface="Arial Narrow"/>
                <a:ea typeface="Arial Narrow"/>
                <a:cs typeface="Arial Narrow"/>
                <a:sym typeface="Arial Narrow"/>
              </a:rPr>
              <a:t> </a:t>
            </a:r>
            <a:endParaRPr/>
          </a:p>
        </p:txBody>
      </p:sp>
      <p:pic>
        <p:nvPicPr>
          <p:cNvPr id="42" name="Google Shape;42;p7"/>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43" name="Google Shape;43;p7"/>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44" name="Google Shape;44;p7"/>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0" y="2130425"/>
            <a:ext cx="10080625" cy="29543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0"/>
              <a:buFont typeface="Arial Narrow"/>
              <a:buNone/>
            </a:pPr>
            <a:r>
              <a:rPr lang="en-US" sz="8000" b="1" i="1" u="none" strike="noStrike" cap="none" dirty="0">
                <a:solidFill>
                  <a:schemeClr val="lt1"/>
                </a:solidFill>
                <a:latin typeface="Arial Narrow"/>
                <a:ea typeface="Arial Narrow"/>
                <a:cs typeface="Arial Narrow"/>
                <a:sym typeface="Arial Narrow"/>
              </a:rPr>
              <a:t>Kafka Command-Line Interface tools</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Kafka-get-offsets</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This tool allows you the partition offsets for one or more topics</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 Shows all topics and their partitions with offsets</a:t>
            </a:r>
            <a:endParaRPr lang="en-US" sz="1600" i="0" dirty="0">
              <a:solidFill>
                <a:srgbClr val="333333"/>
              </a:solidFill>
              <a:effectLst/>
              <a:latin typeface="+mn-lt"/>
            </a:endParaRPr>
          </a:p>
          <a:p>
            <a:pPr marL="12700" indent="0">
              <a:buNone/>
            </a:pPr>
            <a:r>
              <a:rPr lang="en-US" sz="1600" i="0" dirty="0">
                <a:solidFill>
                  <a:srgbClr val="333333"/>
                </a:solidFill>
                <a:effectLst/>
                <a:latin typeface="Consolas" panose="020B0609020204030204" pitchFamily="49" charset="0"/>
              </a:rPr>
              <a:t>kafka-get-offsets.bat --topic my-topic</a:t>
            </a:r>
          </a:p>
          <a:p>
            <a:pPr marL="12700" indent="0">
              <a:buNone/>
            </a:pPr>
            <a:endParaRPr lang="en-US" sz="1600" dirty="0">
              <a:solidFill>
                <a:srgbClr val="333333"/>
              </a:solidFill>
              <a:latin typeface="Consolas" panose="020B0609020204030204" pitchFamily="49" charset="0"/>
            </a:endParaRPr>
          </a:p>
          <a:p>
            <a:pPr marL="12700" indent="0">
              <a:buNone/>
            </a:pPr>
            <a:r>
              <a:rPr lang="en-US" sz="1600" i="0" dirty="0">
                <a:solidFill>
                  <a:srgbClr val="0070C0"/>
                </a:solidFill>
                <a:effectLst/>
                <a:latin typeface="Consolas" panose="020B0609020204030204" pitchFamily="49" charset="0"/>
              </a:rPr>
              <a:t>// Shows all partitions and their offsets for topic my-topic</a:t>
            </a:r>
            <a:endParaRPr lang="en-US" sz="1600" dirty="0">
              <a:solidFill>
                <a:srgbClr val="0070C0"/>
              </a:solidFill>
              <a:latin typeface="Consolas" panose="020B0609020204030204" pitchFamily="49" charset="0"/>
            </a:endParaRPr>
          </a:p>
          <a:p>
            <a:pPr marL="12700" indent="0" algn="l">
              <a:buNone/>
            </a:pPr>
            <a:r>
              <a:rPr lang="en-US" sz="1600" i="0" dirty="0">
                <a:solidFill>
                  <a:srgbClr val="333333"/>
                </a:solidFill>
                <a:effectLst/>
                <a:latin typeface="Consolas" panose="020B0609020204030204" pitchFamily="49" charset="0"/>
              </a:rPr>
              <a:t>kafka-get-offsets.bat --topic my-topic</a:t>
            </a:r>
            <a:endParaRPr lang="en-US" sz="1600" dirty="0">
              <a:solidFill>
                <a:srgbClr val="0070C0"/>
              </a:solidFill>
              <a:latin typeface="Consolas" panose="020B0609020204030204" pitchFamily="49" charset="0"/>
            </a:endParaRPr>
          </a:p>
          <a:p>
            <a:pPr marL="12700" indent="0" algn="l">
              <a:buNone/>
            </a:pPr>
            <a:endParaRPr lang="en-US" sz="1600" i="0" dirty="0">
              <a:solidFill>
                <a:srgbClr val="333333"/>
              </a:solidFill>
              <a:effectLst/>
              <a:latin typeface="+mn-lt"/>
            </a:endParaRPr>
          </a:p>
        </p:txBody>
      </p:sp>
    </p:spTree>
    <p:extLst>
      <p:ext uri="{BB962C8B-B14F-4D97-AF65-F5344CB8AC3E}">
        <p14:creationId xmlns:p14="http://schemas.microsoft.com/office/powerpoint/2010/main" val="96430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Kafka-log-</a:t>
            </a:r>
            <a:r>
              <a:rPr lang="en-US" sz="3200" b="1" i="1" u="none" strike="noStrike" cap="none" dirty="0" err="1">
                <a:solidFill>
                  <a:srgbClr val="F8F8F8"/>
                </a:solidFill>
                <a:latin typeface="Arial Narrow"/>
                <a:ea typeface="Arial Narrow"/>
                <a:cs typeface="Arial Narrow"/>
                <a:sym typeface="Arial Narrow"/>
              </a:rPr>
              <a:t>dirs</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b="0" i="0">
                <a:solidFill>
                  <a:srgbClr val="333333"/>
                </a:solidFill>
                <a:effectLst/>
                <a:latin typeface="+mn-lt"/>
              </a:rPr>
              <a:t>Allows </a:t>
            </a:r>
            <a:r>
              <a:rPr lang="en-US" sz="1600" b="0" i="0" dirty="0">
                <a:solidFill>
                  <a:srgbClr val="333333"/>
                </a:solidFill>
                <a:effectLst/>
                <a:latin typeface="+mn-lt"/>
              </a:rPr>
              <a:t>user to query a list of replicas per log directory on a broker. The tool provides information that is required for optimizing replica assignment across brokers.</a:t>
            </a:r>
            <a:endParaRPr lang="en-US" sz="1600" i="0" dirty="0">
              <a:solidFill>
                <a:srgbClr val="333333"/>
              </a:solidFill>
              <a:effectLst/>
              <a:latin typeface="+mn-lt"/>
            </a:endParaRPr>
          </a:p>
          <a:p>
            <a:pPr marL="12700" indent="0" algn="l">
              <a:buNone/>
            </a:pPr>
            <a:endParaRPr lang="en-US" sz="1600" i="0" dirty="0">
              <a:solidFill>
                <a:srgbClr val="333333"/>
              </a:solidFill>
              <a:effectLst/>
              <a:latin typeface="+mn-lt"/>
            </a:endParaRPr>
          </a:p>
          <a:p>
            <a:pPr marL="12700" indent="0" algn="l">
              <a:buNone/>
            </a:pPr>
            <a:r>
              <a:rPr lang="en-US" sz="1600" i="0" dirty="0">
                <a:solidFill>
                  <a:srgbClr val="333333"/>
                </a:solidFill>
                <a:effectLst/>
                <a:latin typeface="Consolas" panose="020B0609020204030204" pitchFamily="49" charset="0"/>
              </a:rPr>
              <a:t>kafka-log-dirs.bat --topic-list my-topic --describe</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7164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7EF03-2219-92CF-199C-4B5256CF8C1D}"/>
              </a:ext>
            </a:extLst>
          </p:cNvPr>
          <p:cNvSpPr>
            <a:spLocks noGrp="1"/>
          </p:cNvSpPr>
          <p:nvPr>
            <p:ph type="title"/>
          </p:nvPr>
        </p:nvSpPr>
        <p:spPr/>
        <p:txBody>
          <a:bodyPr/>
          <a:lstStyle/>
          <a:p>
            <a:r>
              <a:rPr lang="en-US" dirty="0"/>
              <a:t>Kafka CLI</a:t>
            </a:r>
          </a:p>
        </p:txBody>
      </p:sp>
      <p:sp>
        <p:nvSpPr>
          <p:cNvPr id="3" name="Pladsholder til tekst 2">
            <a:extLst>
              <a:ext uri="{FF2B5EF4-FFF2-40B4-BE49-F238E27FC236}">
                <a16:creationId xmlns:a16="http://schemas.microsoft.com/office/drawing/2014/main" id="{65D2147A-1A24-18D7-FC91-DDD35DD12F96}"/>
              </a:ext>
            </a:extLst>
          </p:cNvPr>
          <p:cNvSpPr>
            <a:spLocks noGrp="1"/>
          </p:cNvSpPr>
          <p:nvPr>
            <p:ph type="body" idx="1"/>
          </p:nvPr>
        </p:nvSpPr>
        <p:spPr/>
        <p:txBody>
          <a:bodyPr/>
          <a:lstStyle/>
          <a:p>
            <a:pPr marL="12700" indent="0">
              <a:buNone/>
            </a:pPr>
            <a:r>
              <a:rPr lang="en-US" sz="1600" b="0" i="0" dirty="0">
                <a:solidFill>
                  <a:srgbClr val="374151"/>
                </a:solidFill>
                <a:effectLst/>
                <a:latin typeface="+mn-lt"/>
              </a:rPr>
              <a:t>The Kafka Command Line Interface (CLI) is a set of command-line tools provided by Apache Kafka to interact with and manage Kafka clusters and resources. These tools offer a convenient way for administrators, developers, and operators to perform various tasks related to Kafka topics, consumers, producers, and brokers from the command line.</a:t>
            </a:r>
          </a:p>
          <a:p>
            <a:pPr marL="12700" indent="0">
              <a:buNone/>
            </a:pPr>
            <a:endParaRPr lang="en-US" sz="1600" dirty="0">
              <a:solidFill>
                <a:srgbClr val="374151"/>
              </a:solidFill>
              <a:latin typeface="+mn-lt"/>
            </a:endParaRPr>
          </a:p>
          <a:p>
            <a:pPr marL="12700" indent="0">
              <a:buNone/>
            </a:pPr>
            <a:r>
              <a:rPr lang="en-US" sz="1600" b="1" dirty="0">
                <a:latin typeface="+mn-lt"/>
              </a:rPr>
              <a:t>Installation</a:t>
            </a:r>
            <a:r>
              <a:rPr lang="en-US" sz="1600" dirty="0">
                <a:latin typeface="+mn-lt"/>
              </a:rPr>
              <a:t>: First, you need to install Apache Kafka on your system. The Kafka distribution includes the CLI tools by default, so you don't need to install them separately.</a:t>
            </a:r>
          </a:p>
          <a:p>
            <a:pPr marL="12700" indent="0">
              <a:buNone/>
            </a:pPr>
            <a:endParaRPr lang="en-US" sz="1600" dirty="0">
              <a:latin typeface="+mn-lt"/>
            </a:endParaRPr>
          </a:p>
          <a:p>
            <a:pPr marL="12700" indent="0">
              <a:buNone/>
            </a:pPr>
            <a:r>
              <a:rPr lang="en-US" sz="1600" b="1" dirty="0">
                <a:latin typeface="+mn-lt"/>
              </a:rPr>
              <a:t>Environment Setup</a:t>
            </a:r>
            <a:r>
              <a:rPr lang="en-US" sz="1600" dirty="0">
                <a:latin typeface="+mn-lt"/>
              </a:rPr>
              <a:t>: To use the Kafka CLI tools, you typically need to set up environment variables, such as specifying the location of the Kafka installation, configuring the Kafka server(s) you want to connect to, and other relevant settings. These environment variables are used by the CLI tools to establish connections and determine the target Kafka cluster.</a:t>
            </a:r>
          </a:p>
        </p:txBody>
      </p:sp>
    </p:spTree>
    <p:extLst>
      <p:ext uri="{BB962C8B-B14F-4D97-AF65-F5344CB8AC3E}">
        <p14:creationId xmlns:p14="http://schemas.microsoft.com/office/powerpoint/2010/main" val="151805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46AE9-85F2-7FDB-29E0-57E3C149C13C}"/>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7D2C114C-FBA1-86E3-8011-569B9A32E965}"/>
              </a:ext>
            </a:extLst>
          </p:cNvPr>
          <p:cNvSpPr>
            <a:spLocks noGrp="1"/>
          </p:cNvSpPr>
          <p:nvPr>
            <p:ph type="body" idx="1"/>
          </p:nvPr>
        </p:nvSpPr>
        <p:spPr>
          <a:xfrm>
            <a:off x="360362" y="1052513"/>
            <a:ext cx="7810244" cy="5053320"/>
          </a:xfrm>
          <a:ln/>
        </p:spPr>
        <p:style>
          <a:lnRef idx="1">
            <a:schemeClr val="dk1"/>
          </a:lnRef>
          <a:fillRef idx="2">
            <a:schemeClr val="dk1"/>
          </a:fillRef>
          <a:effectRef idx="1">
            <a:schemeClr val="dk1"/>
          </a:effectRef>
          <a:fontRef idx="minor">
            <a:schemeClr val="dk1"/>
          </a:fontRef>
        </p:style>
        <p:txBody>
          <a:bodyPr/>
          <a:lstStyle/>
          <a:p>
            <a:r>
              <a:rPr lang="en-US" sz="1800" dirty="0"/>
              <a:t>Introduction to CLI scripts</a:t>
            </a:r>
          </a:p>
          <a:p>
            <a:pPr lvl="1"/>
            <a:r>
              <a:rPr lang="en-US" sz="1400" dirty="0"/>
              <a:t>Scripts are running in containers</a:t>
            </a:r>
          </a:p>
          <a:p>
            <a:pPr lvl="1"/>
            <a:r>
              <a:rPr lang="en-US" sz="1400" dirty="0"/>
              <a:t>Producers</a:t>
            </a:r>
          </a:p>
          <a:p>
            <a:pPr lvl="1"/>
            <a:r>
              <a:rPr lang="en-US" sz="1400" dirty="0"/>
              <a:t>Consumers, consumer-groups</a:t>
            </a:r>
          </a:p>
          <a:p>
            <a:pPr lvl="1"/>
            <a:r>
              <a:rPr lang="en-US" sz="1400" dirty="0"/>
              <a:t>Topics</a:t>
            </a:r>
          </a:p>
          <a:p>
            <a:pPr lvl="1"/>
            <a:endParaRPr lang="en-US" sz="1400" dirty="0"/>
          </a:p>
          <a:p>
            <a:endParaRPr lang="en-US" sz="1400" dirty="0"/>
          </a:p>
          <a:p>
            <a:endParaRPr lang="en-US" sz="1400" dirty="0"/>
          </a:p>
          <a:p>
            <a:pPr lvl="1"/>
            <a:endParaRPr lang="en-US" sz="1000" dirty="0"/>
          </a:p>
          <a:p>
            <a:pPr lvl="1"/>
            <a:endParaRPr lang="en-US" sz="1000" dirty="0"/>
          </a:p>
        </p:txBody>
      </p:sp>
      <p:sp>
        <p:nvSpPr>
          <p:cNvPr id="4" name="Skriftrulle: lodret 3">
            <a:extLst>
              <a:ext uri="{FF2B5EF4-FFF2-40B4-BE49-F238E27FC236}">
                <a16:creationId xmlns:a16="http://schemas.microsoft.com/office/drawing/2014/main" id="{E5E2BB8B-6E43-79C3-9ADF-1901E1CB0274}"/>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3.1</a:t>
            </a:r>
          </a:p>
        </p:txBody>
      </p:sp>
      <p:pic>
        <p:nvPicPr>
          <p:cNvPr id="8" name="Billede 7">
            <a:extLst>
              <a:ext uri="{FF2B5EF4-FFF2-40B4-BE49-F238E27FC236}">
                <a16:creationId xmlns:a16="http://schemas.microsoft.com/office/drawing/2014/main" id="{4A74FDA4-CBC0-06C3-534E-5AF51A2E11C1}"/>
              </a:ext>
            </a:extLst>
          </p:cNvPr>
          <p:cNvPicPr>
            <a:picLocks noChangeAspect="1"/>
          </p:cNvPicPr>
          <p:nvPr/>
        </p:nvPicPr>
        <p:blipFill>
          <a:blip r:embed="rId2"/>
          <a:stretch>
            <a:fillRect/>
          </a:stretch>
        </p:blipFill>
        <p:spPr>
          <a:xfrm>
            <a:off x="1552446" y="2907678"/>
            <a:ext cx="5426075" cy="2897809"/>
          </a:xfrm>
          <a:prstGeom prst="rect">
            <a:avLst/>
          </a:prstGeom>
        </p:spPr>
      </p:pic>
    </p:spTree>
    <p:extLst>
      <p:ext uri="{BB962C8B-B14F-4D97-AF65-F5344CB8AC3E}">
        <p14:creationId xmlns:p14="http://schemas.microsoft.com/office/powerpoint/2010/main" val="14770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Kafka-topics</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This tool allows you to create, list, describe, delete, and modify Kafka topics.</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 List all topics</a:t>
            </a:r>
            <a:endParaRPr lang="en-US" sz="1600" i="0" dirty="0">
              <a:solidFill>
                <a:srgbClr val="333333"/>
              </a:solidFill>
              <a:effectLst/>
              <a:latin typeface="+mn-lt"/>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-topics </a:t>
            </a:r>
            <a:r>
              <a:rPr lang="en-US" sz="1600" b="1" i="0" dirty="0">
                <a:solidFill>
                  <a:srgbClr val="333333"/>
                </a:solidFill>
                <a:effectLst/>
                <a:latin typeface="Consolas" panose="020B0609020204030204" pitchFamily="49" charset="0"/>
              </a:rPr>
              <a:t>--list</a:t>
            </a:r>
            <a:endParaRPr lang="en-US" sz="1600" i="0" dirty="0">
              <a:solidFill>
                <a:srgbClr val="0070C0"/>
              </a:solidFill>
              <a:effectLst/>
              <a:latin typeface="Consolas" panose="020B0609020204030204" pitchFamily="49" charset="0"/>
            </a:endParaRPr>
          </a:p>
          <a:p>
            <a:pPr marL="12700" indent="0" algn="l">
              <a:buNone/>
            </a:pPr>
            <a:endParaRPr lang="en-US" sz="1600" i="0" dirty="0">
              <a:solidFill>
                <a:srgbClr val="0070C0"/>
              </a:solidFill>
              <a:effectLst/>
              <a:latin typeface="Consolas" panose="020B0609020204030204" pitchFamily="49" charset="0"/>
            </a:endParaRPr>
          </a:p>
          <a:p>
            <a:pPr marL="12700" indent="0" algn="l">
              <a:buNone/>
            </a:pPr>
            <a:r>
              <a:rPr lang="en-US" sz="1600" i="0" dirty="0">
                <a:solidFill>
                  <a:srgbClr val="0070C0"/>
                </a:solidFill>
                <a:effectLst/>
                <a:latin typeface="Consolas" panose="020B0609020204030204" pitchFamily="49" charset="0"/>
              </a:rPr>
              <a:t>// Create a new topic</a:t>
            </a:r>
            <a:r>
              <a:rPr lang="en-US" sz="1600" dirty="0">
                <a:solidFill>
                  <a:srgbClr val="0070C0"/>
                </a:solidFill>
                <a:latin typeface="Consolas" panose="020B0609020204030204" pitchFamily="49" charset="0"/>
              </a:rPr>
              <a:t> with 3 partitions</a:t>
            </a:r>
            <a:endParaRPr lang="en-US" sz="1600" i="0" dirty="0">
              <a:solidFill>
                <a:srgbClr val="0070C0"/>
              </a:solidFill>
              <a:effectLst/>
              <a:latin typeface="Consolas" panose="020B0609020204030204" pitchFamily="49" charset="0"/>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-topics </a:t>
            </a:r>
            <a:r>
              <a:rPr lang="en-US" sz="1600" b="1" i="0" dirty="0">
                <a:solidFill>
                  <a:srgbClr val="333333"/>
                </a:solidFill>
                <a:effectLst/>
                <a:latin typeface="Consolas" panose="020B0609020204030204" pitchFamily="49" charset="0"/>
              </a:rPr>
              <a:t>--create</a:t>
            </a:r>
            <a:r>
              <a:rPr lang="en-US" sz="1600" i="0" dirty="0">
                <a:solidFill>
                  <a:srgbClr val="333333"/>
                </a:solidFill>
                <a:effectLst/>
                <a:latin typeface="Consolas" panose="020B0609020204030204" pitchFamily="49" charset="0"/>
              </a:rPr>
              <a:t> --topic my-topic --partitions 3</a:t>
            </a:r>
          </a:p>
          <a:p>
            <a:pPr marL="12700" indent="0" algn="l">
              <a:buNone/>
            </a:pPr>
            <a:endParaRPr lang="en-US" sz="1600" i="0" dirty="0">
              <a:solidFill>
                <a:srgbClr val="0070C0"/>
              </a:solidFill>
              <a:effectLst/>
              <a:latin typeface="Consolas" panose="020B0609020204030204" pitchFamily="49" charset="0"/>
            </a:endParaRPr>
          </a:p>
          <a:p>
            <a:pPr marL="12700" indent="0" algn="l">
              <a:buNone/>
            </a:pPr>
            <a:r>
              <a:rPr lang="en-US" sz="1600" i="0" dirty="0">
                <a:solidFill>
                  <a:srgbClr val="0070C0"/>
                </a:solidFill>
                <a:effectLst/>
                <a:latin typeface="Consolas" panose="020B0609020204030204" pitchFamily="49" charset="0"/>
              </a:rPr>
              <a:t>// Show details about the topic</a:t>
            </a: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-topics </a:t>
            </a:r>
            <a:r>
              <a:rPr lang="en-US" sz="1600" b="1" i="0" dirty="0">
                <a:solidFill>
                  <a:srgbClr val="333333"/>
                </a:solidFill>
                <a:effectLst/>
                <a:latin typeface="Consolas" panose="020B0609020204030204" pitchFamily="49" charset="0"/>
              </a:rPr>
              <a:t>--describe</a:t>
            </a:r>
            <a:r>
              <a:rPr lang="en-US" sz="1600" i="0" dirty="0">
                <a:solidFill>
                  <a:srgbClr val="333333"/>
                </a:solidFill>
                <a:effectLst/>
                <a:latin typeface="Consolas" panose="020B0609020204030204" pitchFamily="49" charset="0"/>
              </a:rPr>
              <a:t> </a:t>
            </a:r>
            <a:r>
              <a:rPr lang="en-US" sz="1600" dirty="0">
                <a:solidFill>
                  <a:srgbClr val="333333"/>
                </a:solidFill>
                <a:latin typeface="Consolas" panose="020B0609020204030204" pitchFamily="49" charset="0"/>
              </a:rPr>
              <a:t>--topic </a:t>
            </a:r>
            <a:r>
              <a:rPr lang="en-US" sz="1600" i="0" dirty="0">
                <a:solidFill>
                  <a:srgbClr val="333333"/>
                </a:solidFill>
                <a:effectLst/>
                <a:latin typeface="Consolas" panose="020B0609020204030204" pitchFamily="49" charset="0"/>
              </a:rPr>
              <a:t>my-topic</a:t>
            </a:r>
            <a:endParaRPr lang="en-US" sz="1600" i="0" dirty="0">
              <a:solidFill>
                <a:srgbClr val="0070C0"/>
              </a:solidFill>
              <a:effectLst/>
              <a:latin typeface="Consolas" panose="020B0609020204030204" pitchFamily="49" charset="0"/>
            </a:endParaRPr>
          </a:p>
          <a:p>
            <a:pPr marL="12700" indent="0" algn="l">
              <a:buNone/>
            </a:pPr>
            <a:endParaRPr lang="en-US" sz="1600" i="0" dirty="0">
              <a:solidFill>
                <a:srgbClr val="333333"/>
              </a:solidFill>
              <a:effectLst/>
              <a:latin typeface="Consolas" panose="020B0609020204030204" pitchFamily="49" charset="0"/>
            </a:endParaRPr>
          </a:p>
          <a:p>
            <a:pPr marL="12700" indent="0" algn="l">
              <a:buNone/>
            </a:pPr>
            <a:r>
              <a:rPr lang="en-US" sz="1600" i="0" dirty="0">
                <a:solidFill>
                  <a:srgbClr val="0070C0"/>
                </a:solidFill>
                <a:effectLst/>
                <a:latin typeface="Consolas" panose="020B0609020204030204" pitchFamily="49" charset="0"/>
              </a:rPr>
              <a:t>// Delete the topic</a:t>
            </a:r>
            <a:endParaRPr lang="en-US" sz="1600" dirty="0">
              <a:solidFill>
                <a:srgbClr val="333333"/>
              </a:solidFill>
              <a:latin typeface="Consolas" panose="020B0609020204030204" pitchFamily="49" charset="0"/>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-topics </a:t>
            </a:r>
            <a:r>
              <a:rPr lang="en-US" sz="1600" b="1" i="0" dirty="0">
                <a:solidFill>
                  <a:srgbClr val="333333"/>
                </a:solidFill>
                <a:effectLst/>
                <a:latin typeface="Consolas" panose="020B0609020204030204" pitchFamily="49" charset="0"/>
              </a:rPr>
              <a:t>--delete</a:t>
            </a:r>
            <a:r>
              <a:rPr lang="en-US" sz="1600" i="0" dirty="0">
                <a:solidFill>
                  <a:srgbClr val="333333"/>
                </a:solidFill>
                <a:effectLst/>
                <a:latin typeface="Consolas" panose="020B0609020204030204" pitchFamily="49" charset="0"/>
              </a:rPr>
              <a:t> --topic my-topic</a:t>
            </a:r>
            <a:endParaRPr lang="en-US" sz="1600" dirty="0">
              <a:solidFill>
                <a:srgbClr val="0070C0"/>
              </a:solidFill>
              <a:latin typeface="Consolas" panose="020B0609020204030204" pitchFamily="49" charset="0"/>
            </a:endParaRPr>
          </a:p>
          <a:p>
            <a:pPr marL="12700" indent="0" algn="r">
              <a:buNone/>
            </a:pPr>
            <a:endParaRPr lang="en-US" sz="1600" i="0" dirty="0">
              <a:solidFill>
                <a:srgbClr val="333333"/>
              </a:solidFill>
              <a:effectLst/>
              <a:latin typeface="Consoles"/>
            </a:endParaRPr>
          </a:p>
          <a:p>
            <a:pPr marL="12700" indent="0" algn="l">
              <a:buNone/>
            </a:pPr>
            <a:endParaRPr lang="en-US" sz="1600" dirty="0">
              <a:solidFill>
                <a:srgbClr val="333333"/>
              </a:solidFill>
              <a:latin typeface="Consoles"/>
            </a:endParaRPr>
          </a:p>
          <a:p>
            <a:pPr marL="12700" indent="0" algn="r">
              <a:buNone/>
            </a:pPr>
            <a:endParaRPr lang="en-US" sz="1600" i="0" dirty="0">
              <a:solidFill>
                <a:srgbClr val="333333"/>
              </a:solidFill>
              <a:effectLst/>
              <a:latin typeface="Consol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err="1">
                <a:solidFill>
                  <a:srgbClr val="F8F8F8"/>
                </a:solidFill>
                <a:latin typeface="Arial Narrow"/>
                <a:ea typeface="Arial Narrow"/>
                <a:cs typeface="Arial Narrow"/>
                <a:sym typeface="Arial Narrow"/>
              </a:rPr>
              <a:t>kafka</a:t>
            </a:r>
            <a:r>
              <a:rPr lang="en-US" sz="3200" b="1" i="1" u="none" strike="noStrike" cap="none" dirty="0">
                <a:solidFill>
                  <a:srgbClr val="F8F8F8"/>
                </a:solidFill>
                <a:latin typeface="Arial Narrow"/>
                <a:ea typeface="Arial Narrow"/>
                <a:cs typeface="Arial Narrow"/>
                <a:sym typeface="Arial Narrow"/>
              </a:rPr>
              <a:t>-consumer-groups</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Use this tool to manage Kafka consumer groups, list consumer group details, and monitor consumer group offsets.</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 List all groups</a:t>
            </a:r>
            <a:endParaRPr lang="en-US" sz="1600" i="0" dirty="0">
              <a:solidFill>
                <a:srgbClr val="333333"/>
              </a:solidFill>
              <a:effectLst/>
              <a:latin typeface="+mn-lt"/>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-consumer-groups </a:t>
            </a:r>
            <a:r>
              <a:rPr lang="en-US" sz="1600" b="1" i="0" dirty="0">
                <a:solidFill>
                  <a:srgbClr val="333333"/>
                </a:solidFill>
                <a:effectLst/>
                <a:latin typeface="Consolas" panose="020B0609020204030204" pitchFamily="49" charset="0"/>
              </a:rPr>
              <a:t>–list</a:t>
            </a:r>
          </a:p>
          <a:p>
            <a:pPr marL="12700" indent="0" algn="l">
              <a:buNone/>
            </a:pPr>
            <a:endParaRPr lang="en-US" sz="1600" b="1" dirty="0">
              <a:solidFill>
                <a:srgbClr val="333333"/>
              </a:solidFill>
              <a:latin typeface="Consolas" panose="020B0609020204030204" pitchFamily="49" charset="0"/>
            </a:endParaRPr>
          </a:p>
          <a:p>
            <a:pPr marL="12700" indent="0" algn="l">
              <a:buNone/>
            </a:pPr>
            <a:r>
              <a:rPr lang="en-US" sz="1600" i="0" dirty="0">
                <a:solidFill>
                  <a:srgbClr val="0070C0"/>
                </a:solidFill>
                <a:effectLst/>
                <a:latin typeface="Consolas" panose="020B0609020204030204" pitchFamily="49" charset="0"/>
              </a:rPr>
              <a:t>// Show details of a group</a:t>
            </a: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-consumer-groups </a:t>
            </a:r>
            <a:r>
              <a:rPr lang="en-US" sz="1600" b="1" i="0" dirty="0">
                <a:solidFill>
                  <a:srgbClr val="333333"/>
                </a:solidFill>
                <a:effectLst/>
                <a:latin typeface="Consolas" panose="020B0609020204030204" pitchFamily="49" charset="0"/>
              </a:rPr>
              <a:t>--describe</a:t>
            </a:r>
            <a:r>
              <a:rPr lang="en-US" sz="1600" i="0" dirty="0">
                <a:solidFill>
                  <a:srgbClr val="333333"/>
                </a:solidFill>
                <a:effectLst/>
                <a:latin typeface="Consolas" panose="020B0609020204030204" pitchFamily="49" charset="0"/>
              </a:rPr>
              <a:t> --group my-group</a:t>
            </a:r>
          </a:p>
          <a:p>
            <a:pPr marL="12700" indent="0" algn="l">
              <a:buNone/>
            </a:pPr>
            <a:endParaRPr lang="en-US" sz="1600" dirty="0">
              <a:solidFill>
                <a:srgbClr val="333333"/>
              </a:solidFill>
              <a:latin typeface="Consolas" panose="020B0609020204030204" pitchFamily="49" charset="0"/>
            </a:endParaRPr>
          </a:p>
          <a:p>
            <a:pPr marL="12700" indent="0" algn="l">
              <a:buNone/>
            </a:pPr>
            <a:r>
              <a:rPr lang="en-US" sz="1600" i="0" dirty="0">
                <a:solidFill>
                  <a:srgbClr val="0070C0"/>
                </a:solidFill>
                <a:effectLst/>
                <a:latin typeface="Consolas" panose="020B0609020204030204" pitchFamily="49" charset="0"/>
              </a:rPr>
              <a:t>// Create group with offsets set to earliest</a:t>
            </a:r>
          </a:p>
          <a:p>
            <a:pPr marL="12700" indent="0" algn="l">
              <a:buNone/>
            </a:pPr>
            <a:r>
              <a:rPr lang="en-US" sz="1600" i="0" dirty="0" err="1">
                <a:solidFill>
                  <a:schemeClr val="tx1"/>
                </a:solidFill>
                <a:effectLst/>
                <a:latin typeface="Consolas" panose="020B0609020204030204" pitchFamily="49" charset="0"/>
              </a:rPr>
              <a:t>kafka</a:t>
            </a:r>
            <a:r>
              <a:rPr lang="en-US" sz="1600" i="0" dirty="0">
                <a:solidFill>
                  <a:schemeClr val="tx1"/>
                </a:solidFill>
                <a:effectLst/>
                <a:latin typeface="Consolas" panose="020B0609020204030204" pitchFamily="49" charset="0"/>
              </a:rPr>
              <a:t>-consumer-groups </a:t>
            </a:r>
            <a:r>
              <a:rPr lang="en-US" sz="1600" b="1" i="0" dirty="0">
                <a:solidFill>
                  <a:schemeClr val="tx1"/>
                </a:solidFill>
                <a:effectLst/>
                <a:latin typeface="Consolas" panose="020B0609020204030204" pitchFamily="49" charset="0"/>
              </a:rPr>
              <a:t>--create</a:t>
            </a:r>
            <a:r>
              <a:rPr lang="en-US" sz="1600" i="0" dirty="0">
                <a:solidFill>
                  <a:schemeClr val="tx1"/>
                </a:solidFill>
                <a:effectLst/>
                <a:latin typeface="Consolas" panose="020B0609020204030204" pitchFamily="49" charset="0"/>
              </a:rPr>
              <a:t> --group my-group --to-earliest</a:t>
            </a:r>
          </a:p>
        </p:txBody>
      </p:sp>
    </p:spTree>
    <p:extLst>
      <p:ext uri="{BB962C8B-B14F-4D97-AF65-F5344CB8AC3E}">
        <p14:creationId xmlns:p14="http://schemas.microsoft.com/office/powerpoint/2010/main" val="328763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Kafka-console-producer</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Useful tool to publish messages to a Kafka topic from the command line.</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//Start a producer to publish messages to the "my-topic" topic.</a:t>
            </a:r>
            <a:endParaRPr lang="en-US" sz="1600" i="0" dirty="0">
              <a:solidFill>
                <a:srgbClr val="333333"/>
              </a:solidFill>
              <a:effectLst/>
              <a:latin typeface="+mn-lt"/>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-console-producer --topic my-topic</a:t>
            </a:r>
            <a:endParaRPr lang="en-US" sz="1600" i="0" dirty="0">
              <a:solidFill>
                <a:srgbClr val="0070C0"/>
              </a:solidFill>
              <a:effectLst/>
              <a:latin typeface="Consolas" panose="020B0609020204030204" pitchFamily="49" charset="0"/>
            </a:endParaRPr>
          </a:p>
          <a:p>
            <a:pPr marL="12700" indent="0" algn="l">
              <a:buNone/>
            </a:pPr>
            <a:endParaRPr lang="en-US" sz="1600" i="0" dirty="0">
              <a:solidFill>
                <a:schemeClr val="tx1"/>
              </a:solidFill>
              <a:effectLst/>
              <a:latin typeface="Consolas" panose="020B0609020204030204" pitchFamily="49" charset="0"/>
            </a:endParaRPr>
          </a:p>
          <a:p>
            <a:pPr marL="12700" indent="0">
              <a:buNone/>
            </a:pPr>
            <a:r>
              <a:rPr lang="en-US" sz="1600" i="0" dirty="0">
                <a:solidFill>
                  <a:srgbClr val="0070C0"/>
                </a:solidFill>
                <a:effectLst/>
                <a:latin typeface="Consolas" panose="020B0609020204030204" pitchFamily="49" charset="0"/>
              </a:rPr>
              <a:t>//Option to specify key &amp; value.</a:t>
            </a:r>
            <a:endParaRPr lang="en-US" sz="1600" i="0" dirty="0">
              <a:solidFill>
                <a:srgbClr val="333333"/>
              </a:solidFill>
              <a:effectLst/>
              <a:latin typeface="+mn-lt"/>
            </a:endParaRPr>
          </a:p>
          <a:p>
            <a:pPr marL="12700" indent="0" algn="l">
              <a:buNone/>
            </a:pPr>
            <a:r>
              <a:rPr lang="en-US" sz="1600" i="0" dirty="0" err="1">
                <a:solidFill>
                  <a:schemeClr val="tx1"/>
                </a:solidFill>
                <a:effectLst/>
                <a:latin typeface="Consolas" panose="020B0609020204030204" pitchFamily="49" charset="0"/>
              </a:rPr>
              <a:t>kafka</a:t>
            </a:r>
            <a:r>
              <a:rPr lang="en-US" sz="1600" i="0" dirty="0">
                <a:solidFill>
                  <a:schemeClr val="tx1"/>
                </a:solidFill>
                <a:effectLst/>
                <a:latin typeface="Consolas" panose="020B0609020204030204" pitchFamily="49" charset="0"/>
              </a:rPr>
              <a:t>-console-producer --topic </a:t>
            </a:r>
            <a:r>
              <a:rPr lang="en-US" sz="1600" i="0" dirty="0" err="1">
                <a:solidFill>
                  <a:schemeClr val="tx1"/>
                </a:solidFill>
                <a:effectLst/>
                <a:latin typeface="Consolas" panose="020B0609020204030204" pitchFamily="49" charset="0"/>
              </a:rPr>
              <a:t>my_topic</a:t>
            </a:r>
            <a:r>
              <a:rPr lang="en-US" sz="1600" i="0" dirty="0">
                <a:solidFill>
                  <a:schemeClr val="tx1"/>
                </a:solidFill>
                <a:effectLst/>
                <a:latin typeface="Consolas" panose="020B0609020204030204" pitchFamily="49" charset="0"/>
              </a:rPr>
              <a:t> --property </a:t>
            </a:r>
            <a:r>
              <a:rPr lang="en-US" sz="1600" i="0" dirty="0" err="1">
                <a:solidFill>
                  <a:schemeClr val="tx1"/>
                </a:solidFill>
                <a:effectLst/>
                <a:latin typeface="Consolas" panose="020B0609020204030204" pitchFamily="49" charset="0"/>
              </a:rPr>
              <a:t>parse.key</a:t>
            </a:r>
            <a:r>
              <a:rPr lang="en-US" sz="1600" i="0" dirty="0">
                <a:solidFill>
                  <a:schemeClr val="tx1"/>
                </a:solidFill>
                <a:effectLst/>
                <a:latin typeface="Consolas" panose="020B0609020204030204" pitchFamily="49" charset="0"/>
              </a:rPr>
              <a:t>=true --property </a:t>
            </a:r>
            <a:r>
              <a:rPr lang="en-US" sz="1600" i="0" dirty="0" err="1">
                <a:solidFill>
                  <a:schemeClr val="tx1"/>
                </a:solidFill>
                <a:effectLst/>
                <a:latin typeface="Consolas" panose="020B0609020204030204" pitchFamily="49" charset="0"/>
              </a:rPr>
              <a:t>key.separator</a:t>
            </a:r>
            <a:r>
              <a:rPr lang="en-US" sz="1600" i="0" dirty="0">
                <a:solidFill>
                  <a:schemeClr val="tx1"/>
                </a:solidFill>
                <a:effectLst/>
                <a:latin typeface="Consolas" panose="020B0609020204030204" pitchFamily="49" charset="0"/>
              </a:rPr>
              <a:t>=":”</a:t>
            </a:r>
          </a:p>
          <a:p>
            <a:pPr marL="12700" indent="0" algn="l">
              <a:buNone/>
            </a:pPr>
            <a:endParaRPr lang="en-US" sz="1600" i="0" dirty="0">
              <a:solidFill>
                <a:srgbClr val="0070C0"/>
              </a:solidFill>
              <a:effectLst/>
              <a:latin typeface="Consoles"/>
            </a:endParaRPr>
          </a:p>
          <a:p>
            <a:pPr algn="l">
              <a:buFont typeface="Arial" panose="020B0604020202020204" pitchFamily="34" charset="0"/>
              <a:buChar char="•"/>
            </a:pPr>
            <a:endParaRPr lang="en-US" sz="1600" i="0" dirty="0">
              <a:solidFill>
                <a:srgbClr val="333333"/>
              </a:solidFill>
              <a:effectLst/>
              <a:latin typeface="+mn-lt"/>
            </a:endParaRPr>
          </a:p>
          <a:p>
            <a:pPr marL="12700" indent="0" algn="l">
              <a:buNone/>
            </a:pPr>
            <a:endParaRPr lang="en-US" sz="1600" i="0" dirty="0">
              <a:solidFill>
                <a:srgbClr val="333333"/>
              </a:solidFill>
              <a:effectLst/>
              <a:latin typeface="+mn-lt"/>
            </a:endParaRPr>
          </a:p>
        </p:txBody>
      </p:sp>
    </p:spTree>
    <p:extLst>
      <p:ext uri="{BB962C8B-B14F-4D97-AF65-F5344CB8AC3E}">
        <p14:creationId xmlns:p14="http://schemas.microsoft.com/office/powerpoint/2010/main" val="284340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Kafka-console-consumer</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Useful tool that allows you to consume and print messages from a Kafka topic in real-time.</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 Start a consumer to read messages from the "my-topic" topic from beginning.</a:t>
            </a:r>
            <a:endParaRPr lang="en-US" sz="1600" i="0" dirty="0">
              <a:solidFill>
                <a:srgbClr val="333333"/>
              </a:solidFill>
              <a:effectLst/>
              <a:latin typeface="+mn-lt"/>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-console-consumer --topic my-topic –from-beginning</a:t>
            </a:r>
            <a:endParaRPr lang="en-US" sz="1600" i="0" dirty="0">
              <a:solidFill>
                <a:srgbClr val="0070C0"/>
              </a:solidFill>
              <a:effectLst/>
              <a:latin typeface="Consolas" panose="020B0609020204030204" pitchFamily="49" charset="0"/>
            </a:endParaRPr>
          </a:p>
          <a:p>
            <a:pPr marL="12700" indent="0">
              <a:buNone/>
            </a:pPr>
            <a:endParaRPr lang="en-US" sz="1600" i="0" dirty="0">
              <a:solidFill>
                <a:srgbClr val="333333"/>
              </a:solidFill>
              <a:effectLst/>
              <a:latin typeface="Consolas" panose="020B0609020204030204" pitchFamily="49" charset="0"/>
            </a:endParaRPr>
          </a:p>
          <a:p>
            <a:pPr marL="12700" indent="0">
              <a:buNone/>
            </a:pPr>
            <a:r>
              <a:rPr lang="en-US" sz="1600" i="0" dirty="0">
                <a:solidFill>
                  <a:srgbClr val="0070C0"/>
                </a:solidFill>
                <a:effectLst/>
                <a:latin typeface="Consolas" panose="020B0609020204030204" pitchFamily="49" charset="0"/>
              </a:rPr>
              <a:t>// Consume messages from the "my-topic" as part of the group my-group.</a:t>
            </a:r>
            <a:endParaRPr lang="en-US" sz="1600" dirty="0">
              <a:solidFill>
                <a:srgbClr val="333333"/>
              </a:solidFill>
              <a:latin typeface="Consolas" panose="020B0609020204030204" pitchFamily="49" charset="0"/>
            </a:endParaRPr>
          </a:p>
          <a:p>
            <a:pPr marL="12700" indent="0">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-console-consumer --topic my-topic –group </a:t>
            </a:r>
            <a:r>
              <a:rPr lang="en-US" sz="1600" i="0" dirty="0" err="1">
                <a:solidFill>
                  <a:srgbClr val="333333"/>
                </a:solidFill>
                <a:effectLst/>
                <a:latin typeface="Consolas" panose="020B0609020204030204" pitchFamily="49" charset="0"/>
              </a:rPr>
              <a:t>my_group</a:t>
            </a:r>
            <a:endParaRPr lang="en-US" sz="1600" i="0" dirty="0">
              <a:solidFill>
                <a:srgbClr val="333333"/>
              </a:solidFill>
              <a:effectLst/>
              <a:latin typeface="Consolas" panose="020B0609020204030204" pitchFamily="49" charset="0"/>
            </a:endParaRPr>
          </a:p>
          <a:p>
            <a:pPr marL="12700" indent="0">
              <a:buNone/>
            </a:pPr>
            <a:endParaRPr lang="en-US" sz="1600" i="0" dirty="0">
              <a:solidFill>
                <a:srgbClr val="0070C0"/>
              </a:solidFill>
              <a:effectLst/>
              <a:latin typeface="Consolas" panose="020B0609020204030204" pitchFamily="49" charset="0"/>
            </a:endParaRPr>
          </a:p>
          <a:p>
            <a:pPr marL="12700" indent="0">
              <a:buNone/>
            </a:pPr>
            <a:r>
              <a:rPr lang="en-US" sz="1600" i="0" dirty="0">
                <a:solidFill>
                  <a:srgbClr val="0070C0"/>
                </a:solidFill>
                <a:effectLst/>
                <a:latin typeface="Consolas" panose="020B0609020204030204" pitchFamily="49" charset="0"/>
              </a:rPr>
              <a:t>// Consume messages from the "my-topic“, print the key and specify a </a:t>
            </a:r>
            <a:r>
              <a:rPr lang="en-US" sz="1600" i="0" dirty="0" err="1">
                <a:solidFill>
                  <a:srgbClr val="0070C0"/>
                </a:solidFill>
                <a:effectLst/>
                <a:latin typeface="Consolas" panose="020B0609020204030204" pitchFamily="49" charset="0"/>
              </a:rPr>
              <a:t>deserializer</a:t>
            </a:r>
            <a:r>
              <a:rPr lang="en-US" sz="1600" i="0" dirty="0">
                <a:solidFill>
                  <a:srgbClr val="0070C0"/>
                </a:solidFill>
                <a:effectLst/>
                <a:latin typeface="Consolas" panose="020B0609020204030204" pitchFamily="49" charset="0"/>
              </a:rPr>
              <a:t>.</a:t>
            </a:r>
          </a:p>
          <a:p>
            <a:pPr marL="12700" indent="0">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-console-consumer --topic my-topic --property </a:t>
            </a:r>
            <a:r>
              <a:rPr lang="en-US" sz="1600" i="0" dirty="0" err="1">
                <a:solidFill>
                  <a:srgbClr val="333333"/>
                </a:solidFill>
                <a:effectLst/>
                <a:latin typeface="Consolas" panose="020B0609020204030204" pitchFamily="49" charset="0"/>
              </a:rPr>
              <a:t>print.key</a:t>
            </a:r>
            <a:r>
              <a:rPr lang="en-US" sz="1600" i="0" dirty="0">
                <a:solidFill>
                  <a:srgbClr val="333333"/>
                </a:solidFill>
                <a:effectLst/>
                <a:latin typeface="Consolas" panose="020B0609020204030204" pitchFamily="49" charset="0"/>
              </a:rPr>
              <a:t>=true --value-</a:t>
            </a:r>
            <a:r>
              <a:rPr lang="en-US" sz="1600" i="0" dirty="0" err="1">
                <a:solidFill>
                  <a:srgbClr val="333333"/>
                </a:solidFill>
                <a:effectLst/>
                <a:latin typeface="Consolas" panose="020B0609020204030204" pitchFamily="49" charset="0"/>
              </a:rPr>
              <a:t>deserializer</a:t>
            </a:r>
            <a:r>
              <a:rPr lang="en-US" sz="1600" i="0" dirty="0">
                <a:solidFill>
                  <a:srgbClr val="333333"/>
                </a:solidFill>
                <a:effectLst/>
                <a:latin typeface="Consolas" panose="020B0609020204030204" pitchFamily="49" charset="0"/>
              </a:rPr>
              <a:t> "</a:t>
            </a:r>
            <a:r>
              <a:rPr lang="en-US" sz="1600" i="0" dirty="0" err="1">
                <a:solidFill>
                  <a:srgbClr val="333333"/>
                </a:solidFill>
                <a:effectLst/>
                <a:latin typeface="Consolas" panose="020B0609020204030204" pitchFamily="49" charset="0"/>
              </a:rPr>
              <a:t>org.apache.kafka.common.serialization.LongDeserializer</a:t>
            </a:r>
            <a:r>
              <a:rPr lang="en-US" sz="1600" i="0" dirty="0">
                <a:solidFill>
                  <a:srgbClr val="333333"/>
                </a:solidFill>
                <a:effectLst/>
                <a:latin typeface="Consolas" panose="020B0609020204030204" pitchFamily="49" charset="0"/>
              </a:rPr>
              <a:t>“ </a:t>
            </a:r>
            <a:endParaRPr lang="en-US" sz="1600" i="0" dirty="0">
              <a:solidFill>
                <a:srgbClr val="0070C0"/>
              </a:solidFill>
              <a:effectLst/>
              <a:latin typeface="Consolas" panose="020B0609020204030204" pitchFamily="49" charset="0"/>
            </a:endParaRPr>
          </a:p>
          <a:p>
            <a:pPr marL="12700" indent="0">
              <a:buNone/>
            </a:pPr>
            <a:endParaRPr lang="en-US" sz="1600" dirty="0">
              <a:solidFill>
                <a:srgbClr val="0070C0"/>
              </a:solidFill>
              <a:latin typeface="Consolas" panose="020B0609020204030204" pitchFamily="49" charset="0"/>
            </a:endParaRPr>
          </a:p>
          <a:p>
            <a:pPr marL="12700" indent="0">
              <a:buNone/>
            </a:pPr>
            <a:r>
              <a:rPr lang="en-US" sz="1600" dirty="0">
                <a:solidFill>
                  <a:schemeClr val="tx1"/>
                </a:solidFill>
                <a:latin typeface="Consolas" panose="020B0609020204030204" pitchFamily="49" charset="0"/>
              </a:rPr>
              <a:t>Other useful properties:</a:t>
            </a:r>
          </a:p>
          <a:p>
            <a:pPr marL="12700" indent="0">
              <a:buNone/>
            </a:pPr>
            <a:r>
              <a:rPr lang="en-US" sz="1600" i="0" dirty="0">
                <a:solidFill>
                  <a:schemeClr val="tx1"/>
                </a:solidFill>
                <a:effectLst/>
                <a:latin typeface="Consolas" panose="020B0609020204030204" pitchFamily="49" charset="0"/>
              </a:rPr>
              <a:t>--property </a:t>
            </a:r>
            <a:r>
              <a:rPr lang="en-US" sz="1600" i="0" dirty="0" err="1">
                <a:solidFill>
                  <a:schemeClr val="tx1"/>
                </a:solidFill>
                <a:effectLst/>
                <a:latin typeface="Consolas" panose="020B0609020204030204" pitchFamily="49" charset="0"/>
              </a:rPr>
              <a:t>print.partition</a:t>
            </a:r>
            <a:r>
              <a:rPr lang="en-US" sz="1600" i="0" dirty="0">
                <a:solidFill>
                  <a:schemeClr val="tx1"/>
                </a:solidFill>
                <a:effectLst/>
                <a:latin typeface="Consolas" panose="020B0609020204030204" pitchFamily="49" charset="0"/>
              </a:rPr>
              <a:t>=true --property </a:t>
            </a:r>
            <a:r>
              <a:rPr lang="en-US" sz="1600" i="0" dirty="0" err="1">
                <a:solidFill>
                  <a:schemeClr val="tx1"/>
                </a:solidFill>
                <a:effectLst/>
                <a:latin typeface="Consolas" panose="020B0609020204030204" pitchFamily="49" charset="0"/>
              </a:rPr>
              <a:t>print.offset</a:t>
            </a:r>
            <a:r>
              <a:rPr lang="en-US" sz="1600" i="0" dirty="0">
                <a:solidFill>
                  <a:schemeClr val="tx1"/>
                </a:solidFill>
                <a:effectLst/>
                <a:latin typeface="Consolas" panose="020B0609020204030204" pitchFamily="49" charset="0"/>
              </a:rPr>
              <a:t>=true</a:t>
            </a:r>
          </a:p>
          <a:p>
            <a:pPr marL="12700" indent="0" algn="l">
              <a:buNone/>
            </a:pPr>
            <a:endParaRPr lang="en-US" sz="1600" dirty="0">
              <a:solidFill>
                <a:srgbClr val="333333"/>
              </a:solidFill>
              <a:latin typeface="+mn-lt"/>
            </a:endParaRPr>
          </a:p>
          <a:p>
            <a:pPr marL="12700" indent="0" algn="l">
              <a:buNone/>
            </a:pPr>
            <a:endParaRPr lang="en-US" sz="1600" i="0" dirty="0">
              <a:solidFill>
                <a:srgbClr val="333333"/>
              </a:solidFill>
              <a:effectLst/>
              <a:latin typeface="+mn-lt"/>
            </a:endParaRPr>
          </a:p>
        </p:txBody>
      </p:sp>
    </p:spTree>
    <p:extLst>
      <p:ext uri="{BB962C8B-B14F-4D97-AF65-F5344CB8AC3E}">
        <p14:creationId xmlns:p14="http://schemas.microsoft.com/office/powerpoint/2010/main" val="25696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Kafka-producer-perf-test</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i="0" dirty="0">
                <a:solidFill>
                  <a:srgbClr val="333333"/>
                </a:solidFill>
                <a:effectLst/>
                <a:latin typeface="+mn-lt"/>
              </a:rPr>
              <a:t>This tool is used for performance testing and benchmarking Kafka producers.</a:t>
            </a:r>
          </a:p>
          <a:p>
            <a:pPr marL="12700" indent="0" algn="l">
              <a:buNone/>
            </a:pPr>
            <a:r>
              <a:rPr lang="en-US" sz="1600" i="0" dirty="0">
                <a:solidFill>
                  <a:srgbClr val="333333"/>
                </a:solidFill>
                <a:effectLst/>
                <a:latin typeface="+mn-lt"/>
              </a:rPr>
              <a:t>It allows you to simulate the production of a large number of messages to measure Kafka producer performance.</a:t>
            </a:r>
          </a:p>
          <a:p>
            <a:pPr marL="12700" indent="0" algn="l">
              <a:buNone/>
            </a:pPr>
            <a:endParaRPr lang="en-US" sz="1600" i="0" dirty="0">
              <a:solidFill>
                <a:srgbClr val="333333"/>
              </a:solidFill>
              <a:effectLst/>
              <a:latin typeface="+mn-lt"/>
            </a:endParaRPr>
          </a:p>
          <a:p>
            <a:pPr marL="12700" indent="0" algn="l">
              <a:buNone/>
            </a:pPr>
            <a:r>
              <a:rPr lang="en-US" sz="1600" i="0" dirty="0">
                <a:solidFill>
                  <a:srgbClr val="0070C0"/>
                </a:solidFill>
                <a:effectLst/>
                <a:latin typeface="Consolas" panose="020B0609020204030204" pitchFamily="49" charset="0"/>
              </a:rPr>
              <a:t>//Perform a producer performance test.</a:t>
            </a:r>
            <a:endParaRPr lang="en-US" sz="1600" i="0" dirty="0">
              <a:solidFill>
                <a:srgbClr val="333333"/>
              </a:solidFill>
              <a:effectLst/>
              <a:latin typeface="+mn-lt"/>
            </a:endParaRPr>
          </a:p>
          <a:p>
            <a:pPr marL="12700" indent="0" algn="l">
              <a:buNone/>
            </a:pPr>
            <a:r>
              <a:rPr lang="en-US" sz="1600" i="0" dirty="0" err="1">
                <a:solidFill>
                  <a:srgbClr val="333333"/>
                </a:solidFill>
                <a:effectLst/>
                <a:latin typeface="Consolas" panose="020B0609020204030204" pitchFamily="49" charset="0"/>
              </a:rPr>
              <a:t>kafka</a:t>
            </a:r>
            <a:r>
              <a:rPr lang="en-US" sz="1600" i="0" dirty="0">
                <a:solidFill>
                  <a:srgbClr val="333333"/>
                </a:solidFill>
                <a:effectLst/>
                <a:latin typeface="Consolas" panose="020B0609020204030204" pitchFamily="49" charset="0"/>
              </a:rPr>
              <a:t>-producer-perf-test --topic my-topic --throughput 10 --num-records 1000 </a:t>
            </a:r>
          </a:p>
          <a:p>
            <a:pPr marL="12700" indent="0" algn="l">
              <a:buNone/>
            </a:pPr>
            <a:r>
              <a:rPr lang="en-US" sz="1600" i="0" dirty="0">
                <a:solidFill>
                  <a:srgbClr val="333333"/>
                </a:solidFill>
                <a:effectLst/>
                <a:latin typeface="Consolas" panose="020B0609020204030204" pitchFamily="49" charset="0"/>
              </a:rPr>
              <a:t>--record-size 10</a:t>
            </a:r>
            <a:endParaRPr lang="en-US" sz="1600" i="0" dirty="0">
              <a:solidFill>
                <a:srgbClr val="0070C0"/>
              </a:solidFill>
              <a:effectLst/>
              <a:latin typeface="Consolas" panose="020B0609020204030204" pitchFamily="49" charset="0"/>
            </a:endParaRPr>
          </a:p>
          <a:p>
            <a:pPr marL="12700" indent="0" algn="l">
              <a:buNone/>
            </a:pPr>
            <a:endParaRPr lang="en-US" sz="1600" dirty="0">
              <a:solidFill>
                <a:srgbClr val="333333"/>
              </a:solidFill>
              <a:latin typeface="Consolas" panose="020B0609020204030204" pitchFamily="49" charset="0"/>
            </a:endParaRPr>
          </a:p>
          <a:p>
            <a:pPr marL="12700" indent="0" algn="l">
              <a:buNone/>
            </a:pPr>
            <a:endParaRPr lang="en-US" sz="1600" i="0" dirty="0">
              <a:solidFill>
                <a:srgbClr val="333333"/>
              </a:solidFill>
              <a:effectLst/>
              <a:latin typeface="+mn-lt"/>
            </a:endParaRPr>
          </a:p>
        </p:txBody>
      </p:sp>
    </p:spTree>
    <p:extLst>
      <p:ext uri="{BB962C8B-B14F-4D97-AF65-F5344CB8AC3E}">
        <p14:creationId xmlns:p14="http://schemas.microsoft.com/office/powerpoint/2010/main" val="362604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Kafka-configs</a:t>
            </a:r>
            <a:endParaRPr dirty="0"/>
          </a:p>
        </p:txBody>
      </p:sp>
      <p:sp>
        <p:nvSpPr>
          <p:cNvPr id="264" name="Google Shape;264;p26"/>
          <p:cNvSpPr txBox="1">
            <a:spLocks noGrp="1"/>
          </p:cNvSpPr>
          <p:nvPr>
            <p:ph type="body" idx="1"/>
          </p:nvPr>
        </p:nvSpPr>
        <p:spPr>
          <a:xfrm>
            <a:off x="360362" y="1052512"/>
            <a:ext cx="9359900" cy="5141811"/>
          </a:xfrm>
          <a:prstGeom prst="rect">
            <a:avLst/>
          </a:prstGeom>
          <a:noFill/>
          <a:ln>
            <a:noFill/>
          </a:ln>
        </p:spPr>
        <p:txBody>
          <a:bodyPr spcFirstLastPara="1" wrap="square" lIns="95750" tIns="47875" rIns="95750" bIns="47875" anchor="t" anchorCtr="0">
            <a:noAutofit/>
          </a:bodyPr>
          <a:lstStyle/>
          <a:p>
            <a:pPr marL="12700" indent="0" algn="l">
              <a:buNone/>
            </a:pPr>
            <a:r>
              <a:rPr lang="en-US" sz="1600" b="0" i="0" dirty="0">
                <a:solidFill>
                  <a:srgbClr val="374151"/>
                </a:solidFill>
                <a:effectLst/>
                <a:latin typeface="+mn-lt"/>
              </a:rPr>
              <a:t>Allows users to manage and manipulate configuration settings for Kafka brokers, topics, and other Kafka components. It is particularly useful for changing configuration parameters dynamically without the need to restart Kafka brokers or other Kafka components</a:t>
            </a:r>
            <a:endParaRPr lang="en-US" sz="1600" i="0" dirty="0">
              <a:solidFill>
                <a:srgbClr val="333333"/>
              </a:solidFill>
              <a:effectLst/>
              <a:latin typeface="+mn-lt"/>
            </a:endParaRPr>
          </a:p>
          <a:p>
            <a:pPr marL="12700" indent="0" algn="l">
              <a:buNone/>
            </a:pPr>
            <a:endParaRPr lang="en-US" sz="1400" i="0" dirty="0">
              <a:solidFill>
                <a:srgbClr val="333333"/>
              </a:solidFill>
              <a:effectLst/>
              <a:latin typeface="Consoles"/>
            </a:endParaRPr>
          </a:p>
          <a:p>
            <a:pPr marL="12700" indent="0" algn="l">
              <a:buNone/>
            </a:pPr>
            <a:r>
              <a:rPr lang="en-US" sz="1400" i="0" dirty="0">
                <a:solidFill>
                  <a:srgbClr val="0070C0"/>
                </a:solidFill>
                <a:effectLst/>
                <a:latin typeface="Consolas" panose="020B0609020204030204" pitchFamily="49" charset="0"/>
              </a:rPr>
              <a:t>// Describe all topics</a:t>
            </a:r>
            <a:endParaRPr lang="en-US" sz="1400" i="0" dirty="0">
              <a:solidFill>
                <a:srgbClr val="333333"/>
              </a:solidFill>
              <a:effectLst/>
              <a:latin typeface="Consoles"/>
            </a:endParaRPr>
          </a:p>
          <a:p>
            <a:pPr marL="12700" indent="0" algn="l">
              <a:buNone/>
            </a:pPr>
            <a:r>
              <a:rPr lang="en-US" sz="1600" i="0" dirty="0">
                <a:solidFill>
                  <a:srgbClr val="333333"/>
                </a:solidFill>
                <a:effectLst/>
                <a:latin typeface="Consolas" panose="020B0609020204030204" pitchFamily="49" charset="0"/>
              </a:rPr>
              <a:t>kafka-configs.bat --entity-type topics --entity-name streams-out-1 --describe</a:t>
            </a:r>
            <a:endParaRPr lang="en-US" sz="1600" i="0" dirty="0">
              <a:solidFill>
                <a:srgbClr val="0070C0"/>
              </a:solidFill>
              <a:effectLst/>
              <a:latin typeface="Consolas" panose="020B0609020204030204" pitchFamily="49" charset="0"/>
            </a:endParaRPr>
          </a:p>
          <a:p>
            <a:pPr marL="12700" indent="0" algn="l">
              <a:buNone/>
            </a:pPr>
            <a:endParaRPr lang="en-US" sz="1600" dirty="0">
              <a:solidFill>
                <a:srgbClr val="333333"/>
              </a:solidFill>
              <a:latin typeface="Consolas" panose="020B0609020204030204" pitchFamily="49" charset="0"/>
            </a:endParaRPr>
          </a:p>
          <a:p>
            <a:pPr marL="12700" indent="0" algn="l">
              <a:buNone/>
            </a:pPr>
            <a:r>
              <a:rPr lang="en-US" sz="1600" dirty="0">
                <a:solidFill>
                  <a:srgbClr val="0070C0"/>
                </a:solidFill>
                <a:latin typeface="Consolas" panose="020B0609020204030204" pitchFamily="49" charset="0"/>
              </a:rPr>
              <a:t>// describe broker with id 1</a:t>
            </a:r>
            <a:endParaRPr lang="en-US" sz="1600" dirty="0">
              <a:solidFill>
                <a:srgbClr val="333333"/>
              </a:solidFill>
              <a:latin typeface="Consolas" panose="020B0609020204030204" pitchFamily="49" charset="0"/>
            </a:endParaRPr>
          </a:p>
          <a:p>
            <a:pPr marL="12700" indent="0" algn="l">
              <a:buNone/>
            </a:pPr>
            <a:r>
              <a:rPr lang="en-US" sz="1600" dirty="0">
                <a:solidFill>
                  <a:srgbClr val="333333"/>
                </a:solidFill>
                <a:latin typeface="Consolas" panose="020B0609020204030204" pitchFamily="49" charset="0"/>
              </a:rPr>
              <a:t>kafka-configs.bat --entity-type brokers --entity-name 1 --describe --all</a:t>
            </a:r>
            <a:endParaRPr lang="en-US" sz="1600" dirty="0">
              <a:solidFill>
                <a:srgbClr val="0070C0"/>
              </a:solidFill>
              <a:latin typeface="Consolas" panose="020B0609020204030204" pitchFamily="49" charset="0"/>
            </a:endParaRPr>
          </a:p>
          <a:p>
            <a:pPr marL="12700" indent="0" algn="r">
              <a:buNone/>
            </a:pPr>
            <a:endParaRPr lang="en-US" sz="1600" i="0" dirty="0">
              <a:solidFill>
                <a:srgbClr val="333333"/>
              </a:solidFill>
              <a:effectLst/>
              <a:latin typeface="+mn-lt"/>
            </a:endParaRPr>
          </a:p>
        </p:txBody>
      </p:sp>
    </p:spTree>
    <p:extLst>
      <p:ext uri="{BB962C8B-B14F-4D97-AF65-F5344CB8AC3E}">
        <p14:creationId xmlns:p14="http://schemas.microsoft.com/office/powerpoint/2010/main" val="2132509619"/>
      </p:ext>
    </p:extLst>
  </p:cSld>
  <p:clrMapOvr>
    <a:masterClrMapping/>
  </p:clrMapOvr>
</p:sld>
</file>

<file path=ppt/theme/theme1.xml><?xml version="1.0" encoding="utf-8"?>
<a:theme xmlns:a="http://schemas.openxmlformats.org/drawingml/2006/main" name="3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1735</TotalTime>
  <Words>695</Words>
  <Application>Microsoft Office PowerPoint</Application>
  <PresentationFormat>Brugerdefineret</PresentationFormat>
  <Paragraphs>93</Paragraphs>
  <Slides>11</Slides>
  <Notes>9</Notes>
  <HiddenSlides>0</HiddenSlides>
  <MMClips>0</MMClips>
  <ScaleCrop>false</ScaleCrop>
  <HeadingPairs>
    <vt:vector size="6" baseType="variant">
      <vt:variant>
        <vt:lpstr>Benyttede skrifttyper</vt:lpstr>
      </vt:variant>
      <vt:variant>
        <vt:i4>5</vt:i4>
      </vt:variant>
      <vt:variant>
        <vt:lpstr>Tema</vt:lpstr>
      </vt:variant>
      <vt:variant>
        <vt:i4>2</vt:i4>
      </vt:variant>
      <vt:variant>
        <vt:lpstr>Slidetitler</vt:lpstr>
      </vt:variant>
      <vt:variant>
        <vt:i4>11</vt:i4>
      </vt:variant>
    </vt:vector>
  </HeadingPairs>
  <TitlesOfParts>
    <vt:vector size="18" baseType="lpstr">
      <vt:lpstr>Times New Roman</vt:lpstr>
      <vt:lpstr>Consolas</vt:lpstr>
      <vt:lpstr>Arial</vt:lpstr>
      <vt:lpstr>Consoles</vt:lpstr>
      <vt:lpstr>Arial Narrow</vt:lpstr>
      <vt:lpstr>3_Standarddesign</vt:lpstr>
      <vt:lpstr>2_Standarddesign</vt:lpstr>
      <vt:lpstr>Kafka Command-Line Interface tools</vt:lpstr>
      <vt:lpstr>Kafka CLI</vt:lpstr>
      <vt:lpstr>Exercise</vt:lpstr>
      <vt:lpstr>Kafka-topics</vt:lpstr>
      <vt:lpstr>kafka-consumer-groups</vt:lpstr>
      <vt:lpstr>Kafka-console-producer</vt:lpstr>
      <vt:lpstr>Kafka-console-consumer</vt:lpstr>
      <vt:lpstr>Kafka-producer-perf-test</vt:lpstr>
      <vt:lpstr>Kafka-configs</vt:lpstr>
      <vt:lpstr>Kafka-get-offsets</vt:lpstr>
      <vt:lpstr>Kafka-log-dirs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Velkommen til &lt;&lt; indsæt kursets navn &gt;&gt; &lt;&lt; evt. dato eller lign.  &gt;&gt;</dc:title>
  <cp:lastModifiedBy>Martin Clausen</cp:lastModifiedBy>
  <cp:revision>69</cp:revision>
  <dcterms:modified xsi:type="dcterms:W3CDTF">2023-11-14T08:05:03Z</dcterms:modified>
</cp:coreProperties>
</file>