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7" r:id="rId2"/>
  </p:sldMasterIdLst>
  <p:notesMasterIdLst>
    <p:notesMasterId r:id="rId31"/>
  </p:notesMasterIdLst>
  <p:sldIdLst>
    <p:sldId id="256" r:id="rId3"/>
    <p:sldId id="276" r:id="rId4"/>
    <p:sldId id="314" r:id="rId5"/>
    <p:sldId id="316" r:id="rId6"/>
    <p:sldId id="271" r:id="rId7"/>
    <p:sldId id="327" r:id="rId8"/>
    <p:sldId id="275" r:id="rId9"/>
    <p:sldId id="320" r:id="rId10"/>
    <p:sldId id="336" r:id="rId11"/>
    <p:sldId id="337" r:id="rId12"/>
    <p:sldId id="328" r:id="rId13"/>
    <p:sldId id="278" r:id="rId14"/>
    <p:sldId id="280" r:id="rId15"/>
    <p:sldId id="322" r:id="rId16"/>
    <p:sldId id="279" r:id="rId17"/>
    <p:sldId id="334" r:id="rId18"/>
    <p:sldId id="335" r:id="rId19"/>
    <p:sldId id="281" r:id="rId20"/>
    <p:sldId id="321" r:id="rId21"/>
    <p:sldId id="329" r:id="rId22"/>
    <p:sldId id="315" r:id="rId23"/>
    <p:sldId id="325" r:id="rId24"/>
    <p:sldId id="324" r:id="rId25"/>
    <p:sldId id="326" r:id="rId26"/>
    <p:sldId id="331" r:id="rId27"/>
    <p:sldId id="330" r:id="rId28"/>
    <p:sldId id="332" r:id="rId29"/>
    <p:sldId id="333" r:id="rId30"/>
  </p:sldIdLst>
  <p:sldSz cx="10080625" cy="6858000"/>
  <p:notesSz cx="6888163" cy="10020300"/>
  <p:embeddedFontLst>
    <p:embeddedFont>
      <p:font typeface="Arial Narrow" panose="020B0606020202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Raleway"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175">
          <p15:clr>
            <a:srgbClr val="000000"/>
          </p15:clr>
        </p15:guide>
      </p15:sldGuideLst>
    </p:ext>
    <p:ext uri="{2D200454-40CA-4A62-9FC3-DE9A4176ACB9}">
      <p15:notesGuideLst xmlns:p15="http://schemas.microsoft.com/office/powerpoint/2012/main">
        <p15:guide id="1" orient="horz" pos="3156">
          <p15:clr>
            <a:srgbClr val="000000"/>
          </p15:clr>
        </p15:guide>
        <p15:guide id="2" pos="217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68" y="62"/>
      </p:cViewPr>
      <p:guideLst>
        <p:guide orient="horz" pos="2160"/>
        <p:guide pos="317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56"/>
        <p:guide pos="217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Clausen" userId="78eace00edd4ad42" providerId="LiveId" clId="{052C2D9C-AB82-45F9-B558-08A6A7A6F2CA}"/>
    <pc:docChg chg="undo custSel modSld">
      <pc:chgData name="Martin Clausen" userId="78eace00edd4ad42" providerId="LiveId" clId="{052C2D9C-AB82-45F9-B558-08A6A7A6F2CA}" dt="2023-09-20T07:05:23.846" v="8" actId="15"/>
      <pc:docMkLst>
        <pc:docMk/>
      </pc:docMkLst>
      <pc:sldChg chg="modSp mod">
        <pc:chgData name="Martin Clausen" userId="78eace00edd4ad42" providerId="LiveId" clId="{052C2D9C-AB82-45F9-B558-08A6A7A6F2CA}" dt="2023-09-20T07:05:23.846" v="8" actId="15"/>
        <pc:sldMkLst>
          <pc:docMk/>
          <pc:sldMk cId="0" sldId="268"/>
        </pc:sldMkLst>
        <pc:spChg chg="mod">
          <ac:chgData name="Martin Clausen" userId="78eace00edd4ad42" providerId="LiveId" clId="{052C2D9C-AB82-45F9-B558-08A6A7A6F2CA}" dt="2023-09-20T07:05:23.846" v="8" actId="15"/>
          <ac:spMkLst>
            <pc:docMk/>
            <pc:sldMk cId="0" sldId="268"/>
            <ac:spMk id="2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3037" y="449262"/>
            <a:ext cx="6751637" cy="4592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15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66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5:notes"/>
          <p:cNvSpPr txBox="1">
            <a:spLocks noGrp="1"/>
          </p:cNvSpPr>
          <p:nvPr>
            <p:ph type="body" idx="1"/>
          </p:nvPr>
        </p:nvSpPr>
        <p:spPr>
          <a:xfrm>
            <a:off x="666750" y="5519737"/>
            <a:ext cx="5765800" cy="38798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5:notes"/>
          <p:cNvSpPr>
            <a:spLocks noGrp="1" noRot="1" noChangeAspect="1"/>
          </p:cNvSpPr>
          <p:nvPr>
            <p:ph type="sldImg" idx="2"/>
          </p:nvPr>
        </p:nvSpPr>
        <p:spPr>
          <a:xfrm>
            <a:off x="173038" y="449263"/>
            <a:ext cx="6751637" cy="4592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79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73038" y="449263"/>
            <a:ext cx="6751637" cy="4592637"/>
          </a:xfrm>
        </p:spPr>
      </p:sp>
      <p:sp>
        <p:nvSpPr>
          <p:cNvPr id="3" name="Pladsholder til no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016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73038" y="449263"/>
            <a:ext cx="6751637" cy="4592637"/>
          </a:xfrm>
        </p:spPr>
      </p:sp>
      <p:sp>
        <p:nvSpPr>
          <p:cNvPr id="3" name="Pladsholder til no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094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s">
  <p:cSld name="Titeldias">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97409" y="1932530"/>
            <a:ext cx="8568532" cy="295475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6600" b="1" i="1" u="none" strike="noStrike" cap="none">
                <a:solidFill>
                  <a:schemeClr val="lt1"/>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slide" type="obj">
  <p:cSld name="OBJEC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 y="-11431"/>
            <a:ext cx="6120432" cy="77613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3200" b="1" i="1" u="none" strike="noStrike" cap="none">
                <a:solidFill>
                  <a:srgbClr val="F8F8F8"/>
                </a:solidFill>
                <a:latin typeface="Arial Narrow"/>
                <a:ea typeface="Arial Narrow"/>
                <a:cs typeface="Arial Narrow"/>
                <a:sym typeface="Arial Narrow"/>
              </a:defRPr>
            </a:lvl1pPr>
            <a:lvl2pPr marR="0" lvl="1"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2pPr>
            <a:lvl3pPr marR="0" lvl="2"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3pPr>
            <a:lvl4pPr marR="0" lvl="3"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4pPr>
            <a:lvl5pPr marR="0" lvl="4"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5pPr>
            <a:lvl6pPr marR="0" lvl="5"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6pPr>
            <a:lvl7pPr marR="0" lvl="6"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7pPr>
            <a:lvl8pPr marR="0" lvl="7"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8pPr>
            <a:lvl9pPr marR="0" lvl="8" algn="ctr" rtl="0">
              <a:spcBef>
                <a:spcPts val="0"/>
              </a:spcBef>
              <a:spcAft>
                <a:spcPts val="0"/>
              </a:spcAft>
              <a:buSzPts val="1400"/>
              <a:buNone/>
              <a:defRPr sz="4600" b="1" i="1" u="none" strike="noStrike" cap="none">
                <a:solidFill>
                  <a:schemeClr val="dk2"/>
                </a:solidFill>
                <a:latin typeface="Arial Narrow"/>
                <a:ea typeface="Arial Narrow"/>
                <a:cs typeface="Arial Narrow"/>
                <a:sym typeface="Arial Narrow"/>
              </a:defRPr>
            </a:lvl9pPr>
          </a:lstStyle>
          <a:p>
            <a:endParaRPr/>
          </a:p>
        </p:txBody>
      </p:sp>
      <p:sp>
        <p:nvSpPr>
          <p:cNvPr id="51" name="Google Shape;51;p9"/>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i="0">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2232025" y="6378575"/>
            <a:ext cx="5616575" cy="3540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05FA3"/>
              </a:buClr>
              <a:buSzPts val="1300"/>
              <a:buFont typeface="Arial Narrow"/>
              <a:buNone/>
            </a:pPr>
            <a:r>
              <a:rPr lang="en-US" sz="1300" b="1" i="1" u="none" strike="noStrike" cap="none">
                <a:solidFill>
                  <a:srgbClr val="305FA3"/>
                </a:solidFill>
                <a:latin typeface="Arial Narrow"/>
                <a:ea typeface="Arial Narrow"/>
                <a:cs typeface="Arial Narrow"/>
                <a:sym typeface="Arial Narrow"/>
              </a:rPr>
              <a:t>Instruktørmøde den 01/06-2017</a:t>
            </a:r>
            <a:endParaRPr/>
          </a:p>
          <a:p>
            <a:pPr marL="0" marR="0" lvl="0" indent="0" algn="ctr"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Copyright © Lund&amp;Bendsen A/S</a:t>
            </a:r>
            <a:endParaRPr/>
          </a:p>
        </p:txBody>
      </p:sp>
      <p:sp>
        <p:nvSpPr>
          <p:cNvPr id="7" name="Google Shape;7;p1"/>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strike="noStrike" cap="none">
                <a:solidFill>
                  <a:schemeClr val="dk1"/>
                </a:solidFill>
                <a:latin typeface="Arial Narrow"/>
                <a:ea typeface="Arial Narrow"/>
                <a:cs typeface="Arial Narrow"/>
                <a:sym typeface="Arial Narrow"/>
              </a:rPr>
              <a:t> </a:t>
            </a:r>
            <a:endParaRPr/>
          </a:p>
        </p:txBody>
      </p:sp>
      <p:pic>
        <p:nvPicPr>
          <p:cNvPr id="8" name="Google Shape;8;p1"/>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9" name="Google Shape;9;p1"/>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10" name="Google Shape;10;p1"/>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
        <p:nvSpPr>
          <p:cNvPr id="11" name="Google Shape;11;p1"/>
          <p:cNvSpPr txBox="1"/>
          <p:nvPr/>
        </p:nvSpPr>
        <p:spPr>
          <a:xfrm>
            <a:off x="-14287" y="-257175"/>
            <a:ext cx="10094912" cy="7372350"/>
          </a:xfrm>
          <a:prstGeom prst="rect">
            <a:avLst/>
          </a:prstGeom>
          <a:solidFill>
            <a:srgbClr val="325FA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pic>
        <p:nvPicPr>
          <p:cNvPr id="12" name="Google Shape;12;p1"/>
          <p:cNvPicPr preferRelativeResize="0"/>
          <p:nvPr/>
        </p:nvPicPr>
        <p:blipFill rotWithShape="1">
          <a:blip r:embed="rId4">
            <a:alphaModFix/>
          </a:blip>
          <a:srcRect/>
          <a:stretch/>
        </p:blipFill>
        <p:spPr>
          <a:xfrm>
            <a:off x="-2160587" y="-19050"/>
            <a:ext cx="6316662" cy="6858000"/>
          </a:xfrm>
          <a:prstGeom prst="rect">
            <a:avLst/>
          </a:prstGeom>
          <a:noFill/>
          <a:ln>
            <a:noFill/>
          </a:ln>
        </p:spPr>
      </p:pic>
      <p:pic>
        <p:nvPicPr>
          <p:cNvPr id="13" name="Google Shape;13;p1"/>
          <p:cNvPicPr preferRelativeResize="0"/>
          <p:nvPr/>
        </p:nvPicPr>
        <p:blipFill rotWithShape="1">
          <a:blip r:embed="rId5">
            <a:alphaModFix/>
          </a:blip>
          <a:srcRect/>
          <a:stretch/>
        </p:blipFill>
        <p:spPr>
          <a:xfrm>
            <a:off x="7993062" y="144462"/>
            <a:ext cx="1927225" cy="461962"/>
          </a:xfrm>
          <a:prstGeom prst="rect">
            <a:avLst/>
          </a:prstGeom>
          <a:noFill/>
          <a:ln>
            <a:noFill/>
          </a:ln>
        </p:spPr>
      </p:pic>
      <p:sp>
        <p:nvSpPr>
          <p:cNvPr id="14" name="Google Shape;14;p1"/>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360362" y="1052512"/>
            <a:ext cx="9359900" cy="5184775"/>
          </a:xfrm>
          <a:prstGeom prst="rect">
            <a:avLst/>
          </a:prstGeom>
          <a:noFill/>
          <a:ln>
            <a:noFill/>
          </a:ln>
        </p:spPr>
        <p:txBody>
          <a:bodyPr spcFirstLastPara="1" wrap="square" lIns="91425" tIns="91425" rIns="91425" bIns="91425" anchor="t" anchorCtr="0">
            <a:noAutofit/>
          </a:bodyPr>
          <a:lstStyle>
            <a:lvl1pPr marL="457200" marR="0" lvl="0" indent="-444500" algn="l" rtl="0">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Arial"/>
                <a:ea typeface="Arial"/>
                <a:cs typeface="Arial"/>
                <a:sym typeface="Arial"/>
              </a:defRPr>
            </a:lvl3pPr>
            <a:lvl4pPr marL="1828800" marR="0" lvl="3"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4pPr>
            <a:lvl5pPr marL="2286000" marR="0" lvl="4"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5pPr>
            <a:lvl6pPr marL="2743200" marR="0" lvl="5"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6pPr>
            <a:lvl7pPr marL="3200400" marR="0" lvl="6"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7pPr>
            <a:lvl8pPr marL="3657600" marR="0" lvl="7"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8pPr>
            <a:lvl9pPr marL="4114800" marR="0" lvl="8" indent="-361950" algn="l" rtl="0">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7"/>
          <p:cNvSpPr txBox="1"/>
          <p:nvPr/>
        </p:nvSpPr>
        <p:spPr>
          <a:xfrm>
            <a:off x="3175" y="0"/>
            <a:ext cx="10077450" cy="188912"/>
          </a:xfrm>
          <a:prstGeom prst="rect">
            <a:avLst/>
          </a:prstGeom>
          <a:noFill/>
          <a:ln>
            <a:noFill/>
          </a:ln>
        </p:spPr>
        <p:txBody>
          <a:bodyPr spcFirstLastPara="1" wrap="square" lIns="36000" tIns="36000" rIns="0" bIns="0" anchor="t" anchorCtr="0">
            <a:noAutofit/>
          </a:bodyPr>
          <a:lstStyle/>
          <a:p>
            <a:pPr marL="0" marR="0" lvl="0" indent="0" algn="l" rtl="0">
              <a:lnSpc>
                <a:spcPct val="100000"/>
              </a:lnSpc>
              <a:spcBef>
                <a:spcPts val="0"/>
              </a:spcBef>
              <a:spcAft>
                <a:spcPts val="0"/>
              </a:spcAft>
              <a:buClr>
                <a:schemeClr val="dk1"/>
              </a:buClr>
              <a:buSzPts val="1000"/>
              <a:buFont typeface="Arial Narrow"/>
              <a:buNone/>
            </a:pPr>
            <a:r>
              <a:rPr lang="en-US" sz="1000" b="0" i="1" u="none">
                <a:solidFill>
                  <a:schemeClr val="dk1"/>
                </a:solidFill>
                <a:latin typeface="Arial Narrow"/>
                <a:ea typeface="Arial Narrow"/>
                <a:cs typeface="Arial Narrow"/>
                <a:sym typeface="Arial Narrow"/>
              </a:rPr>
              <a:t> </a:t>
            </a:r>
            <a:endParaRPr/>
          </a:p>
        </p:txBody>
      </p:sp>
      <p:pic>
        <p:nvPicPr>
          <p:cNvPr id="42" name="Google Shape;42;p7"/>
          <p:cNvPicPr preferRelativeResize="0"/>
          <p:nvPr/>
        </p:nvPicPr>
        <p:blipFill rotWithShape="1">
          <a:blip r:embed="rId3">
            <a:alphaModFix/>
          </a:blip>
          <a:srcRect/>
          <a:stretch/>
        </p:blipFill>
        <p:spPr>
          <a:xfrm>
            <a:off x="0" y="0"/>
            <a:ext cx="10058400" cy="800100"/>
          </a:xfrm>
          <a:prstGeom prst="rect">
            <a:avLst/>
          </a:prstGeom>
          <a:noFill/>
          <a:ln>
            <a:noFill/>
          </a:ln>
        </p:spPr>
      </p:pic>
      <p:sp>
        <p:nvSpPr>
          <p:cNvPr id="43" name="Google Shape;43;p7"/>
          <p:cNvSpPr/>
          <p:nvPr/>
        </p:nvSpPr>
        <p:spPr>
          <a:xfrm>
            <a:off x="7856537" y="6378575"/>
            <a:ext cx="579437" cy="381000"/>
          </a:xfrm>
          <a:prstGeom prst="parallelogram">
            <a:avLst>
              <a:gd name="adj" fmla="val 6660"/>
            </a:avLst>
          </a:prstGeom>
          <a:solidFill>
            <a:srgbClr val="345F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Arial Narrow"/>
              <a:ea typeface="Arial Narrow"/>
              <a:cs typeface="Arial Narrow"/>
              <a:sym typeface="Arial Narrow"/>
            </a:endParaRPr>
          </a:p>
        </p:txBody>
      </p:sp>
      <p:sp>
        <p:nvSpPr>
          <p:cNvPr id="44" name="Google Shape;44;p7"/>
          <p:cNvSpPr txBox="1"/>
          <p:nvPr/>
        </p:nvSpPr>
        <p:spPr>
          <a:xfrm>
            <a:off x="8064500" y="6378575"/>
            <a:ext cx="2016125" cy="381000"/>
          </a:xfrm>
          <a:prstGeom prst="rect">
            <a:avLst/>
          </a:prstGeom>
          <a:solidFill>
            <a:srgbClr val="345FA3"/>
          </a:solidFill>
          <a:ln>
            <a:noFill/>
          </a:ln>
        </p:spPr>
        <p:txBody>
          <a:bodyPr spcFirstLastPara="1" wrap="square" lIns="91425" tIns="91425" rIns="216000" bIns="45700" anchor="ctr" anchorCtr="0">
            <a:noAutofit/>
          </a:bodyPr>
          <a:lstStyle/>
          <a:p>
            <a:pPr marL="0" marR="0" lvl="0" indent="0" algn="r" rtl="0">
              <a:lnSpc>
                <a:spcPct val="100000"/>
              </a:lnSpc>
              <a:spcBef>
                <a:spcPts val="0"/>
              </a:spcBef>
              <a:spcAft>
                <a:spcPts val="0"/>
              </a:spcAft>
              <a:buClr>
                <a:schemeClr val="lt1"/>
              </a:buClr>
              <a:buSzPts val="1600"/>
              <a:buFont typeface="Arial"/>
              <a:buNone/>
            </a:pPr>
            <a:r>
              <a:rPr lang="en-US" sz="1600" b="0" i="1" u="none">
                <a:solidFill>
                  <a:schemeClr val="lt1"/>
                </a:solidFill>
                <a:latin typeface="Arial"/>
                <a:ea typeface="Arial"/>
                <a:cs typeface="Arial"/>
                <a:sym typeface="Arial"/>
              </a:rPr>
              <a:t>Side </a:t>
            </a:r>
            <a:fld id="{00000000-1234-1234-1234-123412341234}" type="slidenum">
              <a:rPr lang="en-US" sz="1600" b="0" i="1" u="none">
                <a:solidFill>
                  <a:schemeClr val="lt1"/>
                </a:solidFill>
                <a:latin typeface="Arial"/>
                <a:ea typeface="Arial"/>
                <a:cs typeface="Arial"/>
                <a:sym typeface="Arial"/>
              </a:rPr>
              <a:t>‹nr.›</a:t>
            </a:fld>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0" y="2130425"/>
            <a:ext cx="10080625" cy="29543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0"/>
              <a:buFont typeface="Arial Narrow"/>
              <a:buNone/>
            </a:pPr>
            <a:r>
              <a:rPr lang="en-US" sz="8000" b="1" i="1" u="none" strike="noStrike" cap="none" dirty="0">
                <a:solidFill>
                  <a:schemeClr val="lt1"/>
                </a:solidFill>
                <a:latin typeface="Arial Narrow"/>
                <a:ea typeface="Arial Narrow"/>
                <a:cs typeface="Arial Narrow"/>
                <a:sym typeface="Arial Narrow"/>
              </a:rPr>
              <a:t>Kafka Spring</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7996238" cy="382428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vanilla java consumer with manual acknowledgement</a:t>
            </a:r>
          </a:p>
          <a:p>
            <a:pPr lvl="1"/>
            <a:r>
              <a:rPr lang="en-US" sz="1400" dirty="0">
                <a:latin typeface="+mn-lt"/>
              </a:rPr>
              <a:t>Open a new PowerShell and go to &lt;project-folder&gt;/docker</a:t>
            </a:r>
          </a:p>
          <a:p>
            <a:pPr lvl="1"/>
            <a:r>
              <a:rPr lang="en-US" sz="1400" dirty="0">
                <a:latin typeface="+mn-lt"/>
              </a:rPr>
              <a:t>Type </a:t>
            </a:r>
            <a:r>
              <a:rPr lang="en-US" sz="1400" b="1" dirty="0">
                <a:latin typeface="+mn-lt"/>
              </a:rPr>
              <a:t>./</a:t>
            </a:r>
            <a:r>
              <a:rPr lang="en-US" sz="1400" b="1" dirty="0" err="1">
                <a:latin typeface="+mn-lt"/>
              </a:rPr>
              <a:t>kafka</a:t>
            </a:r>
            <a:r>
              <a:rPr lang="en-US" sz="1400" b="1" dirty="0">
                <a:latin typeface="+mn-lt"/>
              </a:rPr>
              <a:t>-producer-perf-test --topic demo-topic --num-records 1000 --record-size 2 --throughput 2</a:t>
            </a:r>
          </a:p>
          <a:p>
            <a:pPr lvl="1"/>
            <a:r>
              <a:rPr lang="en-US" sz="1400" dirty="0">
                <a:latin typeface="+mn-lt"/>
              </a:rPr>
              <a:t>Start your consumer from the previous exercise</a:t>
            </a:r>
          </a:p>
          <a:p>
            <a:pPr lvl="1"/>
            <a:r>
              <a:rPr lang="en-US" sz="1400" dirty="0">
                <a:latin typeface="+mn-lt"/>
              </a:rPr>
              <a:t>What happens to the group offsets? – how often do they update?</a:t>
            </a:r>
          </a:p>
          <a:p>
            <a:pPr lvl="1"/>
            <a:r>
              <a:rPr lang="en-US" sz="1400" dirty="0">
                <a:latin typeface="+mn-lt"/>
              </a:rPr>
              <a:t>Change your consumer to do manual commits</a:t>
            </a:r>
          </a:p>
          <a:p>
            <a:pPr lvl="1"/>
            <a:r>
              <a:rPr lang="en-US" sz="1400" dirty="0">
                <a:latin typeface="+mn-lt"/>
              </a:rPr>
              <a:t>What happens to the group offsets? – how often do they update?</a:t>
            </a:r>
          </a:p>
          <a:p>
            <a:pPr lvl="1"/>
            <a:endParaRPr lang="en-US" sz="1400" dirty="0">
              <a:latin typeface="+mn-lt"/>
            </a:endParaRPr>
          </a:p>
          <a:p>
            <a:pPr lvl="1"/>
            <a:endParaRPr lang="en-US" sz="1400" dirty="0">
              <a:latin typeface="+mn-lt"/>
            </a:endParaRPr>
          </a:p>
          <a:p>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7.4</a:t>
            </a:r>
          </a:p>
        </p:txBody>
      </p:sp>
    </p:spTree>
    <p:extLst>
      <p:ext uri="{BB962C8B-B14F-4D97-AF65-F5344CB8AC3E}">
        <p14:creationId xmlns:p14="http://schemas.microsoft.com/office/powerpoint/2010/main" val="1729411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Kafka Spring style</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2"/>
            <a:ext cx="9359900" cy="2738437"/>
          </a:xfrm>
          <a:ln>
            <a:solidFill>
              <a:schemeClr val="dk1">
                <a:shade val="95000"/>
                <a:satMod val="105000"/>
              </a:schemeClr>
            </a:solidFill>
          </a:ln>
        </p:spPr>
        <p:txBody>
          <a:bodyPr/>
          <a:lstStyle/>
          <a:p>
            <a:r>
              <a:rPr lang="en-US" dirty="0">
                <a:solidFill>
                  <a:schemeClr val="bg1">
                    <a:lumMod val="85000"/>
                  </a:schemeClr>
                </a:solidFill>
              </a:rPr>
              <a:t>Kafka low-level style</a:t>
            </a:r>
          </a:p>
          <a:p>
            <a:r>
              <a:rPr lang="en-US" dirty="0">
                <a:solidFill>
                  <a:schemeClr val="tx1"/>
                </a:solidFill>
              </a:rPr>
              <a:t>Kafka Spring style</a:t>
            </a:r>
          </a:p>
          <a:p>
            <a:r>
              <a:rPr lang="en-US" dirty="0">
                <a:solidFill>
                  <a:schemeClr val="bg1">
                    <a:lumMod val="85000"/>
                  </a:schemeClr>
                </a:solidFill>
              </a:rPr>
              <a:t>Kafka admin client</a:t>
            </a:r>
          </a:p>
          <a:p>
            <a:r>
              <a:rPr lang="en-US" dirty="0">
                <a:solidFill>
                  <a:schemeClr val="bg1">
                    <a:lumMod val="85000"/>
                  </a:schemeClr>
                </a:solidFill>
              </a:rPr>
              <a:t>Testing Kafka</a:t>
            </a:r>
          </a:p>
          <a:p>
            <a:pPr marL="12700" indent="0">
              <a:buNone/>
            </a:pPr>
            <a:endParaRPr lang="en-US" dirty="0">
              <a:solidFill>
                <a:schemeClr val="bg1">
                  <a:lumMod val="85000"/>
                </a:schemeClr>
              </a:solidFill>
            </a:endParaRPr>
          </a:p>
          <a:p>
            <a:endParaRPr lang="en-US" dirty="0"/>
          </a:p>
        </p:txBody>
      </p:sp>
      <p:pic>
        <p:nvPicPr>
          <p:cNvPr id="5" name="Picture 4" descr="Hvad er Java? | Stor guide om programmeringssproget">
            <a:extLst>
              <a:ext uri="{FF2B5EF4-FFF2-40B4-BE49-F238E27FC236}">
                <a16:creationId xmlns:a16="http://schemas.microsoft.com/office/drawing/2014/main" id="{773B7290-4A6F-4ADD-F173-DD5F10C24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verything You Must Know About Spring Boot Application">
            <a:extLst>
              <a:ext uri="{FF2B5EF4-FFF2-40B4-BE49-F238E27FC236}">
                <a16:creationId xmlns:a16="http://schemas.microsoft.com/office/drawing/2014/main" id="{7FF4885B-7FB5-EF68-60A8-9DA0D931C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76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producer</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360362" y="1052512"/>
            <a:ext cx="9380538" cy="5462587"/>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200" dirty="0">
                <a:latin typeface="Consolas" panose="020B0609020204030204" pitchFamily="49" charset="0"/>
              </a:rPr>
              <a:t>@Service</a:t>
            </a:r>
          </a:p>
          <a:p>
            <a:pPr marL="12700" indent="0">
              <a:buNone/>
            </a:pPr>
            <a:r>
              <a:rPr lang="en-US" sz="1200" dirty="0">
                <a:latin typeface="Consolas" panose="020B0609020204030204" pitchFamily="49" charset="0"/>
              </a:rPr>
              <a:t>public class </a:t>
            </a:r>
            <a:r>
              <a:rPr lang="en-US" sz="1200" dirty="0" err="1">
                <a:latin typeface="Consolas" panose="020B0609020204030204" pitchFamily="49" charset="0"/>
              </a:rPr>
              <a:t>KafkaProducerService</a:t>
            </a:r>
            <a:r>
              <a:rPr lang="en-US" sz="1200" dirty="0">
                <a:latin typeface="Consolas" panose="020B0609020204030204" pitchFamily="49" charset="0"/>
              </a:rPr>
              <a:t> {</a:t>
            </a:r>
          </a:p>
          <a:p>
            <a:pPr marL="12700" indent="0">
              <a:buNone/>
            </a:pPr>
            <a:r>
              <a:rPr lang="en-US" sz="1200" dirty="0">
                <a:latin typeface="Consolas" panose="020B0609020204030204" pitchFamily="49" charset="0"/>
              </a:rPr>
              <a:t>    </a:t>
            </a:r>
          </a:p>
          <a:p>
            <a:pPr marL="12700" indent="0">
              <a:buNone/>
            </a:pPr>
            <a:r>
              <a:rPr lang="en-US" sz="1200" dirty="0">
                <a:latin typeface="Consolas" panose="020B0609020204030204" pitchFamily="49" charset="0"/>
              </a:rPr>
              <a:t>    @Autowired</a:t>
            </a:r>
          </a:p>
          <a:p>
            <a:pPr marL="12700" indent="0">
              <a:buNone/>
            </a:pPr>
            <a:r>
              <a:rPr lang="en-US" sz="1200" dirty="0">
                <a:latin typeface="Consolas" panose="020B0609020204030204" pitchFamily="49" charset="0"/>
              </a:rPr>
              <a:t>    private </a:t>
            </a:r>
            <a:r>
              <a:rPr lang="en-US" sz="1200" dirty="0" err="1">
                <a:latin typeface="Consolas" panose="020B0609020204030204" pitchFamily="49" charset="0"/>
              </a:rPr>
              <a:t>KafkaTemplate</a:t>
            </a:r>
            <a:r>
              <a:rPr lang="en-US" sz="1200" dirty="0">
                <a:latin typeface="Consolas" panose="020B0609020204030204" pitchFamily="49" charset="0"/>
              </a:rPr>
              <a:t>&lt;String, String&gt; </a:t>
            </a:r>
            <a:r>
              <a:rPr lang="en-US" sz="1200" dirty="0" err="1">
                <a:latin typeface="Consolas" panose="020B0609020204030204" pitchFamily="49" charset="0"/>
              </a:rPr>
              <a:t>kafkaTemplate</a:t>
            </a:r>
            <a:r>
              <a:rPr lang="en-US" sz="1200" dirty="0">
                <a:latin typeface="Consolas" panose="020B0609020204030204" pitchFamily="49" charset="0"/>
              </a:rPr>
              <a:t>;</a:t>
            </a:r>
          </a:p>
          <a:p>
            <a:pPr marL="12700" indent="0">
              <a:buNone/>
            </a:pPr>
            <a:endParaRPr lang="en-US" sz="1200" dirty="0">
              <a:latin typeface="Consolas" panose="020B0609020204030204" pitchFamily="49" charset="0"/>
            </a:endParaRPr>
          </a:p>
          <a:p>
            <a:pPr marL="12700" indent="0">
              <a:buNone/>
            </a:pPr>
            <a:r>
              <a:rPr lang="en-US" sz="1200" dirty="0">
                <a:latin typeface="Consolas" panose="020B0609020204030204" pitchFamily="49" charset="0"/>
              </a:rPr>
              <a:t>    public void </a:t>
            </a:r>
            <a:r>
              <a:rPr lang="en-US" sz="1200" dirty="0" err="1">
                <a:latin typeface="Consolas" panose="020B0609020204030204" pitchFamily="49" charset="0"/>
              </a:rPr>
              <a:t>sendSyncMessage</a:t>
            </a:r>
            <a:r>
              <a:rPr lang="en-US" sz="1200" dirty="0">
                <a:latin typeface="Consolas" panose="020B0609020204030204" pitchFamily="49" charset="0"/>
              </a:rPr>
              <a:t>(String topic, String message) {</a:t>
            </a:r>
          </a:p>
          <a:p>
            <a:pPr marL="12700" indent="0">
              <a:buNone/>
            </a:pPr>
            <a:r>
              <a:rPr lang="en-US" sz="1200" dirty="0">
                <a:latin typeface="Consolas" panose="020B0609020204030204" pitchFamily="49" charset="0"/>
              </a:rPr>
              <a:t>        </a:t>
            </a:r>
            <a:r>
              <a:rPr lang="en-US" sz="1200" dirty="0" err="1">
                <a:latin typeface="Consolas" panose="020B0609020204030204" pitchFamily="49" charset="0"/>
              </a:rPr>
              <a:t>SendResult</a:t>
            </a:r>
            <a:r>
              <a:rPr lang="en-US" sz="1200" dirty="0">
                <a:latin typeface="Consolas" panose="020B0609020204030204" pitchFamily="49" charset="0"/>
              </a:rPr>
              <a:t>&lt;String, String&gt; result = </a:t>
            </a:r>
            <a:r>
              <a:rPr lang="en-US" sz="1200" dirty="0" err="1">
                <a:latin typeface="Consolas" panose="020B0609020204030204" pitchFamily="49" charset="0"/>
              </a:rPr>
              <a:t>kafkaTemplate.send</a:t>
            </a:r>
            <a:r>
              <a:rPr lang="en-US" sz="1200" dirty="0">
                <a:latin typeface="Consolas" panose="020B0609020204030204" pitchFamily="49" charset="0"/>
              </a:rPr>
              <a:t>(topic, message).get();</a:t>
            </a:r>
          </a:p>
          <a:p>
            <a:pPr marL="12700" indent="0">
              <a:buNone/>
            </a:pPr>
            <a:r>
              <a:rPr lang="en-US" sz="1200" dirty="0">
                <a:latin typeface="Consolas" panose="020B0609020204030204" pitchFamily="49" charset="0"/>
              </a:rPr>
              <a:t>    }</a:t>
            </a:r>
          </a:p>
          <a:p>
            <a:pPr marL="12700" indent="0">
              <a:buNone/>
            </a:pPr>
            <a:endParaRPr lang="en-US" sz="1200" dirty="0">
              <a:latin typeface="Consolas" panose="020B0609020204030204" pitchFamily="49" charset="0"/>
            </a:endParaRPr>
          </a:p>
          <a:p>
            <a:pPr marL="12700" indent="0">
              <a:buNone/>
            </a:pPr>
            <a:r>
              <a:rPr lang="en-US" sz="1200" dirty="0">
                <a:latin typeface="Consolas" panose="020B0609020204030204" pitchFamily="49" charset="0"/>
              </a:rPr>
              <a:t>    public void </a:t>
            </a:r>
            <a:r>
              <a:rPr lang="en-US" sz="1200" dirty="0" err="1">
                <a:latin typeface="Consolas" panose="020B0609020204030204" pitchFamily="49" charset="0"/>
              </a:rPr>
              <a:t>sendAsyncMessageWithCallback</a:t>
            </a:r>
            <a:r>
              <a:rPr lang="en-US" sz="1200" dirty="0">
                <a:latin typeface="Consolas" panose="020B0609020204030204" pitchFamily="49" charset="0"/>
              </a:rPr>
              <a:t>(String topic, String message) {</a:t>
            </a:r>
          </a:p>
          <a:p>
            <a:pPr marL="12700" indent="0">
              <a:buNone/>
            </a:pPr>
            <a:r>
              <a:rPr lang="en-US" sz="1200" dirty="0">
                <a:latin typeface="Consolas" panose="020B0609020204030204" pitchFamily="49" charset="0"/>
              </a:rPr>
              <a:t>        </a:t>
            </a:r>
            <a:r>
              <a:rPr lang="en-US" sz="1200" dirty="0" err="1">
                <a:latin typeface="Consolas" panose="020B0609020204030204" pitchFamily="49" charset="0"/>
              </a:rPr>
              <a:t>CompleteableFuture</a:t>
            </a:r>
            <a:r>
              <a:rPr lang="en-US" sz="1200" dirty="0">
                <a:latin typeface="Consolas" panose="020B0609020204030204" pitchFamily="49" charset="0"/>
              </a:rPr>
              <a:t>&lt;</a:t>
            </a:r>
            <a:r>
              <a:rPr lang="en-US" sz="1200" dirty="0" err="1">
                <a:latin typeface="Consolas" panose="020B0609020204030204" pitchFamily="49" charset="0"/>
              </a:rPr>
              <a:t>SendResult</a:t>
            </a:r>
            <a:r>
              <a:rPr lang="en-US" sz="1200" dirty="0">
                <a:latin typeface="Consolas" panose="020B0609020204030204" pitchFamily="49" charset="0"/>
              </a:rPr>
              <a:t>&lt;String, String&gt;&gt; future = </a:t>
            </a:r>
            <a:r>
              <a:rPr lang="en-US" sz="1200" dirty="0" err="1">
                <a:latin typeface="Consolas" panose="020B0609020204030204" pitchFamily="49" charset="0"/>
              </a:rPr>
              <a:t>kafkaTemplate.send</a:t>
            </a:r>
            <a:r>
              <a:rPr lang="en-US" sz="1200" dirty="0">
                <a:latin typeface="Consolas" panose="020B0609020204030204" pitchFamily="49" charset="0"/>
              </a:rPr>
              <a:t>(topic, message);</a:t>
            </a:r>
          </a:p>
          <a:p>
            <a:pPr marL="12700" indent="0">
              <a:buNone/>
            </a:pPr>
            <a:r>
              <a:rPr lang="en-US" sz="1200" dirty="0">
                <a:latin typeface="Consolas" panose="020B0609020204030204" pitchFamily="49" charset="0"/>
              </a:rPr>
              <a:t>        </a:t>
            </a:r>
            <a:r>
              <a:rPr lang="en-US" sz="1200" dirty="0" err="1">
                <a:latin typeface="Consolas" panose="020B0609020204030204" pitchFamily="49" charset="0"/>
              </a:rPr>
              <a:t>future.thenAccept</a:t>
            </a:r>
            <a:r>
              <a:rPr lang="en-US" sz="1200" dirty="0">
                <a:latin typeface="Consolas" panose="020B0609020204030204" pitchFamily="49" charset="0"/>
              </a:rPr>
              <a:t>(</a:t>
            </a:r>
            <a:r>
              <a:rPr lang="en-US" sz="1200" dirty="0" err="1">
                <a:latin typeface="Consolas" panose="020B0609020204030204" pitchFamily="49" charset="0"/>
              </a:rPr>
              <a:t>sendresult</a:t>
            </a:r>
            <a:r>
              <a:rPr lang="en-US" sz="1200" dirty="0">
                <a:latin typeface="Consolas" panose="020B0609020204030204" pitchFamily="49" charset="0"/>
              </a:rPr>
              <a:t> -&gt; {...})</a:t>
            </a:r>
          </a:p>
          <a:p>
            <a:pPr marL="12700" indent="0">
              <a:buNone/>
            </a:pPr>
            <a:r>
              <a:rPr lang="en-US" sz="1200" dirty="0">
                <a:latin typeface="Consolas" panose="020B0609020204030204" pitchFamily="49" charset="0"/>
              </a:rPr>
              <a:t>}</a:t>
            </a:r>
          </a:p>
          <a:p>
            <a:pPr marL="12700" indent="0">
              <a:buNone/>
            </a:pPr>
            <a:r>
              <a:rPr lang="en-US" sz="1200" dirty="0">
                <a:latin typeface="Consolas" panose="020B0609020204030204" pitchFamily="49" charset="0"/>
              </a:rPr>
              <a:t>}</a:t>
            </a:r>
          </a:p>
          <a:p>
            <a:pPr marL="12700" indent="0">
              <a:buNone/>
            </a:pPr>
            <a:endParaRPr lang="en-US" sz="1200" dirty="0">
              <a:latin typeface="Consolas" panose="020B0609020204030204" pitchFamily="49" charset="0"/>
            </a:endParaRPr>
          </a:p>
        </p:txBody>
      </p:sp>
      <p:sp>
        <p:nvSpPr>
          <p:cNvPr id="5" name="Pil: venstre 4">
            <a:extLst>
              <a:ext uri="{FF2B5EF4-FFF2-40B4-BE49-F238E27FC236}">
                <a16:creationId xmlns:a16="http://schemas.microsoft.com/office/drawing/2014/main" id="{469E982C-D474-5109-0013-ABFA75B8CB30}"/>
              </a:ext>
            </a:extLst>
          </p:cNvPr>
          <p:cNvSpPr/>
          <p:nvPr/>
        </p:nvSpPr>
        <p:spPr>
          <a:xfrm rot="20803936">
            <a:off x="4607691" y="1406013"/>
            <a:ext cx="3985702"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Autowire</a:t>
            </a:r>
            <a:r>
              <a:rPr lang="en-US" dirty="0"/>
              <a:t> the template previously initialized</a:t>
            </a:r>
          </a:p>
        </p:txBody>
      </p:sp>
      <p:sp>
        <p:nvSpPr>
          <p:cNvPr id="6" name="Pil: venstre 5">
            <a:extLst>
              <a:ext uri="{FF2B5EF4-FFF2-40B4-BE49-F238E27FC236}">
                <a16:creationId xmlns:a16="http://schemas.microsoft.com/office/drawing/2014/main" id="{2DEF8E18-DED3-92FA-EDE5-4B45EEADD90A}"/>
              </a:ext>
            </a:extLst>
          </p:cNvPr>
          <p:cNvSpPr/>
          <p:nvPr/>
        </p:nvSpPr>
        <p:spPr>
          <a:xfrm rot="3241826">
            <a:off x="6702693" y="4514677"/>
            <a:ext cx="3303639"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Block the thread while waiting for ACT</a:t>
            </a:r>
          </a:p>
        </p:txBody>
      </p:sp>
      <p:sp>
        <p:nvSpPr>
          <p:cNvPr id="7" name="Pil: venstre 6">
            <a:extLst>
              <a:ext uri="{FF2B5EF4-FFF2-40B4-BE49-F238E27FC236}">
                <a16:creationId xmlns:a16="http://schemas.microsoft.com/office/drawing/2014/main" id="{3B610702-7E8B-358E-BA18-0BADD4657019}"/>
              </a:ext>
            </a:extLst>
          </p:cNvPr>
          <p:cNvSpPr/>
          <p:nvPr/>
        </p:nvSpPr>
        <p:spPr>
          <a:xfrm rot="894325">
            <a:off x="4680132" y="5501816"/>
            <a:ext cx="3441291"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Better. No hanging threads</a:t>
            </a:r>
          </a:p>
        </p:txBody>
      </p:sp>
    </p:spTree>
    <p:extLst>
      <p:ext uri="{BB962C8B-B14F-4D97-AF65-F5344CB8AC3E}">
        <p14:creationId xmlns:p14="http://schemas.microsoft.com/office/powerpoint/2010/main" val="333706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FE04EA-72AA-8CC1-0C1E-6AD1A6B0BCE9}"/>
              </a:ext>
            </a:extLst>
          </p:cNvPr>
          <p:cNvSpPr>
            <a:spLocks noGrp="1"/>
          </p:cNvSpPr>
          <p:nvPr>
            <p:ph type="title"/>
          </p:nvPr>
        </p:nvSpPr>
        <p:spPr/>
        <p:txBody>
          <a:bodyPr/>
          <a:lstStyle/>
          <a:p>
            <a:r>
              <a:rPr lang="en-US" dirty="0"/>
              <a:t>Common Kafka producer properties</a:t>
            </a:r>
          </a:p>
        </p:txBody>
      </p:sp>
      <p:sp>
        <p:nvSpPr>
          <p:cNvPr id="3" name="Pladsholder til tekst 2">
            <a:extLst>
              <a:ext uri="{FF2B5EF4-FFF2-40B4-BE49-F238E27FC236}">
                <a16:creationId xmlns:a16="http://schemas.microsoft.com/office/drawing/2014/main" id="{CC0FA486-0E36-AFCF-29AD-8F606BCF8BA7}"/>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lgn="l">
              <a:buNone/>
            </a:pPr>
            <a:r>
              <a:rPr lang="en-US" sz="1100" b="1" i="0" dirty="0" err="1">
                <a:solidFill>
                  <a:srgbClr val="24292F"/>
                </a:solidFill>
                <a:effectLst/>
                <a:latin typeface="Consolas" panose="020B0609020204030204" pitchFamily="49" charset="0"/>
              </a:rPr>
              <a:t>spring.kafka.producer.bootstrap</a:t>
            </a:r>
            <a:r>
              <a:rPr lang="en-US" sz="1100" b="1" i="0" dirty="0">
                <a:solidFill>
                  <a:srgbClr val="24292F"/>
                </a:solidFill>
                <a:effectLst/>
                <a:latin typeface="Consolas" panose="020B0609020204030204" pitchFamily="49" charset="0"/>
              </a:rPr>
              <a:t>-servers</a:t>
            </a:r>
            <a:r>
              <a:rPr lang="en-US" sz="1100" b="0" i="0" dirty="0">
                <a:solidFill>
                  <a:srgbClr val="24292F"/>
                </a:solidFill>
                <a:effectLst/>
                <a:latin typeface="Consolas" panose="020B0609020204030204" pitchFamily="49" charset="0"/>
              </a:rPr>
              <a:t>: A comma-separated list of broker addresses. For example, "localhost:9092".</a:t>
            </a:r>
          </a:p>
          <a:p>
            <a:pPr marL="12700" indent="0" algn="l">
              <a:buNone/>
            </a:pPr>
            <a:r>
              <a:rPr lang="en-US" sz="1100" b="1" i="0" dirty="0" err="1">
                <a:solidFill>
                  <a:srgbClr val="24292F"/>
                </a:solidFill>
                <a:effectLst/>
                <a:latin typeface="Consolas" panose="020B0609020204030204" pitchFamily="49" charset="0"/>
              </a:rPr>
              <a:t>spring.kafka.producer.client</a:t>
            </a:r>
            <a:r>
              <a:rPr lang="en-US" sz="1100" b="1" i="0" dirty="0">
                <a:solidFill>
                  <a:srgbClr val="24292F"/>
                </a:solidFill>
                <a:effectLst/>
                <a:latin typeface="Consolas" panose="020B0609020204030204" pitchFamily="49" charset="0"/>
              </a:rPr>
              <a:t>-id</a:t>
            </a:r>
            <a:r>
              <a:rPr lang="en-US" sz="1100" b="0" i="0" dirty="0">
                <a:solidFill>
                  <a:srgbClr val="24292F"/>
                </a:solidFill>
                <a:effectLst/>
                <a:latin typeface="Consolas" panose="020B0609020204030204" pitchFamily="49" charset="0"/>
              </a:rPr>
              <a:t>: An ID for the Kafka producer client.</a:t>
            </a:r>
          </a:p>
          <a:p>
            <a:pPr marL="12700" indent="0" algn="l">
              <a:buNone/>
            </a:pPr>
            <a:r>
              <a:rPr lang="en-US" sz="1100" b="1" i="0" dirty="0" err="1">
                <a:solidFill>
                  <a:srgbClr val="24292F"/>
                </a:solidFill>
                <a:effectLst/>
                <a:latin typeface="Consolas" panose="020B0609020204030204" pitchFamily="49" charset="0"/>
              </a:rPr>
              <a:t>spring.kafka.producer.key</a:t>
            </a:r>
            <a:r>
              <a:rPr lang="en-US" sz="1100" b="1" i="0" dirty="0">
                <a:solidFill>
                  <a:srgbClr val="24292F"/>
                </a:solidFill>
                <a:effectLst/>
                <a:latin typeface="Consolas" panose="020B0609020204030204" pitchFamily="49" charset="0"/>
              </a:rPr>
              <a:t>-serializer</a:t>
            </a:r>
            <a:r>
              <a:rPr lang="en-US" sz="1100" b="0" i="0" dirty="0">
                <a:solidFill>
                  <a:srgbClr val="24292F"/>
                </a:solidFill>
                <a:effectLst/>
                <a:latin typeface="Consolas" panose="020B0609020204030204" pitchFamily="49" charset="0"/>
              </a:rPr>
              <a:t>: The serializer class for the message keys. For example, "</a:t>
            </a:r>
            <a:r>
              <a:rPr lang="en-US" sz="1100" b="0" i="0" dirty="0" err="1">
                <a:solidFill>
                  <a:srgbClr val="24292F"/>
                </a:solidFill>
                <a:effectLst/>
                <a:latin typeface="Consolas" panose="020B0609020204030204" pitchFamily="49" charset="0"/>
              </a:rPr>
              <a:t>org.apache.kafka.common.serialization.StringSerializer</a:t>
            </a:r>
            <a:r>
              <a:rPr lang="en-US" sz="1100" b="0" i="0" dirty="0">
                <a:solidFill>
                  <a:srgbClr val="24292F"/>
                </a:solidFill>
                <a:effectLst/>
                <a:latin typeface="Consolas" panose="020B0609020204030204" pitchFamily="49" charset="0"/>
              </a:rPr>
              <a:t>".</a:t>
            </a:r>
          </a:p>
          <a:p>
            <a:pPr marL="12700" indent="0" algn="l">
              <a:buNone/>
            </a:pPr>
            <a:r>
              <a:rPr lang="en-US" sz="1100" b="1" i="0" dirty="0" err="1">
                <a:solidFill>
                  <a:srgbClr val="24292F"/>
                </a:solidFill>
                <a:effectLst/>
                <a:latin typeface="Consolas" panose="020B0609020204030204" pitchFamily="49" charset="0"/>
              </a:rPr>
              <a:t>spring.kafka.producer.value</a:t>
            </a:r>
            <a:r>
              <a:rPr lang="en-US" sz="1100" b="1" i="0" dirty="0">
                <a:solidFill>
                  <a:srgbClr val="24292F"/>
                </a:solidFill>
                <a:effectLst/>
                <a:latin typeface="Consolas" panose="020B0609020204030204" pitchFamily="49" charset="0"/>
              </a:rPr>
              <a:t>-serializer</a:t>
            </a:r>
            <a:r>
              <a:rPr lang="en-US" sz="1100" b="0" i="0" dirty="0">
                <a:solidFill>
                  <a:srgbClr val="24292F"/>
                </a:solidFill>
                <a:effectLst/>
                <a:latin typeface="Consolas" panose="020B0609020204030204" pitchFamily="49" charset="0"/>
              </a:rPr>
              <a:t>: The serializer class for the message values. For example, "</a:t>
            </a:r>
            <a:r>
              <a:rPr lang="en-US" sz="1100" b="0" i="0" dirty="0" err="1">
                <a:solidFill>
                  <a:srgbClr val="24292F"/>
                </a:solidFill>
                <a:effectLst/>
                <a:latin typeface="Consolas" panose="020B0609020204030204" pitchFamily="49" charset="0"/>
              </a:rPr>
              <a:t>org.apache.kafka.common.serialization.StringSerializer</a:t>
            </a:r>
            <a:r>
              <a:rPr lang="en-US" sz="1100" b="0" i="0" dirty="0">
                <a:solidFill>
                  <a:srgbClr val="24292F"/>
                </a:solidFill>
                <a:effectLst/>
                <a:latin typeface="Consolas" panose="020B0609020204030204" pitchFamily="49" charset="0"/>
              </a:rPr>
              <a:t>".</a:t>
            </a:r>
          </a:p>
          <a:p>
            <a:pPr marL="12700" indent="0" algn="l">
              <a:buNone/>
            </a:pPr>
            <a:r>
              <a:rPr lang="en-US" sz="1100" b="1" i="0" dirty="0" err="1">
                <a:solidFill>
                  <a:srgbClr val="24292F"/>
                </a:solidFill>
                <a:effectLst/>
                <a:latin typeface="Consolas" panose="020B0609020204030204" pitchFamily="49" charset="0"/>
              </a:rPr>
              <a:t>spring.kafka.producer.acks</a:t>
            </a:r>
            <a:r>
              <a:rPr lang="en-US" sz="1100" b="0" i="0" dirty="0">
                <a:solidFill>
                  <a:srgbClr val="24292F"/>
                </a:solidFill>
                <a:effectLst/>
                <a:latin typeface="Consolas" panose="020B0609020204030204" pitchFamily="49" charset="0"/>
              </a:rPr>
              <a:t>: The number of acknowledgments the producer requires the leader to have received before considering a write complete. This can be set to "0", "1", or "all".</a:t>
            </a:r>
          </a:p>
          <a:p>
            <a:pPr marL="12700" indent="0" algn="l">
              <a:buNone/>
            </a:pPr>
            <a:r>
              <a:rPr lang="en-US" sz="1100" b="1" i="0" dirty="0" err="1">
                <a:solidFill>
                  <a:srgbClr val="24292F"/>
                </a:solidFill>
                <a:effectLst/>
                <a:latin typeface="Consolas" panose="020B0609020204030204" pitchFamily="49" charset="0"/>
              </a:rPr>
              <a:t>spring.kafka.producer.retries</a:t>
            </a:r>
            <a:r>
              <a:rPr lang="en-US" sz="1100" b="0" i="0" dirty="0">
                <a:solidFill>
                  <a:srgbClr val="24292F"/>
                </a:solidFill>
                <a:effectLst/>
                <a:latin typeface="Consolas" panose="020B0609020204030204" pitchFamily="49" charset="0"/>
              </a:rPr>
              <a:t>: The number of times the producer will retry sending a message on failure.</a:t>
            </a:r>
          </a:p>
          <a:p>
            <a:pPr marL="12700" indent="0" algn="l">
              <a:buNone/>
            </a:pPr>
            <a:r>
              <a:rPr lang="en-US" sz="1100" b="1" i="0" dirty="0" err="1">
                <a:solidFill>
                  <a:srgbClr val="24292F"/>
                </a:solidFill>
                <a:effectLst/>
                <a:latin typeface="Consolas" panose="020B0609020204030204" pitchFamily="49" charset="0"/>
              </a:rPr>
              <a:t>spring.kafka.producer.batch</a:t>
            </a:r>
            <a:r>
              <a:rPr lang="en-US" sz="1100" b="1" i="0" dirty="0">
                <a:solidFill>
                  <a:srgbClr val="24292F"/>
                </a:solidFill>
                <a:effectLst/>
                <a:latin typeface="Consolas" panose="020B0609020204030204" pitchFamily="49" charset="0"/>
              </a:rPr>
              <a:t>-size</a:t>
            </a:r>
            <a:r>
              <a:rPr lang="en-US" sz="1100" b="0" i="0" dirty="0">
                <a:solidFill>
                  <a:srgbClr val="24292F"/>
                </a:solidFill>
                <a:effectLst/>
                <a:latin typeface="Consolas" panose="020B0609020204030204" pitchFamily="49" charset="0"/>
              </a:rPr>
              <a:t>: The size of a batch of messages before they are sent to Kafka.</a:t>
            </a:r>
          </a:p>
          <a:p>
            <a:pPr marL="12700" indent="0" algn="l">
              <a:buNone/>
            </a:pPr>
            <a:r>
              <a:rPr lang="en-US" sz="1100" b="1" i="0" dirty="0" err="1">
                <a:solidFill>
                  <a:srgbClr val="24292F"/>
                </a:solidFill>
                <a:effectLst/>
                <a:latin typeface="Consolas" panose="020B0609020204030204" pitchFamily="49" charset="0"/>
              </a:rPr>
              <a:t>spring.kafka.producer.buffer</a:t>
            </a:r>
            <a:r>
              <a:rPr lang="en-US" sz="1100" b="1" i="0" dirty="0">
                <a:solidFill>
                  <a:srgbClr val="24292F"/>
                </a:solidFill>
                <a:effectLst/>
                <a:latin typeface="Consolas" panose="020B0609020204030204" pitchFamily="49" charset="0"/>
              </a:rPr>
              <a:t>-memory</a:t>
            </a:r>
            <a:r>
              <a:rPr lang="en-US" sz="1100" b="0" i="0" dirty="0">
                <a:solidFill>
                  <a:srgbClr val="24292F"/>
                </a:solidFill>
                <a:effectLst/>
                <a:latin typeface="Consolas" panose="020B0609020204030204" pitchFamily="49" charset="0"/>
              </a:rPr>
              <a:t>: The total memory that the producer can use to buffer records waiting to be sent to the server.</a:t>
            </a:r>
          </a:p>
          <a:p>
            <a:pPr marL="12700" indent="0" algn="l">
              <a:buNone/>
            </a:pPr>
            <a:r>
              <a:rPr lang="en-US" sz="1100" b="1" i="0" dirty="0" err="1">
                <a:solidFill>
                  <a:srgbClr val="24292F"/>
                </a:solidFill>
                <a:effectLst/>
                <a:latin typeface="Consolas" panose="020B0609020204030204" pitchFamily="49" charset="0"/>
              </a:rPr>
              <a:t>spring.kafka.producer.linger-ms</a:t>
            </a:r>
            <a:r>
              <a:rPr lang="en-US" sz="1100" b="0" i="0" dirty="0">
                <a:solidFill>
                  <a:srgbClr val="24292F"/>
                </a:solidFill>
                <a:effectLst/>
                <a:latin typeface="Consolas" panose="020B0609020204030204" pitchFamily="49" charset="0"/>
              </a:rPr>
              <a:t>: The producer will wait for this amount of time (in milliseconds) before sending a batch of records.</a:t>
            </a:r>
          </a:p>
          <a:p>
            <a:pPr marL="12700" indent="0" algn="l">
              <a:buNone/>
            </a:pPr>
            <a:r>
              <a:rPr lang="en-US" sz="1100" b="1" i="0" dirty="0" err="1">
                <a:solidFill>
                  <a:srgbClr val="24292F"/>
                </a:solidFill>
                <a:effectLst/>
                <a:latin typeface="Consolas" panose="020B0609020204030204" pitchFamily="49" charset="0"/>
              </a:rPr>
              <a:t>spring.kafka.producer.max</a:t>
            </a:r>
            <a:r>
              <a:rPr lang="en-US" sz="1100" b="1" i="0" dirty="0">
                <a:solidFill>
                  <a:srgbClr val="24292F"/>
                </a:solidFill>
                <a:effectLst/>
                <a:latin typeface="Consolas" panose="020B0609020204030204" pitchFamily="49" charset="0"/>
              </a:rPr>
              <a:t>-request-size</a:t>
            </a:r>
            <a:r>
              <a:rPr lang="en-US" sz="1100" b="0" i="0" dirty="0">
                <a:solidFill>
                  <a:srgbClr val="24292F"/>
                </a:solidFill>
                <a:effectLst/>
                <a:latin typeface="Consolas" panose="020B0609020204030204" pitchFamily="49" charset="0"/>
              </a:rPr>
              <a:t>: The maximum size of a request in bytes.</a:t>
            </a:r>
          </a:p>
          <a:p>
            <a:pPr marL="12700" indent="0" algn="l">
              <a:buNone/>
            </a:pPr>
            <a:r>
              <a:rPr lang="en-US" sz="1100" b="1" i="0" dirty="0" err="1">
                <a:solidFill>
                  <a:srgbClr val="24292F"/>
                </a:solidFill>
                <a:effectLst/>
                <a:latin typeface="Consolas" panose="020B0609020204030204" pitchFamily="49" charset="0"/>
              </a:rPr>
              <a:t>spring.kafka.producer.request</a:t>
            </a:r>
            <a:r>
              <a:rPr lang="en-US" sz="1100" b="1" i="0" dirty="0">
                <a:solidFill>
                  <a:srgbClr val="24292F"/>
                </a:solidFill>
                <a:effectLst/>
                <a:latin typeface="Consolas" panose="020B0609020204030204" pitchFamily="49" charset="0"/>
              </a:rPr>
              <a:t>-timeout-</a:t>
            </a:r>
            <a:r>
              <a:rPr lang="en-US" sz="1100" b="1" i="0" dirty="0" err="1">
                <a:solidFill>
                  <a:srgbClr val="24292F"/>
                </a:solidFill>
                <a:effectLst/>
                <a:latin typeface="Consolas" panose="020B0609020204030204" pitchFamily="49" charset="0"/>
              </a:rPr>
              <a:t>ms</a:t>
            </a:r>
            <a:r>
              <a:rPr lang="en-US" sz="1100" b="0" i="0" dirty="0">
                <a:solidFill>
                  <a:srgbClr val="24292F"/>
                </a:solidFill>
                <a:effectLst/>
                <a:latin typeface="Consolas" panose="020B0609020204030204" pitchFamily="49" charset="0"/>
              </a:rPr>
              <a:t>: The maximum amount of time the producer will wait for the acknowledgment of a request.</a:t>
            </a:r>
          </a:p>
          <a:p>
            <a:pPr marL="12700" indent="0" algn="l">
              <a:buNone/>
            </a:pPr>
            <a:r>
              <a:rPr lang="en-US" sz="1100" b="1" i="0" dirty="0" err="1">
                <a:solidFill>
                  <a:srgbClr val="24292F"/>
                </a:solidFill>
                <a:effectLst/>
                <a:latin typeface="Consolas" panose="020B0609020204030204" pitchFamily="49" charset="0"/>
              </a:rPr>
              <a:t>spring.kafka.producer.timeout</a:t>
            </a:r>
            <a:r>
              <a:rPr lang="en-US" sz="1100" b="0" i="0" dirty="0">
                <a:solidFill>
                  <a:srgbClr val="24292F"/>
                </a:solidFill>
                <a:effectLst/>
                <a:latin typeface="Consolas" panose="020B0609020204030204" pitchFamily="49" charset="0"/>
              </a:rPr>
              <a:t>: The maximum amount of time the producer will block during a send call.</a:t>
            </a:r>
          </a:p>
          <a:p>
            <a:pPr marL="12700" indent="0" algn="l">
              <a:buNone/>
            </a:pPr>
            <a:r>
              <a:rPr lang="en-US" sz="1100" b="1" i="0" dirty="0" err="1">
                <a:solidFill>
                  <a:srgbClr val="24292F"/>
                </a:solidFill>
                <a:effectLst/>
                <a:latin typeface="Consolas" panose="020B0609020204030204" pitchFamily="49" charset="0"/>
              </a:rPr>
              <a:t>spring.kafka.producer.ssl</a:t>
            </a:r>
            <a:r>
              <a:rPr lang="en-US" sz="1100" b="1" i="0" dirty="0">
                <a:solidFill>
                  <a:srgbClr val="24292F"/>
                </a:solidFill>
                <a:effectLst/>
                <a:latin typeface="Consolas" panose="020B0609020204030204" pitchFamily="49" charset="0"/>
              </a:rPr>
              <a:t>.</a:t>
            </a:r>
            <a:r>
              <a:rPr lang="en-US" sz="1100" b="0" i="0" dirty="0">
                <a:solidFill>
                  <a:srgbClr val="24292F"/>
                </a:solidFill>
                <a:effectLst/>
                <a:latin typeface="Consolas" panose="020B0609020204030204" pitchFamily="49" charset="0"/>
              </a:rPr>
              <a:t>*: Various SSL configuration properties for secure communication with the Kafka brokers.</a:t>
            </a:r>
          </a:p>
          <a:p>
            <a:pPr marL="12700" indent="0" algn="l">
              <a:buNone/>
            </a:pPr>
            <a:r>
              <a:rPr lang="en-US" sz="1100" b="1" i="0" dirty="0" err="1">
                <a:solidFill>
                  <a:srgbClr val="24292F"/>
                </a:solidFill>
                <a:effectLst/>
                <a:latin typeface="Consolas" panose="020B0609020204030204" pitchFamily="49" charset="0"/>
              </a:rPr>
              <a:t>spring.kafka.producer.properties</a:t>
            </a:r>
            <a:r>
              <a:rPr lang="en-US" sz="1100" b="1" i="0" dirty="0">
                <a:solidFill>
                  <a:srgbClr val="24292F"/>
                </a:solidFill>
                <a:effectLst/>
                <a:latin typeface="Consolas" panose="020B0609020204030204" pitchFamily="49" charset="0"/>
              </a:rPr>
              <a:t>.</a:t>
            </a:r>
            <a:r>
              <a:rPr lang="en-US" sz="1100" b="0" i="0" dirty="0">
                <a:solidFill>
                  <a:srgbClr val="24292F"/>
                </a:solidFill>
                <a:effectLst/>
                <a:latin typeface="Consolas" panose="020B0609020204030204" pitchFamily="49" charset="0"/>
              </a:rPr>
              <a:t>*: Custom producer properties that you want to set.</a:t>
            </a:r>
          </a:p>
        </p:txBody>
      </p:sp>
    </p:spTree>
    <p:extLst>
      <p:ext uri="{BB962C8B-B14F-4D97-AF65-F5344CB8AC3E}">
        <p14:creationId xmlns:p14="http://schemas.microsoft.com/office/powerpoint/2010/main" val="324983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2"/>
            <a:ext cx="6808788" cy="3729037"/>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spring producer</a:t>
            </a:r>
          </a:p>
          <a:p>
            <a:pPr lvl="1"/>
            <a:r>
              <a:rPr lang="en-US" sz="1400" dirty="0"/>
              <a:t>Create a new topic and assign 2 partitions</a:t>
            </a:r>
          </a:p>
          <a:p>
            <a:pPr lvl="1"/>
            <a:r>
              <a:rPr lang="en-US" sz="1400" dirty="0"/>
              <a:t>Write a spring producer that writes a single message to the above </a:t>
            </a:r>
            <a:r>
              <a:rPr lang="en-US" sz="1400" dirty="0" err="1"/>
              <a:t>kafka</a:t>
            </a:r>
            <a:r>
              <a:rPr lang="en-US" sz="1400" dirty="0"/>
              <a:t> topic in a non-blocking way. Output the partition and offset that the record was given</a:t>
            </a:r>
          </a:p>
          <a:p>
            <a:pPr lvl="1"/>
            <a:r>
              <a:rPr lang="en-US" sz="1400" dirty="0"/>
              <a:t>Create a console consumer that listens to the above topic. Use </a:t>
            </a:r>
            <a:r>
              <a:rPr lang="en-US" sz="1400" dirty="0">
                <a:latin typeface="Consolas" panose="020B0609020204030204" pitchFamily="49" charset="0"/>
              </a:rPr>
              <a:t>--from-beginning --property </a:t>
            </a:r>
            <a:r>
              <a:rPr lang="en-US" sz="1400" dirty="0" err="1">
                <a:latin typeface="Consolas" panose="020B0609020204030204" pitchFamily="49" charset="0"/>
              </a:rPr>
              <a:t>print.partition</a:t>
            </a:r>
            <a:r>
              <a:rPr lang="en-US" sz="1400" dirty="0">
                <a:latin typeface="Consolas" panose="020B0609020204030204" pitchFamily="49" charset="0"/>
              </a:rPr>
              <a:t>=true --property </a:t>
            </a:r>
            <a:r>
              <a:rPr lang="en-US" sz="1400" dirty="0" err="1">
                <a:latin typeface="Consolas" panose="020B0609020204030204" pitchFamily="49" charset="0"/>
              </a:rPr>
              <a:t>print.offset</a:t>
            </a:r>
            <a:r>
              <a:rPr lang="en-US" sz="1400" dirty="0">
                <a:latin typeface="Consolas" panose="020B0609020204030204" pitchFamily="49" charset="0"/>
              </a:rPr>
              <a:t>=true</a:t>
            </a:r>
          </a:p>
          <a:p>
            <a:pPr lvl="1"/>
            <a:r>
              <a:rPr lang="en-US" sz="1400" dirty="0"/>
              <a:t>Verify that the message is consumed. </a:t>
            </a:r>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1" y="1052513"/>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7.5</a:t>
            </a:r>
          </a:p>
        </p:txBody>
      </p:sp>
    </p:spTree>
    <p:extLst>
      <p:ext uri="{BB962C8B-B14F-4D97-AF65-F5344CB8AC3E}">
        <p14:creationId xmlns:p14="http://schemas.microsoft.com/office/powerpoint/2010/main" val="51762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consumers</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365180" y="1337446"/>
            <a:ext cx="7170738" cy="529932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000" dirty="0">
                <a:latin typeface="Consolas" panose="020B0609020204030204" pitchFamily="49" charset="0"/>
              </a:rPr>
              <a:t>@Component</a:t>
            </a:r>
          </a:p>
          <a:p>
            <a:pPr marL="12700" indent="0">
              <a:buNone/>
            </a:pPr>
            <a:r>
              <a:rPr lang="en-US" sz="1000" b="1" dirty="0">
                <a:solidFill>
                  <a:srgbClr val="0070C0"/>
                </a:solidFill>
                <a:latin typeface="Consolas" panose="020B0609020204030204" pitchFamily="49" charset="0"/>
              </a:rPr>
              <a:t>@EnableKafka</a:t>
            </a:r>
          </a:p>
          <a:p>
            <a:pPr marL="12700" indent="0">
              <a:buNone/>
            </a:pPr>
            <a:r>
              <a:rPr lang="en-US" sz="1000" dirty="0">
                <a:latin typeface="Consolas" panose="020B0609020204030204" pitchFamily="49" charset="0"/>
              </a:rPr>
              <a:t>class </a:t>
            </a:r>
            <a:r>
              <a:rPr lang="en-US" sz="1000" dirty="0" err="1">
                <a:latin typeface="Consolas" panose="020B0609020204030204" pitchFamily="49" charset="0"/>
              </a:rPr>
              <a:t>KafkaListenersExample</a:t>
            </a: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@KafkaListener(topics = “input-topic-1")</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asString</a:t>
            </a:r>
            <a:r>
              <a:rPr lang="en-US" sz="1000" dirty="0">
                <a:latin typeface="Consolas" panose="020B0609020204030204" pitchFamily="49" charset="0"/>
              </a:rPr>
              <a:t>(String data) {</a:t>
            </a:r>
          </a:p>
          <a:p>
            <a:pPr marL="12700" indent="0">
              <a:buNone/>
            </a:pPr>
            <a:r>
              <a:rPr lang="en-US" sz="1000" dirty="0">
                <a:latin typeface="Consolas" panose="020B0609020204030204" pitchFamily="49" charset="0"/>
              </a:rPr>
              <a:t>  }</a:t>
            </a:r>
          </a:p>
          <a:p>
            <a:pPr marL="12700" indent="0">
              <a:buNone/>
            </a:pPr>
            <a:r>
              <a:rPr lang="en-US" sz="1000" dirty="0">
                <a:latin typeface="Consolas" panose="020B0609020204030204" pitchFamily="49" charset="0"/>
              </a:rPr>
              <a:t>  @KafkaListener(topics = “input-topic-2")</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asRecord</a:t>
            </a:r>
            <a:r>
              <a:rPr lang="en-US" sz="1000" dirty="0">
                <a:latin typeface="Consolas" panose="020B0609020204030204" pitchFamily="49" charset="0"/>
              </a:rPr>
              <a:t>(</a:t>
            </a:r>
            <a:r>
              <a:rPr lang="en-US" sz="1000" b="1" dirty="0" err="1">
                <a:solidFill>
                  <a:srgbClr val="0070C0"/>
                </a:solidFill>
                <a:latin typeface="Consolas" panose="020B0609020204030204" pitchFamily="49" charset="0"/>
              </a:rPr>
              <a:t>ConsumerRecord</a:t>
            </a:r>
            <a:r>
              <a:rPr lang="en-US" sz="1000" b="1" dirty="0">
                <a:solidFill>
                  <a:srgbClr val="0070C0"/>
                </a:solidFill>
                <a:latin typeface="Consolas" panose="020B0609020204030204" pitchFamily="49" charset="0"/>
              </a:rPr>
              <a:t>&lt;?,?&gt; record</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 From record object you have access to metadata (key, value, topic, partition &amp; offset)</a:t>
            </a:r>
          </a:p>
          <a:p>
            <a:pPr marL="12700" indent="0">
              <a:buNone/>
            </a:pP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@KafkaListener(topics = “input-topic-3“, </a:t>
            </a:r>
            <a:r>
              <a:rPr lang="en-US" sz="1000" b="1" dirty="0" err="1">
                <a:solidFill>
                  <a:srgbClr val="0070C0"/>
                </a:solidFill>
                <a:latin typeface="Consolas" panose="020B0609020204030204" pitchFamily="49" charset="0"/>
              </a:rPr>
              <a:t>groupId</a:t>
            </a:r>
            <a:r>
              <a:rPr lang="en-US" sz="1000" b="1" dirty="0">
                <a:solidFill>
                  <a:srgbClr val="0070C0"/>
                </a:solidFill>
                <a:latin typeface="Consolas" panose="020B0609020204030204" pitchFamily="49" charset="0"/>
              </a:rPr>
              <a:t>=“my-group”</a:t>
            </a:r>
            <a:r>
              <a:rPr lang="en-US" sz="1000" dirty="0">
                <a:latin typeface="Consolas" panose="020B0609020204030204" pitchFamily="49" charset="0"/>
              </a:rPr>
              <a:t>)</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inGroup</a:t>
            </a:r>
            <a:r>
              <a:rPr lang="en-US" sz="1000" dirty="0">
                <a:latin typeface="Consolas" panose="020B0609020204030204" pitchFamily="49" charset="0"/>
              </a:rPr>
              <a:t>(</a:t>
            </a:r>
            <a:r>
              <a:rPr lang="en-US" sz="1000" dirty="0" err="1">
                <a:latin typeface="Consolas" panose="020B0609020204030204" pitchFamily="49" charset="0"/>
              </a:rPr>
              <a:t>ConsumerRecord</a:t>
            </a:r>
            <a:r>
              <a:rPr lang="en-US" sz="1000" dirty="0">
                <a:latin typeface="Consolas" panose="020B0609020204030204" pitchFamily="49" charset="0"/>
              </a:rPr>
              <a:t>&lt;?,?&gt; record) {</a:t>
            </a:r>
          </a:p>
          <a:p>
            <a:pPr marL="12700" indent="0">
              <a:buNone/>
            </a:pP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@KafkaListener(topics = “input-topic-4“, </a:t>
            </a:r>
            <a:r>
              <a:rPr lang="en-US" sz="1000" b="1" dirty="0">
                <a:solidFill>
                  <a:srgbClr val="0070C0"/>
                </a:solidFill>
                <a:latin typeface="Consolas" panose="020B0609020204030204" pitchFamily="49" charset="0"/>
              </a:rPr>
              <a:t>batch=“true”</a:t>
            </a:r>
            <a:r>
              <a:rPr lang="en-US" sz="1000" dirty="0">
                <a:latin typeface="Consolas" panose="020B0609020204030204" pitchFamily="49" charset="0"/>
              </a:rPr>
              <a:t>)</a:t>
            </a:r>
          </a:p>
          <a:p>
            <a:pPr marL="12700" indent="0">
              <a:buNone/>
            </a:pPr>
            <a:r>
              <a:rPr lang="en-US" sz="1000" dirty="0">
                <a:latin typeface="Consolas" panose="020B0609020204030204" pitchFamily="49" charset="0"/>
              </a:rPr>
              <a:t>  void </a:t>
            </a:r>
            <a:r>
              <a:rPr lang="en-US" sz="1000" dirty="0" err="1">
                <a:latin typeface="Consolas" panose="020B0609020204030204" pitchFamily="49" charset="0"/>
              </a:rPr>
              <a:t>asBatch</a:t>
            </a:r>
            <a:r>
              <a:rPr lang="en-US" sz="1000" dirty="0">
                <a:latin typeface="Consolas" panose="020B0609020204030204" pitchFamily="49" charset="0"/>
              </a:rPr>
              <a:t>(</a:t>
            </a:r>
            <a:r>
              <a:rPr lang="en-US" sz="1000" dirty="0">
                <a:solidFill>
                  <a:srgbClr val="0070C0"/>
                </a:solidFill>
                <a:latin typeface="Consolas" panose="020B0609020204030204" pitchFamily="49" charset="0"/>
              </a:rPr>
              <a:t>List&lt;</a:t>
            </a:r>
            <a:r>
              <a:rPr lang="en-US" sz="1000" dirty="0" err="1">
                <a:solidFill>
                  <a:srgbClr val="0070C0"/>
                </a:solidFill>
                <a:latin typeface="Consolas" panose="020B0609020204030204" pitchFamily="49" charset="0"/>
              </a:rPr>
              <a:t>ConsumerRecord</a:t>
            </a:r>
            <a:r>
              <a:rPr lang="en-US" sz="1000" dirty="0">
                <a:solidFill>
                  <a:srgbClr val="0070C0"/>
                </a:solidFill>
                <a:latin typeface="Consolas" panose="020B0609020204030204" pitchFamily="49" charset="0"/>
              </a:rPr>
              <a:t>&lt;?,?&gt;&gt;</a:t>
            </a:r>
            <a:r>
              <a:rPr lang="en-US" sz="1000" dirty="0">
                <a:latin typeface="Consolas" panose="020B0609020204030204" pitchFamily="49" charset="0"/>
              </a:rPr>
              <a:t> record) {</a:t>
            </a:r>
          </a:p>
          <a:p>
            <a:pPr marL="12700" indent="0">
              <a:buNone/>
            </a:pPr>
            <a:r>
              <a:rPr lang="en-US" sz="1000" dirty="0">
                <a:latin typeface="Consolas" panose="020B0609020204030204" pitchFamily="49" charset="0"/>
              </a:rPr>
              <a:t>  }</a:t>
            </a:r>
          </a:p>
          <a:p>
            <a:pPr marL="12700" indent="0">
              <a:buNone/>
            </a:pPr>
            <a:endParaRPr lang="en-US" sz="1000" dirty="0">
              <a:latin typeface="Consolas" panose="020B0609020204030204" pitchFamily="49" charset="0"/>
            </a:endParaRPr>
          </a:p>
          <a:p>
            <a:pPr marL="12700" indent="0">
              <a:buNone/>
            </a:pPr>
            <a:r>
              <a:rPr lang="en-US" sz="1000" dirty="0">
                <a:latin typeface="Consolas" panose="020B0609020204030204" pitchFamily="49" charset="0"/>
              </a:rPr>
              <a:t> </a:t>
            </a:r>
          </a:p>
        </p:txBody>
      </p:sp>
      <p:sp>
        <p:nvSpPr>
          <p:cNvPr id="5" name="Pil: venstre 4">
            <a:extLst>
              <a:ext uri="{FF2B5EF4-FFF2-40B4-BE49-F238E27FC236}">
                <a16:creationId xmlns:a16="http://schemas.microsoft.com/office/drawing/2014/main" id="{2FCB886E-828F-C569-1BA5-1D9499980E47}"/>
              </a:ext>
            </a:extLst>
          </p:cNvPr>
          <p:cNvSpPr/>
          <p:nvPr/>
        </p:nvSpPr>
        <p:spPr>
          <a:xfrm rot="21286298">
            <a:off x="2048027" y="1383482"/>
            <a:ext cx="517176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Instruct spring to scan for @KafkaListener annotations</a:t>
            </a:r>
          </a:p>
        </p:txBody>
      </p:sp>
      <p:sp>
        <p:nvSpPr>
          <p:cNvPr id="4" name="Pil: venstre 3">
            <a:extLst>
              <a:ext uri="{FF2B5EF4-FFF2-40B4-BE49-F238E27FC236}">
                <a16:creationId xmlns:a16="http://schemas.microsoft.com/office/drawing/2014/main" id="{8A7B7AB1-44E1-A91C-32AA-07CD37D07B03}"/>
              </a:ext>
            </a:extLst>
          </p:cNvPr>
          <p:cNvSpPr/>
          <p:nvPr/>
        </p:nvSpPr>
        <p:spPr>
          <a:xfrm rot="21286298">
            <a:off x="3344729" y="2354478"/>
            <a:ext cx="234869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Stringify</a:t>
            </a:r>
            <a:r>
              <a:rPr lang="en-US" dirty="0"/>
              <a:t> record value</a:t>
            </a:r>
          </a:p>
        </p:txBody>
      </p:sp>
      <p:sp>
        <p:nvSpPr>
          <p:cNvPr id="7" name="Pil: venstre 6">
            <a:extLst>
              <a:ext uri="{FF2B5EF4-FFF2-40B4-BE49-F238E27FC236}">
                <a16:creationId xmlns:a16="http://schemas.microsoft.com/office/drawing/2014/main" id="{E43B4930-5BC8-5477-6799-7A483E79BAE4}"/>
              </a:ext>
            </a:extLst>
          </p:cNvPr>
          <p:cNvSpPr/>
          <p:nvPr/>
        </p:nvSpPr>
        <p:spPr>
          <a:xfrm rot="21286298">
            <a:off x="3782216" y="3167445"/>
            <a:ext cx="170338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Pass record</a:t>
            </a:r>
          </a:p>
        </p:txBody>
      </p:sp>
      <p:sp>
        <p:nvSpPr>
          <p:cNvPr id="8" name="Pil: venstre 7">
            <a:extLst>
              <a:ext uri="{FF2B5EF4-FFF2-40B4-BE49-F238E27FC236}">
                <a16:creationId xmlns:a16="http://schemas.microsoft.com/office/drawing/2014/main" id="{552DB903-85D2-D3DA-5548-FA2F661E9984}"/>
              </a:ext>
            </a:extLst>
          </p:cNvPr>
          <p:cNvSpPr/>
          <p:nvPr/>
        </p:nvSpPr>
        <p:spPr>
          <a:xfrm rot="816328">
            <a:off x="4828947" y="4512938"/>
            <a:ext cx="1942849"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Specify group.id</a:t>
            </a:r>
          </a:p>
        </p:txBody>
      </p:sp>
      <p:sp>
        <p:nvSpPr>
          <p:cNvPr id="9" name="Pil: venstre 8">
            <a:extLst>
              <a:ext uri="{FF2B5EF4-FFF2-40B4-BE49-F238E27FC236}">
                <a16:creationId xmlns:a16="http://schemas.microsoft.com/office/drawing/2014/main" id="{98D54C3B-463A-EABD-4066-89C082B08036}"/>
              </a:ext>
            </a:extLst>
          </p:cNvPr>
          <p:cNvSpPr/>
          <p:nvPr/>
        </p:nvSpPr>
        <p:spPr>
          <a:xfrm rot="816328">
            <a:off x="4486189" y="5786215"/>
            <a:ext cx="1942849"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 batches</a:t>
            </a:r>
          </a:p>
        </p:txBody>
      </p:sp>
    </p:spTree>
    <p:extLst>
      <p:ext uri="{BB962C8B-B14F-4D97-AF65-F5344CB8AC3E}">
        <p14:creationId xmlns:p14="http://schemas.microsoft.com/office/powerpoint/2010/main" val="247930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consumer - Acknowledge</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365180" y="1337446"/>
            <a:ext cx="7170738" cy="5272904"/>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000" dirty="0">
                <a:latin typeface="Consolas" panose="020B0609020204030204" pitchFamily="49" charset="0"/>
              </a:rPr>
              <a:t>@KafkaListener(topics = “input-topic-3“, </a:t>
            </a:r>
            <a:r>
              <a:rPr lang="en-US" sz="1000" b="1" dirty="0" err="1">
                <a:solidFill>
                  <a:srgbClr val="0070C0"/>
                </a:solidFill>
                <a:latin typeface="Consolas" panose="020B0609020204030204" pitchFamily="49" charset="0"/>
              </a:rPr>
              <a:t>containerFactory</a:t>
            </a:r>
            <a:r>
              <a:rPr lang="en-US" sz="1000" b="1" dirty="0">
                <a:solidFill>
                  <a:srgbClr val="0070C0"/>
                </a:solidFill>
                <a:latin typeface="Consolas" panose="020B0609020204030204" pitchFamily="49" charset="0"/>
              </a:rPr>
              <a:t>=“</a:t>
            </a:r>
            <a:r>
              <a:rPr lang="da-DK" sz="1000" b="1" i="0" dirty="0" err="1">
                <a:solidFill>
                  <a:srgbClr val="0070C0"/>
                </a:solidFill>
                <a:effectLst/>
                <a:latin typeface="Consolas" panose="020B0609020204030204" pitchFamily="49" charset="0"/>
              </a:rPr>
              <a:t>myContainerFactory</a:t>
            </a:r>
            <a:r>
              <a:rPr lang="en-US" sz="1000" b="1" dirty="0">
                <a:solidFill>
                  <a:srgbClr val="0070C0"/>
                </a:solidFill>
                <a:latin typeface="Consolas" panose="020B0609020204030204" pitchFamily="49" charset="0"/>
              </a:rPr>
              <a:t>”</a:t>
            </a:r>
            <a:r>
              <a:rPr lang="en-US" sz="1000" dirty="0">
                <a:latin typeface="Consolas" panose="020B0609020204030204" pitchFamily="49" charset="0"/>
              </a:rPr>
              <a:t>)</a:t>
            </a:r>
          </a:p>
          <a:p>
            <a:pPr marL="12700" indent="0">
              <a:buNone/>
            </a:pPr>
            <a:r>
              <a:rPr lang="en-US" sz="1000" dirty="0">
                <a:latin typeface="Consolas" panose="020B0609020204030204" pitchFamily="49" charset="0"/>
              </a:rPr>
              <a:t>void </a:t>
            </a:r>
            <a:r>
              <a:rPr lang="en-US" sz="1000" dirty="0" err="1">
                <a:latin typeface="Consolas" panose="020B0609020204030204" pitchFamily="49" charset="0"/>
              </a:rPr>
              <a:t>withAck</a:t>
            </a:r>
            <a:r>
              <a:rPr lang="en-US" sz="1000" dirty="0">
                <a:latin typeface="Consolas" panose="020B0609020204030204" pitchFamily="49" charset="0"/>
              </a:rPr>
              <a:t>(</a:t>
            </a:r>
            <a:r>
              <a:rPr lang="en-US" sz="1000" dirty="0" err="1">
                <a:solidFill>
                  <a:srgbClr val="0070C0"/>
                </a:solidFill>
                <a:latin typeface="Consolas" panose="020B0609020204030204" pitchFamily="49" charset="0"/>
              </a:rPr>
              <a:t>ConsumerRecord</a:t>
            </a:r>
            <a:r>
              <a:rPr lang="en-US" sz="1000" dirty="0">
                <a:solidFill>
                  <a:srgbClr val="0070C0"/>
                </a:solidFill>
                <a:latin typeface="Consolas" panose="020B0609020204030204" pitchFamily="49" charset="0"/>
              </a:rPr>
              <a:t>&lt;?,?&gt; record, Acknowledgement ack</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log.info("Try to process message");    </a:t>
            </a:r>
          </a:p>
          <a:p>
            <a:pPr marL="12700" indent="0">
              <a:buNone/>
            </a:pPr>
            <a:r>
              <a:rPr lang="en-US" sz="1000" dirty="0">
                <a:latin typeface="Consolas" panose="020B0609020204030204" pitchFamily="49" charset="0"/>
              </a:rPr>
              <a:t>  try {        </a:t>
            </a:r>
          </a:p>
          <a:p>
            <a:pPr marL="12700" indent="0">
              <a:buNone/>
            </a:pPr>
            <a:r>
              <a:rPr lang="en-US" sz="1000" dirty="0">
                <a:latin typeface="Consolas" panose="020B0609020204030204" pitchFamily="49" charset="0"/>
              </a:rPr>
              <a:t>    //Some code        </a:t>
            </a:r>
          </a:p>
          <a:p>
            <a:pPr marL="12700" indent="0">
              <a:buNone/>
            </a:pPr>
            <a:r>
              <a:rPr lang="en-US" sz="1000" dirty="0">
                <a:latin typeface="Consolas" panose="020B0609020204030204" pitchFamily="49" charset="0"/>
              </a:rPr>
              <a:t>    log.info("Processed value: " + </a:t>
            </a:r>
            <a:r>
              <a:rPr lang="en-US" sz="1000" dirty="0" err="1">
                <a:latin typeface="Consolas" panose="020B0609020204030204" pitchFamily="49" charset="0"/>
              </a:rPr>
              <a:t>record.value</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ack.acknowledge</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 catch (</a:t>
            </a:r>
            <a:r>
              <a:rPr lang="en-US" sz="1000" dirty="0" err="1">
                <a:latin typeface="Consolas" panose="020B0609020204030204" pitchFamily="49" charset="0"/>
              </a:rPr>
              <a:t>SocketTimeoutException</a:t>
            </a:r>
            <a:r>
              <a:rPr lang="en-US" sz="1000" dirty="0">
                <a:latin typeface="Consolas" panose="020B0609020204030204" pitchFamily="49" charset="0"/>
              </a:rPr>
              <a:t> e) {        </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log.error</a:t>
            </a:r>
            <a:r>
              <a:rPr lang="en-US" sz="1000" dirty="0">
                <a:latin typeface="Consolas" panose="020B0609020204030204" pitchFamily="49" charset="0"/>
              </a:rPr>
              <a:t>("Error while processing message. Try again later");</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ack.nack</a:t>
            </a:r>
            <a:r>
              <a:rPr lang="en-US" sz="1000" dirty="0">
                <a:latin typeface="Consolas" panose="020B0609020204030204" pitchFamily="49" charset="0"/>
              </a:rPr>
              <a:t>(</a:t>
            </a:r>
            <a:r>
              <a:rPr lang="en-US" sz="1000" dirty="0" err="1">
                <a:latin typeface="Consolas" panose="020B0609020204030204" pitchFamily="49" charset="0"/>
              </a:rPr>
              <a:t>Duration.ofSeconds</a:t>
            </a:r>
            <a:r>
              <a:rPr lang="en-US" sz="1000" dirty="0">
                <a:latin typeface="Consolas" panose="020B0609020204030204" pitchFamily="49" charset="0"/>
              </a:rPr>
              <a:t>(5));    </a:t>
            </a:r>
          </a:p>
          <a:p>
            <a:pPr marL="12700" indent="0">
              <a:buNone/>
            </a:pPr>
            <a:r>
              <a:rPr lang="en-US" sz="1000" dirty="0">
                <a:latin typeface="Consolas" panose="020B0609020204030204" pitchFamily="49" charset="0"/>
              </a:rPr>
              <a:t>  } catch (Exception e) {</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log.error</a:t>
            </a:r>
            <a:r>
              <a:rPr lang="en-US" sz="1000" dirty="0">
                <a:latin typeface="Consolas" panose="020B0609020204030204" pitchFamily="49" charset="0"/>
              </a:rPr>
              <a:t>("Error while processing message: {} " + </a:t>
            </a:r>
            <a:r>
              <a:rPr lang="en-US" sz="1000" dirty="0" err="1">
                <a:latin typeface="Consolas" panose="020B0609020204030204" pitchFamily="49" charset="0"/>
              </a:rPr>
              <a:t>record.value</a:t>
            </a:r>
            <a:r>
              <a:rPr lang="en-US" sz="1000" dirty="0">
                <a:latin typeface="Consolas" panose="020B0609020204030204" pitchFamily="49" charset="0"/>
              </a:rPr>
              <a:t>());</a:t>
            </a:r>
          </a:p>
          <a:p>
            <a:pPr marL="12700" indent="0">
              <a:buNone/>
            </a:pPr>
            <a:r>
              <a:rPr lang="en-US" sz="1000" dirty="0">
                <a:latin typeface="Consolas" panose="020B0609020204030204" pitchFamily="49" charset="0"/>
              </a:rPr>
              <a:t>    </a:t>
            </a:r>
            <a:r>
              <a:rPr lang="en-US" sz="1000" dirty="0" err="1">
                <a:latin typeface="Consolas" panose="020B0609020204030204" pitchFamily="49" charset="0"/>
              </a:rPr>
              <a:t>ack.acknowledge</a:t>
            </a:r>
            <a:r>
              <a:rPr lang="en-US" sz="1000" dirty="0">
                <a:latin typeface="Consolas" panose="020B0609020204030204" pitchFamily="49" charset="0"/>
              </a:rPr>
              <a:t>();    </a:t>
            </a:r>
          </a:p>
          <a:p>
            <a:pPr marL="12700" indent="0">
              <a:buNone/>
            </a:pPr>
            <a:r>
              <a:rPr lang="en-US" sz="1000" dirty="0">
                <a:latin typeface="Consolas" panose="020B0609020204030204" pitchFamily="49" charset="0"/>
              </a:rPr>
              <a:t>  }</a:t>
            </a:r>
          </a:p>
          <a:p>
            <a:pPr marL="12700" indent="0">
              <a:buNone/>
            </a:pPr>
            <a:r>
              <a:rPr lang="en-US" sz="1000" dirty="0">
                <a:latin typeface="Consolas" panose="020B0609020204030204" pitchFamily="49" charset="0"/>
              </a:rPr>
              <a:t>}</a:t>
            </a:r>
          </a:p>
          <a:p>
            <a:pPr marL="12700" indent="0">
              <a:buNone/>
            </a:pPr>
            <a:endParaRPr lang="en-US" sz="1000" dirty="0">
              <a:latin typeface="Consolas" panose="020B0609020204030204" pitchFamily="49" charset="0"/>
            </a:endParaRPr>
          </a:p>
          <a:p>
            <a:pPr marL="12700" indent="0">
              <a:buNone/>
            </a:pPr>
            <a:endParaRPr lang="en-US" sz="1000" dirty="0">
              <a:latin typeface="Consolas" panose="020B0609020204030204" pitchFamily="49" charset="0"/>
            </a:endParaRPr>
          </a:p>
          <a:p>
            <a:pPr marL="12700" indent="0">
              <a:buNone/>
            </a:pPr>
            <a:endParaRPr lang="en-US" sz="1000" dirty="0">
              <a:solidFill>
                <a:schemeClr val="tx1"/>
              </a:solidFill>
              <a:latin typeface="Consolas" panose="020B0609020204030204" pitchFamily="49" charset="0"/>
            </a:endParaRPr>
          </a:p>
        </p:txBody>
      </p:sp>
      <p:sp>
        <p:nvSpPr>
          <p:cNvPr id="10" name="Pil: venstre 9">
            <a:extLst>
              <a:ext uri="{FF2B5EF4-FFF2-40B4-BE49-F238E27FC236}">
                <a16:creationId xmlns:a16="http://schemas.microsoft.com/office/drawing/2014/main" id="{3ED7E11F-3A3D-1AB8-0A95-208401FC925C}"/>
              </a:ext>
            </a:extLst>
          </p:cNvPr>
          <p:cNvSpPr/>
          <p:nvPr/>
        </p:nvSpPr>
        <p:spPr>
          <a:xfrm rot="2048630">
            <a:off x="3999958" y="2466072"/>
            <a:ext cx="3464856" cy="12981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Allows for explicit ack. Spring supports a number of different ACT settings (batch, record, time </a:t>
            </a:r>
            <a:r>
              <a:rPr lang="en-US" dirty="0" err="1"/>
              <a:t>etc</a:t>
            </a:r>
            <a:r>
              <a:rPr lang="en-US" dirty="0"/>
              <a:t>)</a:t>
            </a:r>
          </a:p>
        </p:txBody>
      </p:sp>
      <p:sp>
        <p:nvSpPr>
          <p:cNvPr id="11" name="Pil: venstre 10">
            <a:extLst>
              <a:ext uri="{FF2B5EF4-FFF2-40B4-BE49-F238E27FC236}">
                <a16:creationId xmlns:a16="http://schemas.microsoft.com/office/drawing/2014/main" id="{C4A02FFE-3550-ABA9-E42F-B0578621F18A}"/>
              </a:ext>
            </a:extLst>
          </p:cNvPr>
          <p:cNvSpPr/>
          <p:nvPr/>
        </p:nvSpPr>
        <p:spPr>
          <a:xfrm rot="2308171">
            <a:off x="5439426" y="2192701"/>
            <a:ext cx="3180439" cy="12348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Specify factory if more fine-grained control is needed</a:t>
            </a:r>
          </a:p>
        </p:txBody>
      </p:sp>
      <p:sp>
        <p:nvSpPr>
          <p:cNvPr id="12" name="Pil: venstre 11">
            <a:extLst>
              <a:ext uri="{FF2B5EF4-FFF2-40B4-BE49-F238E27FC236}">
                <a16:creationId xmlns:a16="http://schemas.microsoft.com/office/drawing/2014/main" id="{2C3E834A-1D61-4648-E65F-4D3C9B43FD46}"/>
              </a:ext>
            </a:extLst>
          </p:cNvPr>
          <p:cNvSpPr/>
          <p:nvPr/>
        </p:nvSpPr>
        <p:spPr>
          <a:xfrm rot="1564722">
            <a:off x="1772534" y="4935109"/>
            <a:ext cx="218259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Acknowledge</a:t>
            </a:r>
            <a:endParaRPr lang="en-US" dirty="0"/>
          </a:p>
        </p:txBody>
      </p:sp>
      <p:sp>
        <p:nvSpPr>
          <p:cNvPr id="13" name="Pil: venstre 12">
            <a:extLst>
              <a:ext uri="{FF2B5EF4-FFF2-40B4-BE49-F238E27FC236}">
                <a16:creationId xmlns:a16="http://schemas.microsoft.com/office/drawing/2014/main" id="{9A61F358-4AC6-78C9-45C9-42CDD1FA5814}"/>
              </a:ext>
            </a:extLst>
          </p:cNvPr>
          <p:cNvSpPr/>
          <p:nvPr/>
        </p:nvSpPr>
        <p:spPr>
          <a:xfrm rot="907528">
            <a:off x="3120605" y="4131679"/>
            <a:ext cx="383941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Negative ack. Sleep &amp; </a:t>
            </a:r>
            <a:r>
              <a:rPr lang="en-US" dirty="0" err="1"/>
              <a:t>reseek</a:t>
            </a:r>
            <a:r>
              <a:rPr lang="en-US" dirty="0"/>
              <a:t> partitions</a:t>
            </a:r>
          </a:p>
        </p:txBody>
      </p:sp>
    </p:spTree>
    <p:extLst>
      <p:ext uri="{BB962C8B-B14F-4D97-AF65-F5344CB8AC3E}">
        <p14:creationId xmlns:p14="http://schemas.microsoft.com/office/powerpoint/2010/main" val="126692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BA3F-98AC-C379-1776-1A0B60EF6237}"/>
              </a:ext>
            </a:extLst>
          </p:cNvPr>
          <p:cNvSpPr>
            <a:spLocks noGrp="1"/>
          </p:cNvSpPr>
          <p:nvPr>
            <p:ph type="title"/>
          </p:nvPr>
        </p:nvSpPr>
        <p:spPr/>
        <p:txBody>
          <a:bodyPr/>
          <a:lstStyle/>
          <a:p>
            <a:r>
              <a:rPr lang="en-US" dirty="0"/>
              <a:t>High-level consumer - Factory</a:t>
            </a:r>
          </a:p>
        </p:txBody>
      </p:sp>
      <p:sp>
        <p:nvSpPr>
          <p:cNvPr id="3" name="Pladsholder til tekst 2">
            <a:extLst>
              <a:ext uri="{FF2B5EF4-FFF2-40B4-BE49-F238E27FC236}">
                <a16:creationId xmlns:a16="http://schemas.microsoft.com/office/drawing/2014/main" id="{80029F20-031D-6E62-238D-7E39EADA4AF1}"/>
              </a:ext>
            </a:extLst>
          </p:cNvPr>
          <p:cNvSpPr>
            <a:spLocks noGrp="1"/>
          </p:cNvSpPr>
          <p:nvPr>
            <p:ph type="body" idx="1"/>
          </p:nvPr>
        </p:nvSpPr>
        <p:spPr>
          <a:xfrm>
            <a:off x="365180" y="1337446"/>
            <a:ext cx="7170738" cy="5272904"/>
          </a:xfrm>
          <a:ln/>
        </p:spPr>
        <p:style>
          <a:lnRef idx="1">
            <a:schemeClr val="dk1"/>
          </a:lnRef>
          <a:fillRef idx="2">
            <a:schemeClr val="dk1"/>
          </a:fillRef>
          <a:effectRef idx="1">
            <a:schemeClr val="dk1"/>
          </a:effectRef>
          <a:fontRef idx="minor">
            <a:schemeClr val="dk1"/>
          </a:fontRef>
        </p:style>
        <p:txBody>
          <a:bodyPr/>
          <a:lstStyle/>
          <a:p>
            <a:pPr marL="12700" indent="0">
              <a:buNone/>
            </a:pPr>
            <a:endParaRPr lang="en-US" sz="1000" dirty="0">
              <a:latin typeface="Consolas" panose="020B0609020204030204" pitchFamily="49" charset="0"/>
            </a:endParaRPr>
          </a:p>
          <a:p>
            <a:pPr marL="12700" indent="0">
              <a:buNone/>
            </a:pPr>
            <a:r>
              <a:rPr lang="da-DK" sz="1000" i="0" dirty="0">
                <a:effectLst/>
                <a:latin typeface="Consolas" panose="020B0609020204030204" pitchFamily="49" charset="0"/>
              </a:rPr>
              <a:t>@</a:t>
            </a:r>
            <a:r>
              <a:rPr lang="da-DK" sz="1000" i="0" dirty="0">
                <a:solidFill>
                  <a:schemeClr val="tx1"/>
                </a:solidFill>
                <a:effectLst/>
                <a:latin typeface="Consolas" panose="020B0609020204030204" pitchFamily="49" charset="0"/>
              </a:rPr>
              <a:t>Bean</a:t>
            </a:r>
            <a:r>
              <a:rPr lang="da-DK" sz="1000" b="0" i="0" dirty="0">
                <a:solidFill>
                  <a:schemeClr val="tx1"/>
                </a:solidFill>
                <a:effectLst/>
                <a:latin typeface="Consolas" panose="020B0609020204030204" pitchFamily="49" charset="0"/>
              </a:rPr>
              <a:t> </a:t>
            </a:r>
          </a:p>
          <a:p>
            <a:pPr marL="12700" indent="0">
              <a:buNone/>
            </a:pPr>
            <a:r>
              <a:rPr lang="da-DK" sz="1000" i="0" dirty="0">
                <a:solidFill>
                  <a:schemeClr val="tx1"/>
                </a:solidFill>
                <a:effectLst/>
                <a:latin typeface="Consolas" panose="020B0609020204030204" pitchFamily="49" charset="0"/>
              </a:rPr>
              <a:t>public</a:t>
            </a: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ConcurrentKafkaListenerContainerFactory</a:t>
            </a:r>
            <a:r>
              <a:rPr lang="da-DK" sz="1000" b="0" i="0" dirty="0">
                <a:solidFill>
                  <a:schemeClr val="tx1"/>
                </a:solidFill>
                <a:effectLst/>
                <a:latin typeface="Consolas" panose="020B0609020204030204" pitchFamily="49" charset="0"/>
              </a:rPr>
              <a:t> &lt;?&gt; </a:t>
            </a:r>
            <a:r>
              <a:rPr lang="da-DK" sz="1000" b="0" i="0" dirty="0" err="1">
                <a:solidFill>
                  <a:srgbClr val="0070C0"/>
                </a:solidFill>
                <a:effectLst/>
                <a:latin typeface="Consolas" panose="020B0609020204030204" pitchFamily="49" charset="0"/>
              </a:rPr>
              <a:t>myContainerFactory</a:t>
            </a:r>
            <a:r>
              <a:rPr lang="da-DK" sz="1000" b="0" i="0" dirty="0">
                <a:solidFill>
                  <a:srgbClr val="0070C0"/>
                </a:solidFill>
                <a:effectLst/>
                <a:latin typeface="Consolas" panose="020B0609020204030204" pitchFamily="49" charset="0"/>
              </a:rPr>
              <a:t>()</a:t>
            </a:r>
            <a:r>
              <a:rPr lang="da-DK" sz="1000" b="0" i="0" dirty="0">
                <a:solidFill>
                  <a:schemeClr val="tx1"/>
                </a:solidFill>
                <a:effectLst/>
                <a:latin typeface="Consolas" panose="020B0609020204030204" pitchFamily="49" charset="0"/>
              </a:rPr>
              <a:t> {</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Map</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Object&gt; props = new </a:t>
            </a:r>
            <a:r>
              <a:rPr lang="da-DK" sz="1000" b="0" i="0" dirty="0" err="1">
                <a:solidFill>
                  <a:srgbClr val="24292E"/>
                </a:solidFill>
                <a:effectLst/>
                <a:latin typeface="Consolas" panose="020B0609020204030204" pitchFamily="49" charset="0"/>
              </a:rPr>
              <a:t>HashMap</a:t>
            </a:r>
            <a:r>
              <a:rPr lang="da-DK" sz="1000" b="0" i="0" dirty="0">
                <a:solidFill>
                  <a:srgbClr val="24292E"/>
                </a:solidFill>
                <a:effectLst/>
                <a:latin typeface="Consolas" panose="020B0609020204030204" pitchFamily="49" charset="0"/>
              </a:rPr>
              <a:t>&lt;&gt;();</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props.put</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ConsumerConfig.BOOTSTRAP_SERVERS_CONFIG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bootstrapServers</a:t>
            </a:r>
            <a:r>
              <a:rPr lang="da-DK" sz="1000" b="0" i="0" dirty="0">
                <a:solidFill>
                  <a:srgbClr val="24292E"/>
                </a:solidFill>
                <a:effectLst/>
                <a:latin typeface="Consolas" panose="020B0609020204030204" pitchFamily="49" charset="0"/>
              </a:rPr>
              <a:t>);</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props.put</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ConsumerConfig.KEY_DESERIALIZER_CLASS_CONFIG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StringDeserializer.class</a:t>
            </a:r>
            <a:r>
              <a:rPr lang="da-DK" sz="1000" b="0" i="0" dirty="0">
                <a:solidFill>
                  <a:srgbClr val="24292E"/>
                </a:solidFill>
                <a:effectLst/>
                <a:latin typeface="Consolas" panose="020B0609020204030204" pitchFamily="49" charset="0"/>
              </a:rPr>
              <a:t>);</a:t>
            </a:r>
          </a:p>
          <a:p>
            <a:pPr marL="12700" indent="0">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props.put</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ConsumerConfig.VALUE_DESERIALIZER_CLASS_CONFIG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StringDeserializer.class</a:t>
            </a:r>
            <a:r>
              <a:rPr lang="da-DK" sz="1000" b="0" i="0" dirty="0">
                <a:solidFill>
                  <a:srgbClr val="24292E"/>
                </a:solidFill>
                <a:effectLst/>
                <a:latin typeface="Consolas" panose="020B0609020204030204" pitchFamily="49" charset="0"/>
              </a:rPr>
              <a:t>);</a:t>
            </a:r>
          </a:p>
          <a:p>
            <a:pPr marL="12700" indent="0">
              <a:buNone/>
            </a:pP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props.put</a:t>
            </a:r>
            <a:r>
              <a:rPr lang="da-DK" sz="1000" b="0" i="0" dirty="0">
                <a:solidFill>
                  <a:srgbClr val="0070C0"/>
                </a:solidFill>
                <a:effectLst/>
                <a:latin typeface="Consolas" panose="020B0609020204030204" pitchFamily="49" charset="0"/>
              </a:rPr>
              <a:t>(</a:t>
            </a:r>
            <a:r>
              <a:rPr lang="da-DK" sz="1000" b="0" i="0" dirty="0" err="1">
                <a:solidFill>
                  <a:srgbClr val="0070C0"/>
                </a:solidFill>
                <a:effectLst/>
                <a:latin typeface="Consolas" panose="020B0609020204030204" pitchFamily="49" charset="0"/>
              </a:rPr>
              <a:t>ConsumerConfig.GROUP_ID_CONFIG</a:t>
            </a: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my-group</a:t>
            </a:r>
            <a:r>
              <a:rPr lang="da-DK" sz="1000" b="0" i="0" dirty="0">
                <a:solidFill>
                  <a:srgbClr val="0070C0"/>
                </a:solidFill>
                <a:effectLst/>
                <a:latin typeface="Consolas" panose="020B0609020204030204" pitchFamily="49" charset="0"/>
              </a:rPr>
              <a:t>");</a:t>
            </a:r>
          </a:p>
          <a:p>
            <a:pPr marL="12700" indent="0">
              <a:buNone/>
            </a:pPr>
            <a:r>
              <a:rPr lang="da-DK" sz="1000" b="0" i="0" dirty="0">
                <a:solidFill>
                  <a:schemeClr val="tx1"/>
                </a:solidFill>
                <a:effectLst/>
                <a:latin typeface="Consolas" panose="020B0609020204030204" pitchFamily="49" charset="0"/>
              </a:rPr>
              <a:t> </a:t>
            </a:r>
          </a:p>
          <a:p>
            <a:pPr marL="12700" indent="0">
              <a:buNone/>
            </a:pPr>
            <a:r>
              <a:rPr lang="da-DK" sz="1000" b="0" i="0" dirty="0">
                <a:solidFill>
                  <a:schemeClr val="tx1"/>
                </a:solidFill>
                <a:effectLst/>
                <a:latin typeface="Consolas" panose="020B0609020204030204" pitchFamily="49" charset="0"/>
              </a:rPr>
              <a:t>  var </a:t>
            </a:r>
            <a:r>
              <a:rPr lang="da-DK" sz="1000" b="0" i="0" dirty="0" err="1">
                <a:solidFill>
                  <a:schemeClr val="tx1"/>
                </a:solidFill>
                <a:effectLst/>
                <a:latin typeface="Consolas" panose="020B0609020204030204" pitchFamily="49" charset="0"/>
              </a:rPr>
              <a:t>factory</a:t>
            </a:r>
            <a:r>
              <a:rPr lang="da-DK" sz="1000" b="0" i="0" dirty="0">
                <a:solidFill>
                  <a:schemeClr val="tx1"/>
                </a:solidFill>
                <a:effectLst/>
                <a:latin typeface="Consolas" panose="020B0609020204030204" pitchFamily="49" charset="0"/>
              </a:rPr>
              <a:t> = </a:t>
            </a:r>
            <a:r>
              <a:rPr lang="da-DK" sz="1000" i="0" dirty="0">
                <a:solidFill>
                  <a:schemeClr val="tx1"/>
                </a:solidFill>
                <a:effectLst/>
                <a:latin typeface="Consolas" panose="020B0609020204030204" pitchFamily="49" charset="0"/>
              </a:rPr>
              <a:t>new</a:t>
            </a: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ConcurrentKafkaListenerContainerFactory</a:t>
            </a:r>
            <a:r>
              <a:rPr lang="da-DK" sz="1000" b="0" i="0" dirty="0">
                <a:solidFill>
                  <a:schemeClr val="tx1"/>
                </a:solidFill>
                <a:effectLst/>
                <a:latin typeface="Consolas" panose="020B0609020204030204" pitchFamily="49" charset="0"/>
              </a:rPr>
              <a:t>&lt;&gt;(); </a:t>
            </a:r>
          </a:p>
          <a:p>
            <a:pPr marL="12700" indent="0">
              <a:buNone/>
            </a:pP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factory.setConsumerFactory</a:t>
            </a:r>
            <a:r>
              <a:rPr lang="da-DK" sz="1000" b="0" i="0" dirty="0">
                <a:solidFill>
                  <a:schemeClr val="tx1"/>
                </a:solidFill>
                <a:effectLst/>
                <a:latin typeface="Consolas" panose="020B0609020204030204" pitchFamily="49" charset="0"/>
              </a:rPr>
              <a:t>(new </a:t>
            </a:r>
            <a:r>
              <a:rPr lang="da-DK" sz="1000" b="0" i="0" dirty="0" err="1">
                <a:solidFill>
                  <a:srgbClr val="24292E"/>
                </a:solidFill>
                <a:effectLst/>
                <a:latin typeface="Consolas" panose="020B0609020204030204" pitchFamily="49" charset="0"/>
              </a:rPr>
              <a:t>DefaultKafkaConsumerFactory</a:t>
            </a:r>
            <a:r>
              <a:rPr lang="da-DK" sz="1000" b="0" i="0" dirty="0">
                <a:solidFill>
                  <a:srgbClr val="24292E"/>
                </a:solidFill>
                <a:effectLst/>
                <a:latin typeface="Consolas" panose="020B0609020204030204" pitchFamily="49" charset="0"/>
              </a:rPr>
              <a:t>(props)</a:t>
            </a:r>
            <a:r>
              <a:rPr lang="da-DK" sz="1000" b="0" i="0" dirty="0">
                <a:solidFill>
                  <a:schemeClr val="tx1"/>
                </a:solidFill>
                <a:effectLst/>
                <a:latin typeface="Consolas" panose="020B0609020204030204" pitchFamily="49" charset="0"/>
              </a:rPr>
              <a:t>); </a:t>
            </a:r>
          </a:p>
          <a:p>
            <a:pPr marL="12700" indent="0">
              <a:buNone/>
            </a:pP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factory.setBatchListener</a:t>
            </a:r>
            <a:r>
              <a:rPr lang="da-DK" sz="1000" b="0" i="0" dirty="0">
                <a:solidFill>
                  <a:srgbClr val="0070C0"/>
                </a:solidFill>
                <a:effectLst/>
                <a:latin typeface="Consolas" panose="020B0609020204030204" pitchFamily="49" charset="0"/>
              </a:rPr>
              <a:t>(</a:t>
            </a:r>
            <a:r>
              <a:rPr lang="da-DK" sz="1000" i="0" dirty="0">
                <a:solidFill>
                  <a:srgbClr val="0070C0"/>
                </a:solidFill>
                <a:effectLst/>
                <a:latin typeface="Consolas" panose="020B0609020204030204" pitchFamily="49" charset="0"/>
              </a:rPr>
              <a:t>true</a:t>
            </a:r>
            <a:r>
              <a:rPr lang="da-DK" sz="1000" b="0" i="0" dirty="0">
                <a:solidFill>
                  <a:srgbClr val="0070C0"/>
                </a:solidFill>
                <a:effectLst/>
                <a:latin typeface="Consolas" panose="020B0609020204030204" pitchFamily="49" charset="0"/>
              </a:rPr>
              <a:t>); </a:t>
            </a:r>
          </a:p>
          <a:p>
            <a:pPr marL="12700" indent="0">
              <a:buNone/>
            </a:pPr>
            <a:r>
              <a:rPr lang="da-DK" sz="1000" b="0" i="0" dirty="0">
                <a:solidFill>
                  <a:srgbClr val="0070C0"/>
                </a:solidFill>
                <a:effectLst/>
                <a:latin typeface="Consolas" panose="020B0609020204030204" pitchFamily="49" charset="0"/>
              </a:rPr>
              <a:t>  </a:t>
            </a:r>
            <a:r>
              <a:rPr lang="da-DK" sz="1000" b="0" i="0" dirty="0" err="1">
                <a:solidFill>
                  <a:srgbClr val="0070C0"/>
                </a:solidFill>
                <a:effectLst/>
                <a:latin typeface="Consolas" panose="020B0609020204030204" pitchFamily="49" charset="0"/>
              </a:rPr>
              <a:t>factory.setConcurrency</a:t>
            </a:r>
            <a:r>
              <a:rPr lang="da-DK" sz="1000" b="0" i="0" dirty="0">
                <a:solidFill>
                  <a:srgbClr val="0070C0"/>
                </a:solidFill>
                <a:effectLst/>
                <a:latin typeface="Consolas" panose="020B0609020204030204" pitchFamily="49" charset="0"/>
              </a:rPr>
              <a:t>(</a:t>
            </a:r>
            <a:r>
              <a:rPr lang="da-DK" sz="1000" i="0" dirty="0">
                <a:solidFill>
                  <a:srgbClr val="0070C0"/>
                </a:solidFill>
                <a:effectLst/>
                <a:latin typeface="Consolas" panose="020B0609020204030204" pitchFamily="49" charset="0"/>
              </a:rPr>
              <a:t>3</a:t>
            </a:r>
            <a:r>
              <a:rPr lang="da-DK" sz="1000" b="0" i="0" dirty="0">
                <a:solidFill>
                  <a:srgbClr val="0070C0"/>
                </a:solidFill>
                <a:effectLst/>
                <a:latin typeface="Consolas" panose="020B0609020204030204" pitchFamily="49" charset="0"/>
              </a:rPr>
              <a:t>);</a:t>
            </a:r>
          </a:p>
          <a:p>
            <a:pPr marL="12700" indent="0">
              <a:buNone/>
            </a:pPr>
            <a:r>
              <a:rPr lang="da-DK" sz="1000" i="0" dirty="0">
                <a:solidFill>
                  <a:schemeClr val="tx1"/>
                </a:solidFill>
                <a:effectLst/>
                <a:latin typeface="Consolas" panose="020B0609020204030204" pitchFamily="49" charset="0"/>
              </a:rPr>
              <a:t>  return</a:t>
            </a:r>
            <a:r>
              <a:rPr lang="da-DK" sz="1000" b="0" i="0" dirty="0">
                <a:solidFill>
                  <a:schemeClr val="tx1"/>
                </a:solidFill>
                <a:effectLst/>
                <a:latin typeface="Consolas" panose="020B0609020204030204" pitchFamily="49" charset="0"/>
              </a:rPr>
              <a:t> </a:t>
            </a:r>
            <a:r>
              <a:rPr lang="da-DK" sz="1000" b="0" i="0" dirty="0" err="1">
                <a:solidFill>
                  <a:schemeClr val="tx1"/>
                </a:solidFill>
                <a:effectLst/>
                <a:latin typeface="Consolas" panose="020B0609020204030204" pitchFamily="49" charset="0"/>
              </a:rPr>
              <a:t>factory</a:t>
            </a:r>
            <a:r>
              <a:rPr lang="da-DK" sz="1000" b="0" i="0" dirty="0">
                <a:solidFill>
                  <a:schemeClr val="tx1"/>
                </a:solidFill>
                <a:effectLst/>
                <a:latin typeface="Consolas" panose="020B0609020204030204" pitchFamily="49" charset="0"/>
              </a:rPr>
              <a:t>; </a:t>
            </a:r>
          </a:p>
          <a:p>
            <a:pPr marL="12700" indent="0">
              <a:buNone/>
            </a:pPr>
            <a:r>
              <a:rPr lang="da-DK" sz="1000" b="0" i="0" dirty="0">
                <a:solidFill>
                  <a:schemeClr val="tx1"/>
                </a:solidFill>
                <a:effectLst/>
                <a:latin typeface="Consolas" panose="020B0609020204030204" pitchFamily="49" charset="0"/>
              </a:rPr>
              <a:t>}</a:t>
            </a:r>
            <a:endParaRPr lang="en-US" sz="1000" dirty="0">
              <a:solidFill>
                <a:schemeClr val="tx1"/>
              </a:solidFill>
              <a:latin typeface="Consolas" panose="020B0609020204030204" pitchFamily="49" charset="0"/>
            </a:endParaRPr>
          </a:p>
          <a:p>
            <a:pPr marL="12700" indent="0">
              <a:buNone/>
            </a:pPr>
            <a:r>
              <a:rPr lang="en-US" sz="1000" dirty="0">
                <a:solidFill>
                  <a:schemeClr val="tx1"/>
                </a:solidFill>
                <a:latin typeface="Consolas" panose="020B0609020204030204" pitchFamily="49" charset="0"/>
              </a:rPr>
              <a:t> </a:t>
            </a:r>
          </a:p>
        </p:txBody>
      </p:sp>
      <p:sp>
        <p:nvSpPr>
          <p:cNvPr id="8" name="Pil: venstre 7">
            <a:extLst>
              <a:ext uri="{FF2B5EF4-FFF2-40B4-BE49-F238E27FC236}">
                <a16:creationId xmlns:a16="http://schemas.microsoft.com/office/drawing/2014/main" id="{6F0156DE-1488-22A0-3EB5-23D353C38C66}"/>
              </a:ext>
            </a:extLst>
          </p:cNvPr>
          <p:cNvSpPr/>
          <p:nvPr/>
        </p:nvSpPr>
        <p:spPr>
          <a:xfrm rot="711876">
            <a:off x="2932984" y="4529981"/>
            <a:ext cx="379719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Batch style needs to be specified in factory</a:t>
            </a:r>
          </a:p>
        </p:txBody>
      </p:sp>
      <p:sp>
        <p:nvSpPr>
          <p:cNvPr id="9" name="Pil: venstre 8">
            <a:extLst>
              <a:ext uri="{FF2B5EF4-FFF2-40B4-BE49-F238E27FC236}">
                <a16:creationId xmlns:a16="http://schemas.microsoft.com/office/drawing/2014/main" id="{079E20A3-C389-EB52-BE22-0DB361C49907}"/>
              </a:ext>
            </a:extLst>
          </p:cNvPr>
          <p:cNvSpPr/>
          <p:nvPr/>
        </p:nvSpPr>
        <p:spPr>
          <a:xfrm rot="711876">
            <a:off x="4293163" y="3431124"/>
            <a:ext cx="2710577"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Place to specify group.id</a:t>
            </a:r>
          </a:p>
        </p:txBody>
      </p:sp>
      <p:sp>
        <p:nvSpPr>
          <p:cNvPr id="4" name="Pil: venstre 3">
            <a:extLst>
              <a:ext uri="{FF2B5EF4-FFF2-40B4-BE49-F238E27FC236}">
                <a16:creationId xmlns:a16="http://schemas.microsoft.com/office/drawing/2014/main" id="{CDDAC184-1B88-E194-2D8F-4C3485746C09}"/>
              </a:ext>
            </a:extLst>
          </p:cNvPr>
          <p:cNvSpPr/>
          <p:nvPr/>
        </p:nvSpPr>
        <p:spPr>
          <a:xfrm rot="711876">
            <a:off x="2142030" y="4806187"/>
            <a:ext cx="3279923"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 partitions concurrently</a:t>
            </a:r>
          </a:p>
        </p:txBody>
      </p:sp>
    </p:spTree>
    <p:extLst>
      <p:ext uri="{BB962C8B-B14F-4D97-AF65-F5344CB8AC3E}">
        <p14:creationId xmlns:p14="http://schemas.microsoft.com/office/powerpoint/2010/main" val="2933637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FE04EA-72AA-8CC1-0C1E-6AD1A6B0BCE9}"/>
              </a:ext>
            </a:extLst>
          </p:cNvPr>
          <p:cNvSpPr>
            <a:spLocks noGrp="1"/>
          </p:cNvSpPr>
          <p:nvPr>
            <p:ph type="title"/>
          </p:nvPr>
        </p:nvSpPr>
        <p:spPr/>
        <p:txBody>
          <a:bodyPr/>
          <a:lstStyle/>
          <a:p>
            <a:r>
              <a:rPr lang="en-US" dirty="0"/>
              <a:t>Common Kafka consumer properties</a:t>
            </a:r>
          </a:p>
        </p:txBody>
      </p:sp>
      <p:sp>
        <p:nvSpPr>
          <p:cNvPr id="3" name="Pladsholder til tekst 2">
            <a:extLst>
              <a:ext uri="{FF2B5EF4-FFF2-40B4-BE49-F238E27FC236}">
                <a16:creationId xmlns:a16="http://schemas.microsoft.com/office/drawing/2014/main" id="{CC0FA486-0E36-AFCF-29AD-8F606BCF8BA7}"/>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lgn="l">
              <a:buNone/>
            </a:pPr>
            <a:r>
              <a:rPr lang="en-US" sz="1200" b="1" i="0" dirty="0" err="1">
                <a:solidFill>
                  <a:srgbClr val="24292F"/>
                </a:solidFill>
                <a:effectLst/>
                <a:latin typeface="Consolas" panose="020B0609020204030204" pitchFamily="49" charset="0"/>
              </a:rPr>
              <a:t>spring.kafka.consumer.bootstrap</a:t>
            </a:r>
            <a:r>
              <a:rPr lang="en-US" sz="1200" b="1" i="0" dirty="0">
                <a:solidFill>
                  <a:srgbClr val="24292F"/>
                </a:solidFill>
                <a:effectLst/>
                <a:latin typeface="Consolas" panose="020B0609020204030204" pitchFamily="49" charset="0"/>
              </a:rPr>
              <a:t>-servers:</a:t>
            </a:r>
            <a:r>
              <a:rPr lang="en-US" sz="1200" b="0" i="0" dirty="0">
                <a:solidFill>
                  <a:srgbClr val="24292F"/>
                </a:solidFill>
                <a:effectLst/>
                <a:latin typeface="Consolas" panose="020B0609020204030204" pitchFamily="49" charset="0"/>
              </a:rPr>
              <a:t> Comma-separated list of Kafka broker addresses.</a:t>
            </a:r>
          </a:p>
          <a:p>
            <a:pPr marL="12700" indent="0" algn="l">
              <a:buNone/>
            </a:pPr>
            <a:r>
              <a:rPr lang="en-US" sz="1200" b="1" i="0" dirty="0" err="1">
                <a:solidFill>
                  <a:srgbClr val="24292F"/>
                </a:solidFill>
                <a:effectLst/>
                <a:latin typeface="Consolas" panose="020B0609020204030204" pitchFamily="49" charset="0"/>
              </a:rPr>
              <a:t>spring.kafka.consumer.group</a:t>
            </a:r>
            <a:r>
              <a:rPr lang="en-US" sz="1200" b="1" i="0" dirty="0">
                <a:solidFill>
                  <a:srgbClr val="24292F"/>
                </a:solidFill>
                <a:effectLst/>
                <a:latin typeface="Consolas" panose="020B0609020204030204" pitchFamily="49" charset="0"/>
              </a:rPr>
              <a:t>-id:</a:t>
            </a:r>
            <a:r>
              <a:rPr lang="en-US" sz="1200" b="0" i="0" dirty="0">
                <a:solidFill>
                  <a:srgbClr val="24292F"/>
                </a:solidFill>
                <a:effectLst/>
                <a:latin typeface="Consolas" panose="020B0609020204030204" pitchFamily="49" charset="0"/>
              </a:rPr>
              <a:t> The consumer group ID. It identifies a group of consumers that work together to consume Kafka messages.</a:t>
            </a:r>
          </a:p>
          <a:p>
            <a:pPr marL="12700" indent="0" algn="l">
              <a:buNone/>
            </a:pPr>
            <a:r>
              <a:rPr lang="en-US" sz="1200" b="1" i="0" dirty="0" err="1">
                <a:solidFill>
                  <a:srgbClr val="24292F"/>
                </a:solidFill>
                <a:effectLst/>
                <a:latin typeface="Consolas" panose="020B0609020204030204" pitchFamily="49" charset="0"/>
              </a:rPr>
              <a:t>spring.kafka.consumer.auto</a:t>
            </a:r>
            <a:r>
              <a:rPr lang="en-US" sz="1200" b="1" i="0" dirty="0">
                <a:solidFill>
                  <a:srgbClr val="24292F"/>
                </a:solidFill>
                <a:effectLst/>
                <a:latin typeface="Consolas" panose="020B0609020204030204" pitchFamily="49" charset="0"/>
              </a:rPr>
              <a:t>-offset-reset:</a:t>
            </a:r>
            <a:r>
              <a:rPr lang="en-US" sz="1200" b="0" i="0" dirty="0">
                <a:solidFill>
                  <a:srgbClr val="24292F"/>
                </a:solidFill>
                <a:effectLst/>
                <a:latin typeface="Consolas" panose="020B0609020204030204" pitchFamily="49" charset="0"/>
              </a:rPr>
              <a:t> Determines where a new consumer group should start consuming messages. Common values are "earliest" (from the beginning) or "latest" (from the latest).</a:t>
            </a:r>
          </a:p>
          <a:p>
            <a:pPr marL="12700" indent="0" algn="l">
              <a:buNone/>
            </a:pPr>
            <a:r>
              <a:rPr lang="en-US" sz="1200" b="1" i="0" dirty="0" err="1">
                <a:solidFill>
                  <a:srgbClr val="24292F"/>
                </a:solidFill>
                <a:effectLst/>
                <a:latin typeface="Consolas" panose="020B0609020204030204" pitchFamily="49" charset="0"/>
              </a:rPr>
              <a:t>spring.kafka.consumer.key-deserializer</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a:t>
            </a:r>
            <a:r>
              <a:rPr lang="en-US" sz="1200" b="0" i="0" dirty="0" err="1">
                <a:solidFill>
                  <a:srgbClr val="24292F"/>
                </a:solidFill>
                <a:effectLst/>
                <a:latin typeface="Consolas" panose="020B0609020204030204" pitchFamily="49" charset="0"/>
              </a:rPr>
              <a:t>Deserializer</a:t>
            </a:r>
            <a:r>
              <a:rPr lang="en-US" sz="1200" b="0" i="0" dirty="0">
                <a:solidFill>
                  <a:srgbClr val="24292F"/>
                </a:solidFill>
                <a:effectLst/>
                <a:latin typeface="Consolas" panose="020B0609020204030204" pitchFamily="49" charset="0"/>
              </a:rPr>
              <a:t> for the message keys.</a:t>
            </a:r>
          </a:p>
          <a:p>
            <a:pPr marL="12700" indent="0" algn="l">
              <a:buNone/>
            </a:pPr>
            <a:r>
              <a:rPr lang="en-US" sz="1200" b="1" i="0" dirty="0" err="1">
                <a:solidFill>
                  <a:srgbClr val="24292F"/>
                </a:solidFill>
                <a:effectLst/>
                <a:latin typeface="Consolas" panose="020B0609020204030204" pitchFamily="49" charset="0"/>
              </a:rPr>
              <a:t>spring.kafka.consumer.value-deserializer</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a:t>
            </a:r>
            <a:r>
              <a:rPr lang="en-US" sz="1200" b="0" i="0" dirty="0" err="1">
                <a:solidFill>
                  <a:srgbClr val="24292F"/>
                </a:solidFill>
                <a:effectLst/>
                <a:latin typeface="Consolas" panose="020B0609020204030204" pitchFamily="49" charset="0"/>
              </a:rPr>
              <a:t>Deserializer</a:t>
            </a:r>
            <a:r>
              <a:rPr lang="en-US" sz="1200" b="0" i="0" dirty="0">
                <a:solidFill>
                  <a:srgbClr val="24292F"/>
                </a:solidFill>
                <a:effectLst/>
                <a:latin typeface="Consolas" panose="020B0609020204030204" pitchFamily="49" charset="0"/>
              </a:rPr>
              <a:t> for the message values.</a:t>
            </a:r>
          </a:p>
          <a:p>
            <a:pPr marL="12700" indent="0" algn="l">
              <a:buNone/>
            </a:pPr>
            <a:r>
              <a:rPr lang="en-US" sz="1200" b="1" i="0" dirty="0" err="1">
                <a:solidFill>
                  <a:srgbClr val="24292F"/>
                </a:solidFill>
                <a:effectLst/>
                <a:latin typeface="Consolas" panose="020B0609020204030204" pitchFamily="49" charset="0"/>
              </a:rPr>
              <a:t>spring.kafka.consumer.max</a:t>
            </a:r>
            <a:r>
              <a:rPr lang="en-US" sz="1200" b="1" i="0" dirty="0">
                <a:solidFill>
                  <a:srgbClr val="24292F"/>
                </a:solidFill>
                <a:effectLst/>
                <a:latin typeface="Consolas" panose="020B0609020204030204" pitchFamily="49" charset="0"/>
              </a:rPr>
              <a:t>-poll-records:</a:t>
            </a:r>
            <a:r>
              <a:rPr lang="en-US" sz="1200" b="0" i="0" dirty="0">
                <a:solidFill>
                  <a:srgbClr val="24292F"/>
                </a:solidFill>
                <a:effectLst/>
                <a:latin typeface="Consolas" panose="020B0609020204030204" pitchFamily="49" charset="0"/>
              </a:rPr>
              <a:t> Maximum number of records to poll in each poll().</a:t>
            </a:r>
          </a:p>
          <a:p>
            <a:pPr marL="12700" indent="0" algn="l">
              <a:buNone/>
            </a:pPr>
            <a:r>
              <a:rPr lang="en-US" sz="1200" b="1" i="0" dirty="0" err="1">
                <a:solidFill>
                  <a:srgbClr val="24292F"/>
                </a:solidFill>
                <a:effectLst/>
                <a:latin typeface="Consolas" panose="020B0609020204030204" pitchFamily="49" charset="0"/>
              </a:rPr>
              <a:t>spring.kafka.consumer.fetch</a:t>
            </a:r>
            <a:r>
              <a:rPr lang="en-US" sz="1200" b="1" i="0" dirty="0">
                <a:solidFill>
                  <a:srgbClr val="24292F"/>
                </a:solidFill>
                <a:effectLst/>
                <a:latin typeface="Consolas" panose="020B0609020204030204" pitchFamily="49" charset="0"/>
              </a:rPr>
              <a:t>-min-size:</a:t>
            </a:r>
            <a:r>
              <a:rPr lang="en-US" sz="1200" b="0" i="0" dirty="0">
                <a:solidFill>
                  <a:srgbClr val="24292F"/>
                </a:solidFill>
                <a:effectLst/>
                <a:latin typeface="Consolas" panose="020B0609020204030204" pitchFamily="49" charset="0"/>
              </a:rPr>
              <a:t> Minimum amount of data the server should return for a fetch request.</a:t>
            </a:r>
          </a:p>
          <a:p>
            <a:pPr marL="12700" indent="0" algn="l">
              <a:buNone/>
            </a:pPr>
            <a:r>
              <a:rPr lang="en-US" sz="1200" b="1" i="0" dirty="0" err="1">
                <a:solidFill>
                  <a:srgbClr val="24292F"/>
                </a:solidFill>
                <a:effectLst/>
                <a:latin typeface="Consolas" panose="020B0609020204030204" pitchFamily="49" charset="0"/>
              </a:rPr>
              <a:t>spring.kafka.consumer.fetch</a:t>
            </a:r>
            <a:r>
              <a:rPr lang="en-US" sz="1200" b="1" i="0" dirty="0">
                <a:solidFill>
                  <a:srgbClr val="24292F"/>
                </a:solidFill>
                <a:effectLst/>
                <a:latin typeface="Consolas" panose="020B0609020204030204" pitchFamily="49" charset="0"/>
              </a:rPr>
              <a:t>-max-wait:</a:t>
            </a:r>
            <a:r>
              <a:rPr lang="en-US" sz="1200" b="0" i="0" dirty="0">
                <a:solidFill>
                  <a:srgbClr val="24292F"/>
                </a:solidFill>
                <a:effectLst/>
                <a:latin typeface="Consolas" panose="020B0609020204030204" pitchFamily="49" charset="0"/>
              </a:rPr>
              <a:t> Maximum amount of time the server should wait for more data to arrive.</a:t>
            </a:r>
          </a:p>
          <a:p>
            <a:pPr marL="12700" indent="0" algn="l">
              <a:buNone/>
            </a:pPr>
            <a:r>
              <a:rPr lang="en-US" sz="1200" b="1" i="0" dirty="0" err="1">
                <a:solidFill>
                  <a:srgbClr val="24292F"/>
                </a:solidFill>
                <a:effectLst/>
                <a:latin typeface="Consolas" panose="020B0609020204030204" pitchFamily="49" charset="0"/>
              </a:rPr>
              <a:t>spring.kafka.consumer.max</a:t>
            </a:r>
            <a:r>
              <a:rPr lang="en-US" sz="1200" b="1" i="0" dirty="0">
                <a:solidFill>
                  <a:srgbClr val="24292F"/>
                </a:solidFill>
                <a:effectLst/>
                <a:latin typeface="Consolas" panose="020B0609020204030204" pitchFamily="49" charset="0"/>
              </a:rPr>
              <a:t>-poll-interval-</a:t>
            </a:r>
            <a:r>
              <a:rPr lang="en-US" sz="1200" b="1" i="0" dirty="0" err="1">
                <a:solidFill>
                  <a:srgbClr val="24292F"/>
                </a:solidFill>
                <a:effectLst/>
                <a:latin typeface="Consolas" panose="020B0609020204030204" pitchFamily="49" charset="0"/>
              </a:rPr>
              <a:t>ms</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Maximum time between polls.</a:t>
            </a:r>
          </a:p>
          <a:p>
            <a:pPr marL="12700" indent="0" algn="l">
              <a:buNone/>
            </a:pPr>
            <a:r>
              <a:rPr lang="en-US" sz="1200" b="1" i="0" dirty="0" err="1">
                <a:solidFill>
                  <a:srgbClr val="24292F"/>
                </a:solidFill>
                <a:effectLst/>
                <a:latin typeface="Consolas" panose="020B0609020204030204" pitchFamily="49" charset="0"/>
              </a:rPr>
              <a:t>spring.kafka.consumer.enable</a:t>
            </a:r>
            <a:r>
              <a:rPr lang="en-US" sz="1200" b="1" i="0" dirty="0">
                <a:solidFill>
                  <a:srgbClr val="24292F"/>
                </a:solidFill>
                <a:effectLst/>
                <a:latin typeface="Consolas" panose="020B0609020204030204" pitchFamily="49" charset="0"/>
              </a:rPr>
              <a:t>-auto-commit:</a:t>
            </a:r>
            <a:r>
              <a:rPr lang="en-US" sz="1200" b="0" i="0" dirty="0">
                <a:solidFill>
                  <a:srgbClr val="24292F"/>
                </a:solidFill>
                <a:effectLst/>
                <a:latin typeface="Consolas" panose="020B0609020204030204" pitchFamily="49" charset="0"/>
              </a:rPr>
              <a:t> If set to true, the consumer will automatically commit offsets.</a:t>
            </a:r>
          </a:p>
          <a:p>
            <a:pPr marL="12700" indent="0" algn="l">
              <a:buNone/>
            </a:pPr>
            <a:r>
              <a:rPr lang="en-US" sz="1200" b="1" i="0" dirty="0" err="1">
                <a:solidFill>
                  <a:srgbClr val="24292F"/>
                </a:solidFill>
                <a:effectLst/>
                <a:latin typeface="Consolas" panose="020B0609020204030204" pitchFamily="49" charset="0"/>
              </a:rPr>
              <a:t>spring.kafka.consumer.auto</a:t>
            </a:r>
            <a:r>
              <a:rPr lang="en-US" sz="1200" b="1" i="0" dirty="0">
                <a:solidFill>
                  <a:srgbClr val="24292F"/>
                </a:solidFill>
                <a:effectLst/>
                <a:latin typeface="Consolas" panose="020B0609020204030204" pitchFamily="49" charset="0"/>
              </a:rPr>
              <a:t>-commit-interval:</a:t>
            </a:r>
            <a:r>
              <a:rPr lang="en-US" sz="1200" b="0" i="0" dirty="0">
                <a:solidFill>
                  <a:srgbClr val="24292F"/>
                </a:solidFill>
                <a:effectLst/>
                <a:latin typeface="Consolas" panose="020B0609020204030204" pitchFamily="49" charset="0"/>
              </a:rPr>
              <a:t> The frequency at which the consumer's offsets are automatically committed.</a:t>
            </a:r>
          </a:p>
          <a:p>
            <a:pPr marL="12700" indent="0" algn="l">
              <a:buNone/>
            </a:pPr>
            <a:r>
              <a:rPr lang="en-US" sz="1200" b="1" i="0" dirty="0" err="1">
                <a:solidFill>
                  <a:srgbClr val="24292F"/>
                </a:solidFill>
                <a:effectLst/>
                <a:latin typeface="Consolas" panose="020B0609020204030204" pitchFamily="49" charset="0"/>
              </a:rPr>
              <a:t>spring.kafka.consumer.properties</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Additional Kafka consumer properties. You can use this property to set any custom Kafka consumer configuration.</a:t>
            </a:r>
          </a:p>
          <a:p>
            <a:pPr marL="12700" indent="0" algn="l">
              <a:buNone/>
            </a:pPr>
            <a:r>
              <a:rPr lang="en-US" sz="1200" b="1" i="0" dirty="0" err="1">
                <a:solidFill>
                  <a:srgbClr val="24292F"/>
                </a:solidFill>
                <a:effectLst/>
                <a:latin typeface="Consolas" panose="020B0609020204030204" pitchFamily="49" charset="0"/>
              </a:rPr>
              <a:t>spring.kafka.listener.concurrency</a:t>
            </a:r>
            <a:r>
              <a:rPr lang="en-US" sz="1200" b="1" i="0" dirty="0">
                <a:solidFill>
                  <a:srgbClr val="24292F"/>
                </a:solidFill>
                <a:effectLst/>
                <a:latin typeface="Consolas" panose="020B0609020204030204" pitchFamily="49" charset="0"/>
              </a:rPr>
              <a:t>:</a:t>
            </a:r>
            <a:r>
              <a:rPr lang="en-US" sz="1200" b="0" i="0" dirty="0">
                <a:solidFill>
                  <a:srgbClr val="24292F"/>
                </a:solidFill>
                <a:effectLst/>
                <a:latin typeface="Consolas" panose="020B0609020204030204" pitchFamily="49" charset="0"/>
              </a:rPr>
              <a:t> The number of threads to use for message consumption.</a:t>
            </a:r>
          </a:p>
          <a:p>
            <a:pPr marL="12700" indent="0" algn="l">
              <a:buNone/>
            </a:pPr>
            <a:r>
              <a:rPr lang="en-US" sz="1200" b="1" i="0" dirty="0" err="1">
                <a:solidFill>
                  <a:srgbClr val="24292F"/>
                </a:solidFill>
                <a:effectLst/>
                <a:latin typeface="Consolas" panose="020B0609020204030204" pitchFamily="49" charset="0"/>
              </a:rPr>
              <a:t>spring.kafka.listener.poll</a:t>
            </a:r>
            <a:r>
              <a:rPr lang="en-US" sz="1200" b="1" i="0" dirty="0">
                <a:solidFill>
                  <a:srgbClr val="24292F"/>
                </a:solidFill>
                <a:effectLst/>
                <a:latin typeface="Consolas" panose="020B0609020204030204" pitchFamily="49" charset="0"/>
              </a:rPr>
              <a:t>-timeout:</a:t>
            </a:r>
            <a:r>
              <a:rPr lang="en-US" sz="1200" b="0" i="0" dirty="0">
                <a:solidFill>
                  <a:srgbClr val="24292F"/>
                </a:solidFill>
                <a:effectLst/>
                <a:latin typeface="Consolas" panose="020B0609020204030204" pitchFamily="49" charset="0"/>
              </a:rPr>
              <a:t> The timeout for each poll() operation.</a:t>
            </a:r>
          </a:p>
          <a:p>
            <a:pPr marL="12700" indent="0" algn="l">
              <a:buNone/>
            </a:pPr>
            <a:r>
              <a:rPr lang="en-US" sz="1200" b="1" i="0" dirty="0" err="1">
                <a:solidFill>
                  <a:srgbClr val="24292F"/>
                </a:solidFill>
                <a:effectLst/>
                <a:latin typeface="Consolas" panose="020B0609020204030204" pitchFamily="49" charset="0"/>
              </a:rPr>
              <a:t>spring.kafka.consumer.auto</a:t>
            </a:r>
            <a:r>
              <a:rPr lang="en-US" sz="1200" b="1" i="0" dirty="0">
                <a:solidFill>
                  <a:srgbClr val="24292F"/>
                </a:solidFill>
                <a:effectLst/>
                <a:latin typeface="Consolas" panose="020B0609020204030204" pitchFamily="49" charset="0"/>
              </a:rPr>
              <a:t>-commit-interval:</a:t>
            </a:r>
            <a:r>
              <a:rPr lang="en-US" sz="1200" b="0" i="0" dirty="0">
                <a:solidFill>
                  <a:srgbClr val="24292F"/>
                </a:solidFill>
                <a:effectLst/>
                <a:latin typeface="Consolas" panose="020B0609020204030204" pitchFamily="49" charset="0"/>
              </a:rPr>
              <a:t> The frequency at which offsets are committed when enable-auto-commit is set to true.</a:t>
            </a:r>
          </a:p>
        </p:txBody>
      </p:sp>
    </p:spTree>
    <p:extLst>
      <p:ext uri="{BB962C8B-B14F-4D97-AF65-F5344CB8AC3E}">
        <p14:creationId xmlns:p14="http://schemas.microsoft.com/office/powerpoint/2010/main" val="348318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2"/>
            <a:ext cx="7748588" cy="4205287"/>
          </a:xfrm>
          <a:ln/>
        </p:spPr>
        <p:style>
          <a:lnRef idx="1">
            <a:schemeClr val="dk1"/>
          </a:lnRef>
          <a:fillRef idx="2">
            <a:schemeClr val="dk1"/>
          </a:fillRef>
          <a:effectRef idx="1">
            <a:schemeClr val="dk1"/>
          </a:effectRef>
          <a:fontRef idx="minor">
            <a:schemeClr val="dk1"/>
          </a:fontRef>
        </p:style>
        <p:txBody>
          <a:bodyPr/>
          <a:lstStyle/>
          <a:p>
            <a:r>
              <a:rPr lang="en-US" sz="1800" dirty="0"/>
              <a:t>Create spring consumer</a:t>
            </a:r>
          </a:p>
          <a:p>
            <a:pPr lvl="1"/>
            <a:r>
              <a:rPr lang="en-US" sz="1400" dirty="0"/>
              <a:t>Create a new topic with 2 partitions</a:t>
            </a:r>
          </a:p>
          <a:p>
            <a:pPr lvl="1"/>
            <a:r>
              <a:rPr lang="en-US" sz="1400" dirty="0"/>
              <a:t>Write a spring consumer that consumes from the above topic. Output the consumed messages</a:t>
            </a:r>
          </a:p>
          <a:p>
            <a:pPr lvl="1"/>
            <a:r>
              <a:rPr lang="en-US" sz="1400" dirty="0">
                <a:latin typeface="+mn-lt"/>
              </a:rPr>
              <a:t>Open a new PowerShell and go to &lt;project-folder&gt;/docker</a:t>
            </a:r>
          </a:p>
          <a:p>
            <a:pPr lvl="1"/>
            <a:r>
              <a:rPr lang="en-US" sz="1400" dirty="0">
                <a:solidFill>
                  <a:schemeClr val="tx1"/>
                </a:solidFill>
                <a:latin typeface="+mn-lt"/>
              </a:rPr>
              <a:t>type </a:t>
            </a:r>
            <a:r>
              <a:rPr lang="en-US" sz="1400" b="1" dirty="0">
                <a:solidFill>
                  <a:schemeClr val="tx1"/>
                </a:solidFill>
                <a:latin typeface="+mn-lt"/>
              </a:rPr>
              <a:t>./</a:t>
            </a:r>
            <a:r>
              <a:rPr lang="en-US" sz="1400" b="1" dirty="0" err="1">
                <a:solidFill>
                  <a:schemeClr val="tx1"/>
                </a:solidFill>
                <a:latin typeface="+mn-lt"/>
              </a:rPr>
              <a:t>kafka</a:t>
            </a:r>
            <a:r>
              <a:rPr lang="en-US" sz="1400" b="1" dirty="0">
                <a:solidFill>
                  <a:schemeClr val="tx1"/>
                </a:solidFill>
                <a:latin typeface="+mn-lt"/>
              </a:rPr>
              <a:t>-producer-perf-test --topic demo-topic --num-records 10000 --record-size 2 --throughput 2</a:t>
            </a:r>
          </a:p>
          <a:p>
            <a:pPr lvl="1"/>
            <a:r>
              <a:rPr lang="en-US" sz="1400" dirty="0">
                <a:latin typeface="+mn-lt"/>
              </a:rPr>
              <a:t>Verify that the messages are consumed in the java consumer</a:t>
            </a:r>
          </a:p>
          <a:p>
            <a:pPr lvl="1"/>
            <a:r>
              <a:rPr lang="en-US" sz="1400" dirty="0">
                <a:latin typeface="+mn-lt"/>
              </a:rPr>
              <a:t>Change the program to do batch consumption and output the size of the batches.</a:t>
            </a:r>
          </a:p>
          <a:p>
            <a:pPr lvl="1"/>
            <a:r>
              <a:rPr lang="en-US" sz="1400" dirty="0">
                <a:solidFill>
                  <a:schemeClr val="tx1"/>
                </a:solidFill>
                <a:latin typeface="+mn-lt"/>
              </a:rPr>
              <a:t>Rerun the producer with this setting  </a:t>
            </a:r>
            <a:r>
              <a:rPr lang="en-US" sz="1400" b="1" dirty="0">
                <a:solidFill>
                  <a:schemeClr val="tx1"/>
                </a:solidFill>
                <a:latin typeface="+mn-lt"/>
              </a:rPr>
              <a:t>./</a:t>
            </a:r>
            <a:r>
              <a:rPr lang="en-US" sz="1400" b="1" dirty="0" err="1">
                <a:solidFill>
                  <a:schemeClr val="tx1"/>
                </a:solidFill>
                <a:latin typeface="+mn-lt"/>
              </a:rPr>
              <a:t>kafka</a:t>
            </a:r>
            <a:r>
              <a:rPr lang="en-US" sz="1400" b="1" dirty="0">
                <a:solidFill>
                  <a:schemeClr val="tx1"/>
                </a:solidFill>
                <a:latin typeface="+mn-lt"/>
              </a:rPr>
              <a:t>-producer-perf-test --topic demo-topic --num-records 100000 --record-size 2 --throughput 10000</a:t>
            </a:r>
          </a:p>
          <a:p>
            <a:pPr lvl="1"/>
            <a:endParaRPr lang="en-US" sz="1400" b="1" dirty="0">
              <a:solidFill>
                <a:schemeClr val="tx1"/>
              </a:solidFill>
              <a:latin typeface="+mn-lt"/>
            </a:endParaRPr>
          </a:p>
          <a:p>
            <a:pPr lvl="1"/>
            <a:endParaRPr lang="en-US" sz="1400" dirty="0">
              <a:latin typeface="+mn-lt"/>
            </a:endParaRPr>
          </a:p>
          <a:p>
            <a:pPr lvl="1"/>
            <a:endParaRPr lang="en-US" sz="1400" dirty="0">
              <a:latin typeface="+mn-lt"/>
            </a:endParaRPr>
          </a:p>
          <a:p>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7.6</a:t>
            </a:r>
          </a:p>
        </p:txBody>
      </p:sp>
    </p:spTree>
    <p:extLst>
      <p:ext uri="{BB962C8B-B14F-4D97-AF65-F5344CB8AC3E}">
        <p14:creationId xmlns:p14="http://schemas.microsoft.com/office/powerpoint/2010/main" val="41495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D93D8-5D55-A0AE-348E-6618AEE1B3A4}"/>
              </a:ext>
            </a:extLst>
          </p:cNvPr>
          <p:cNvSpPr>
            <a:spLocks noGrp="1"/>
          </p:cNvSpPr>
          <p:nvPr>
            <p:ph type="title"/>
          </p:nvPr>
        </p:nvSpPr>
        <p:spPr/>
        <p:txBody>
          <a:bodyPr/>
          <a:lstStyle/>
          <a:p>
            <a:r>
              <a:rPr lang="en-US" dirty="0"/>
              <a:t>Kafka &amp; Spring</a:t>
            </a:r>
          </a:p>
        </p:txBody>
      </p:sp>
      <p:sp>
        <p:nvSpPr>
          <p:cNvPr id="3" name="Pladsholder til tekst 2">
            <a:extLst>
              <a:ext uri="{FF2B5EF4-FFF2-40B4-BE49-F238E27FC236}">
                <a16:creationId xmlns:a16="http://schemas.microsoft.com/office/drawing/2014/main" id="{ECCD04E6-2DAE-0F8A-F649-D13A5D170FD1}"/>
              </a:ext>
            </a:extLst>
          </p:cNvPr>
          <p:cNvSpPr>
            <a:spLocks noGrp="1"/>
          </p:cNvSpPr>
          <p:nvPr>
            <p:ph type="body" idx="1"/>
          </p:nvPr>
        </p:nvSpPr>
        <p:spPr>
          <a:xfrm>
            <a:off x="350530" y="1042680"/>
            <a:ext cx="9359900" cy="5184775"/>
          </a:xfrm>
        </p:spPr>
        <p:txBody>
          <a:bodyPr/>
          <a:lstStyle/>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mn-lt"/>
                <a:cs typeface="Arial" panose="020B0604020202020204" pitchFamily="34" charset="0"/>
                <a:sym typeface="Arial"/>
              </a:rPr>
              <a:t>Kafka ships with low-level Kafka consumers and producers </a:t>
            </a:r>
            <a:r>
              <a:rPr lang="en-US" sz="1400" dirty="0">
                <a:latin typeface="+mn-lt"/>
                <a:cs typeface="Arial" panose="020B0604020202020204" pitchFamily="34" charset="0"/>
              </a:rPr>
              <a:t>optimized for the control plane protocol that Kafka components use. </a:t>
            </a:r>
            <a:r>
              <a:rPr lang="en-US" sz="1400" b="0" i="0" u="none" dirty="0">
                <a:solidFill>
                  <a:schemeClr val="dk1"/>
                </a:solidFill>
                <a:latin typeface="+mn-lt"/>
                <a:cs typeface="Arial" panose="020B0604020202020204" pitchFamily="34" charset="0"/>
                <a:sym typeface="Arial"/>
              </a:rPr>
              <a:t>Spring provides Kafka abstractions classes on top of the low-level API. This allows you to integrate with Kafka in a ‘Spring’ like fashion using CDI, annotations and an opinionated config approach.</a:t>
            </a:r>
          </a:p>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mn-lt"/>
                <a:cs typeface="Arial" panose="020B0604020202020204" pitchFamily="34" charset="0"/>
                <a:sym typeface="Arial"/>
              </a:rPr>
              <a:t>A few perquisites must be in place before Kafka can be used in Spring. </a:t>
            </a:r>
          </a:p>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mn-lt"/>
                <a:cs typeface="Arial" panose="020B0604020202020204" pitchFamily="34" charset="0"/>
                <a:sym typeface="Arial"/>
              </a:rPr>
              <a:t>The following dependency must be in place if you run maven:</a:t>
            </a: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endParaRPr lang="en-US" sz="1400" dirty="0">
              <a:latin typeface="+mn-lt"/>
              <a:cs typeface="Arial" panose="020B0604020202020204" pitchFamily="34" charset="0"/>
            </a:endParaRPr>
          </a:p>
          <a:p>
            <a:pPr marL="358775" indent="-142875">
              <a:buNone/>
            </a:pPr>
            <a:r>
              <a:rPr lang="en-US" sz="1400" dirty="0">
                <a:latin typeface="+mn-lt"/>
                <a:cs typeface="Arial" panose="020B0604020202020204" pitchFamily="34" charset="0"/>
              </a:rPr>
              <a:t>In the </a:t>
            </a:r>
            <a:r>
              <a:rPr lang="en-US" sz="1400" dirty="0" err="1">
                <a:latin typeface="Consolas" panose="020B0609020204030204" pitchFamily="49" charset="0"/>
                <a:cs typeface="Arial" panose="020B0604020202020204" pitchFamily="34" charset="0"/>
              </a:rPr>
              <a:t>application.properties</a:t>
            </a:r>
            <a:r>
              <a:rPr lang="en-US" sz="1400" dirty="0">
                <a:latin typeface="+mn-lt"/>
                <a:cs typeface="Arial" panose="020B0604020202020204" pitchFamily="34" charset="0"/>
              </a:rPr>
              <a:t> you can specify some default consumer and producer properties. </a:t>
            </a:r>
          </a:p>
          <a:p>
            <a:pPr marL="358775" indent="-142875">
              <a:buNone/>
            </a:pPr>
            <a:r>
              <a:rPr lang="en-US" sz="1400" dirty="0">
                <a:latin typeface="+mn-lt"/>
                <a:cs typeface="Arial" panose="020B0604020202020204" pitchFamily="34" charset="0"/>
              </a:rPr>
              <a:t>Often you just need to specify a (comma-separated list) of brokers:</a:t>
            </a:r>
          </a:p>
          <a:p>
            <a:pPr marL="358775" indent="-142875">
              <a:buNone/>
            </a:pPr>
            <a:endParaRPr lang="da-DK" sz="1400" b="0" i="0" dirty="0">
              <a:solidFill>
                <a:srgbClr val="242424"/>
              </a:solidFill>
              <a:effectLst/>
              <a:latin typeface="Consolas" panose="020B0609020204030204" pitchFamily="49" charset="0"/>
            </a:endParaRPr>
          </a:p>
        </p:txBody>
      </p:sp>
      <p:sp>
        <p:nvSpPr>
          <p:cNvPr id="4" name="Tekstfelt 3">
            <a:extLst>
              <a:ext uri="{FF2B5EF4-FFF2-40B4-BE49-F238E27FC236}">
                <a16:creationId xmlns:a16="http://schemas.microsoft.com/office/drawing/2014/main" id="{DE4C9760-FFC1-572F-81A9-730462101614}"/>
              </a:ext>
            </a:extLst>
          </p:cNvPr>
          <p:cNvSpPr txBox="1"/>
          <p:nvPr/>
        </p:nvSpPr>
        <p:spPr>
          <a:xfrm>
            <a:off x="704366" y="2647950"/>
            <a:ext cx="4991583" cy="143885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Consolas" panose="020B0609020204030204" pitchFamily="49" charset="0"/>
                <a:cs typeface="Arial" panose="020B0604020202020204" pitchFamily="34" charset="0"/>
                <a:sym typeface="Arial"/>
              </a:rPr>
              <a:t>&lt;dependency&gt;</a:t>
            </a:r>
          </a:p>
          <a:p>
            <a:pPr marL="358775" marR="0" lvl="0" indent="-142875" algn="l" rtl="0">
              <a:spcBef>
                <a:spcPts val="680"/>
              </a:spcBef>
              <a:spcAft>
                <a:spcPts val="0"/>
              </a:spcAft>
              <a:buClr>
                <a:schemeClr val="dk1"/>
              </a:buClr>
              <a:buSzPts val="3400"/>
              <a:buFont typeface="Arial"/>
              <a:buNone/>
            </a:pPr>
            <a:r>
              <a:rPr lang="en-US" sz="1400" dirty="0">
                <a:latin typeface="Consolas" panose="020B0609020204030204" pitchFamily="49" charset="0"/>
                <a:cs typeface="Arial" panose="020B0604020202020204" pitchFamily="34" charset="0"/>
              </a:rPr>
              <a:t>	</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groupId</a:t>
            </a:r>
            <a:r>
              <a:rPr lang="en-US" sz="1400" b="0" i="0" u="none" dirty="0">
                <a:solidFill>
                  <a:schemeClr val="dk1"/>
                </a:solidFill>
                <a:latin typeface="Consolas" panose="020B0609020204030204" pitchFamily="49" charset="0"/>
                <a:cs typeface="Arial" panose="020B0604020202020204" pitchFamily="34" charset="0"/>
                <a:sym typeface="Arial"/>
              </a:rPr>
              <a:t>&gt;</a:t>
            </a:r>
            <a:r>
              <a:rPr lang="en-US" sz="1400" b="0" i="0" u="none" dirty="0" err="1">
                <a:solidFill>
                  <a:schemeClr val="dk1"/>
                </a:solidFill>
                <a:latin typeface="Consolas" panose="020B0609020204030204" pitchFamily="49" charset="0"/>
                <a:cs typeface="Arial" panose="020B0604020202020204" pitchFamily="34" charset="0"/>
                <a:sym typeface="Arial"/>
              </a:rPr>
              <a:t>org.springframework.kafka</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groupId</a:t>
            </a:r>
            <a:r>
              <a:rPr lang="en-US" sz="1400" b="0" i="0" u="none" dirty="0">
                <a:solidFill>
                  <a:schemeClr val="dk1"/>
                </a:solidFill>
                <a:latin typeface="Consolas" panose="020B0609020204030204" pitchFamily="49" charset="0"/>
                <a:cs typeface="Arial" panose="020B0604020202020204" pitchFamily="34" charset="0"/>
                <a:sym typeface="Arial"/>
              </a:rPr>
              <a:t>&gt;</a:t>
            </a:r>
          </a:p>
          <a:p>
            <a:pPr marL="358775" marR="0" lvl="0" indent="-142875" algn="l" rtl="0">
              <a:spcBef>
                <a:spcPts val="680"/>
              </a:spcBef>
              <a:spcAft>
                <a:spcPts val="0"/>
              </a:spcAft>
              <a:buClr>
                <a:schemeClr val="dk1"/>
              </a:buClr>
              <a:buSzPts val="3400"/>
              <a:buFont typeface="Arial"/>
              <a:buNone/>
            </a:pPr>
            <a:r>
              <a:rPr lang="en-US" sz="1400" dirty="0">
                <a:latin typeface="Consolas" panose="020B0609020204030204" pitchFamily="49" charset="0"/>
                <a:cs typeface="Arial" panose="020B0604020202020204" pitchFamily="34" charset="0"/>
              </a:rPr>
              <a:t>	</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artifactId</a:t>
            </a:r>
            <a:r>
              <a:rPr lang="en-US" sz="1400" b="0" i="0" u="none" dirty="0">
                <a:solidFill>
                  <a:schemeClr val="dk1"/>
                </a:solidFill>
                <a:latin typeface="Consolas" panose="020B0609020204030204" pitchFamily="49" charset="0"/>
                <a:cs typeface="Arial" panose="020B0604020202020204" pitchFamily="34" charset="0"/>
                <a:sym typeface="Arial"/>
              </a:rPr>
              <a:t>&gt;spring-</a:t>
            </a:r>
            <a:r>
              <a:rPr lang="en-US" sz="1400" b="0" i="0" u="none" dirty="0" err="1">
                <a:solidFill>
                  <a:schemeClr val="dk1"/>
                </a:solidFill>
                <a:latin typeface="Consolas" panose="020B0609020204030204" pitchFamily="49" charset="0"/>
                <a:cs typeface="Arial" panose="020B0604020202020204" pitchFamily="34" charset="0"/>
                <a:sym typeface="Arial"/>
              </a:rPr>
              <a:t>kafka</a:t>
            </a:r>
            <a:r>
              <a:rPr lang="en-US" sz="1400" b="0" i="0" u="none" dirty="0">
                <a:solidFill>
                  <a:schemeClr val="dk1"/>
                </a:solidFill>
                <a:latin typeface="Consolas" panose="020B0609020204030204" pitchFamily="49" charset="0"/>
                <a:cs typeface="Arial" panose="020B0604020202020204" pitchFamily="34" charset="0"/>
                <a:sym typeface="Arial"/>
              </a:rPr>
              <a:t>&lt;/</a:t>
            </a:r>
            <a:r>
              <a:rPr lang="en-US" sz="1400" b="0" i="0" u="none" dirty="0" err="1">
                <a:solidFill>
                  <a:schemeClr val="dk1"/>
                </a:solidFill>
                <a:latin typeface="Consolas" panose="020B0609020204030204" pitchFamily="49" charset="0"/>
                <a:cs typeface="Arial" panose="020B0604020202020204" pitchFamily="34" charset="0"/>
                <a:sym typeface="Arial"/>
              </a:rPr>
              <a:t>artifactId</a:t>
            </a:r>
            <a:r>
              <a:rPr lang="en-US" sz="1400" b="0" i="0" u="none" dirty="0">
                <a:solidFill>
                  <a:schemeClr val="dk1"/>
                </a:solidFill>
                <a:latin typeface="Consolas" panose="020B0609020204030204" pitchFamily="49" charset="0"/>
                <a:cs typeface="Arial" panose="020B0604020202020204" pitchFamily="34" charset="0"/>
                <a:sym typeface="Arial"/>
              </a:rPr>
              <a:t>&gt;</a:t>
            </a:r>
          </a:p>
          <a:p>
            <a:pPr marL="358775" marR="0" lvl="0" indent="-142875" algn="l" rtl="0">
              <a:spcBef>
                <a:spcPts val="680"/>
              </a:spcBef>
              <a:spcAft>
                <a:spcPts val="0"/>
              </a:spcAft>
              <a:buClr>
                <a:schemeClr val="dk1"/>
              </a:buClr>
              <a:buSzPts val="3400"/>
              <a:buFont typeface="Arial"/>
              <a:buNone/>
            </a:pPr>
            <a:r>
              <a:rPr lang="en-US" sz="1400" b="0" i="0" u="none" dirty="0">
                <a:solidFill>
                  <a:schemeClr val="dk1"/>
                </a:solidFill>
                <a:latin typeface="Consolas" panose="020B0609020204030204" pitchFamily="49" charset="0"/>
                <a:cs typeface="Arial" panose="020B0604020202020204" pitchFamily="34" charset="0"/>
                <a:sym typeface="Arial"/>
              </a:rPr>
              <a:t>&lt;/dependency&gt;</a:t>
            </a:r>
          </a:p>
          <a:p>
            <a:endParaRPr lang="en-US" dirty="0"/>
          </a:p>
        </p:txBody>
      </p:sp>
      <p:sp>
        <p:nvSpPr>
          <p:cNvPr id="6" name="Tekstfelt 5">
            <a:extLst>
              <a:ext uri="{FF2B5EF4-FFF2-40B4-BE49-F238E27FC236}">
                <a16:creationId xmlns:a16="http://schemas.microsoft.com/office/drawing/2014/main" id="{539B7A6A-E5AA-D3FA-8B18-5594EA3C0F43}"/>
              </a:ext>
            </a:extLst>
          </p:cNvPr>
          <p:cNvSpPr txBox="1"/>
          <p:nvPr/>
        </p:nvSpPr>
        <p:spPr>
          <a:xfrm>
            <a:off x="704366" y="5076656"/>
            <a:ext cx="6197600"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358775" indent="-142875">
              <a:buNone/>
            </a:pPr>
            <a:r>
              <a:rPr lang="da-DK" sz="1400" b="1" i="0" dirty="0" err="1">
                <a:solidFill>
                  <a:srgbClr val="242424"/>
                </a:solidFill>
                <a:effectLst/>
                <a:latin typeface="Consolas" panose="020B0609020204030204" pitchFamily="49" charset="0"/>
              </a:rPr>
              <a:t>spring.kafka.consumer.bootstrap</a:t>
            </a:r>
            <a:r>
              <a:rPr lang="da-DK" sz="1400" b="1" i="0" dirty="0">
                <a:solidFill>
                  <a:srgbClr val="242424"/>
                </a:solidFill>
                <a:effectLst/>
                <a:latin typeface="Consolas" panose="020B0609020204030204" pitchFamily="49" charset="0"/>
              </a:rPr>
              <a:t>-servers=localhost:29092</a:t>
            </a:r>
          </a:p>
          <a:p>
            <a:pPr marL="358775" indent="-142875">
              <a:buNone/>
            </a:pPr>
            <a:r>
              <a:rPr lang="da-DK" sz="1400" b="0" i="0" dirty="0" err="1">
                <a:solidFill>
                  <a:srgbClr val="242424"/>
                </a:solidFill>
                <a:effectLst/>
                <a:latin typeface="Consolas" panose="020B0609020204030204" pitchFamily="49" charset="0"/>
              </a:rPr>
              <a:t>spring.kafka.consumer.group</a:t>
            </a:r>
            <a:r>
              <a:rPr lang="da-DK" sz="1400" b="0" i="0" dirty="0">
                <a:solidFill>
                  <a:srgbClr val="242424"/>
                </a:solidFill>
                <a:effectLst/>
                <a:latin typeface="Consolas" panose="020B0609020204030204" pitchFamily="49" charset="0"/>
              </a:rPr>
              <a:t>-id=demo-</a:t>
            </a:r>
            <a:r>
              <a:rPr lang="da-DK" sz="1400" b="0" i="0" dirty="0" err="1">
                <a:solidFill>
                  <a:srgbClr val="242424"/>
                </a:solidFill>
                <a:effectLst/>
                <a:latin typeface="Consolas" panose="020B0609020204030204" pitchFamily="49" charset="0"/>
              </a:rPr>
              <a:t>group</a:t>
            </a:r>
            <a:endParaRPr lang="da-DK" sz="1400" b="0" i="0" dirty="0">
              <a:solidFill>
                <a:srgbClr val="242424"/>
              </a:solidFill>
              <a:effectLst/>
              <a:latin typeface="Consolas" panose="020B0609020204030204" pitchFamily="49" charset="0"/>
            </a:endParaRPr>
          </a:p>
          <a:p>
            <a:pPr marL="358775" indent="-142875">
              <a:buNone/>
            </a:pPr>
            <a:r>
              <a:rPr lang="da-DK" sz="1400" b="0" i="0" dirty="0" err="1">
                <a:solidFill>
                  <a:srgbClr val="242424"/>
                </a:solidFill>
                <a:effectLst/>
                <a:latin typeface="Consolas" panose="020B0609020204030204" pitchFamily="49" charset="0"/>
              </a:rPr>
              <a:t>spring.kafka.consumer.auto</a:t>
            </a:r>
            <a:r>
              <a:rPr lang="da-DK" sz="1400" b="0" i="0" dirty="0">
                <a:solidFill>
                  <a:srgbClr val="242424"/>
                </a:solidFill>
                <a:effectLst/>
                <a:latin typeface="Consolas" panose="020B0609020204030204" pitchFamily="49" charset="0"/>
              </a:rPr>
              <a:t>-offset-reset=</a:t>
            </a:r>
            <a:r>
              <a:rPr lang="da-DK" sz="1400" b="0" i="0" dirty="0" err="1">
                <a:solidFill>
                  <a:srgbClr val="242424"/>
                </a:solidFill>
                <a:effectLst/>
                <a:latin typeface="Consolas" panose="020B0609020204030204" pitchFamily="49" charset="0"/>
              </a:rPr>
              <a:t>earliest</a:t>
            </a:r>
            <a:endParaRPr lang="da-DK" sz="1400" b="0" i="0" dirty="0">
              <a:solidFill>
                <a:srgbClr val="242424"/>
              </a:solidFill>
              <a:effectLst/>
              <a:latin typeface="Consolas" panose="020B0609020204030204" pitchFamily="49" charset="0"/>
            </a:endParaRPr>
          </a:p>
        </p:txBody>
      </p:sp>
    </p:spTree>
    <p:extLst>
      <p:ext uri="{BB962C8B-B14F-4D97-AF65-F5344CB8AC3E}">
        <p14:creationId xmlns:p14="http://schemas.microsoft.com/office/powerpoint/2010/main" val="103290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Kafka admin client</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3"/>
            <a:ext cx="9359900" cy="2979738"/>
          </a:xfrm>
          <a:ln>
            <a:solidFill>
              <a:schemeClr val="dk1">
                <a:shade val="95000"/>
                <a:satMod val="105000"/>
              </a:schemeClr>
            </a:solidFill>
          </a:ln>
        </p:spPr>
        <p:txBody>
          <a:bodyPr/>
          <a:lstStyle/>
          <a:p>
            <a:r>
              <a:rPr lang="en-US" dirty="0">
                <a:solidFill>
                  <a:schemeClr val="bg1">
                    <a:lumMod val="85000"/>
                  </a:schemeClr>
                </a:solidFill>
              </a:rPr>
              <a:t>Kafka low-level style</a:t>
            </a:r>
          </a:p>
          <a:p>
            <a:r>
              <a:rPr lang="en-US" dirty="0">
                <a:solidFill>
                  <a:schemeClr val="bg1">
                    <a:lumMod val="85000"/>
                  </a:schemeClr>
                </a:solidFill>
              </a:rPr>
              <a:t>Kafka spring style</a:t>
            </a:r>
          </a:p>
          <a:p>
            <a:r>
              <a:rPr lang="en-US" dirty="0">
                <a:solidFill>
                  <a:schemeClr val="tx1"/>
                </a:solidFill>
              </a:rPr>
              <a:t>Kafka admin client</a:t>
            </a:r>
          </a:p>
          <a:p>
            <a:r>
              <a:rPr lang="en-US" dirty="0">
                <a:solidFill>
                  <a:schemeClr val="bg1">
                    <a:lumMod val="85000"/>
                  </a:schemeClr>
                </a:solidFill>
              </a:rPr>
              <a:t>Testing Kafka</a:t>
            </a:r>
          </a:p>
          <a:p>
            <a:pPr marL="12700" indent="0">
              <a:buNone/>
            </a:pPr>
            <a:endParaRPr lang="en-US" dirty="0">
              <a:solidFill>
                <a:schemeClr val="tx1"/>
              </a:solidFill>
            </a:endParaRPr>
          </a:p>
          <a:p>
            <a:endParaRPr lang="en-US" dirty="0"/>
          </a:p>
        </p:txBody>
      </p:sp>
      <p:pic>
        <p:nvPicPr>
          <p:cNvPr id="5" name="Picture 4" descr="Hvad er Java? | Stor guide om programmeringssproget">
            <a:extLst>
              <a:ext uri="{FF2B5EF4-FFF2-40B4-BE49-F238E27FC236}">
                <a16:creationId xmlns:a16="http://schemas.microsoft.com/office/drawing/2014/main" id="{FF35C918-4F96-3B33-8DFB-438B0F851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verything You Must Know About Spring Boot Application">
            <a:extLst>
              <a:ext uri="{FF2B5EF4-FFF2-40B4-BE49-F238E27FC236}">
                <a16:creationId xmlns:a16="http://schemas.microsoft.com/office/drawing/2014/main" id="{261A95E9-B2C8-963E-1D11-4596861B4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70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D862FF-044E-7C45-FFC6-E6FC6E67CF75}"/>
              </a:ext>
            </a:extLst>
          </p:cNvPr>
          <p:cNvSpPr>
            <a:spLocks noGrp="1"/>
          </p:cNvSpPr>
          <p:nvPr>
            <p:ph type="title"/>
          </p:nvPr>
        </p:nvSpPr>
        <p:spPr/>
        <p:txBody>
          <a:bodyPr/>
          <a:lstStyle/>
          <a:p>
            <a:r>
              <a:rPr lang="en-US" dirty="0"/>
              <a:t>Kafka admin	</a:t>
            </a:r>
          </a:p>
        </p:txBody>
      </p:sp>
      <p:sp>
        <p:nvSpPr>
          <p:cNvPr id="3" name="Pladsholder til tekst 2">
            <a:extLst>
              <a:ext uri="{FF2B5EF4-FFF2-40B4-BE49-F238E27FC236}">
                <a16:creationId xmlns:a16="http://schemas.microsoft.com/office/drawing/2014/main" id="{17145789-BC8E-D6C1-0257-FA3E0C084739}"/>
              </a:ext>
            </a:extLst>
          </p:cNvPr>
          <p:cNvSpPr>
            <a:spLocks noGrp="1"/>
          </p:cNvSpPr>
          <p:nvPr>
            <p:ph type="body" idx="1"/>
          </p:nvPr>
        </p:nvSpPr>
        <p:spPr>
          <a:xfrm>
            <a:off x="360362" y="1052513"/>
            <a:ext cx="9359900" cy="2008188"/>
          </a:xfrm>
        </p:spPr>
        <p:txBody>
          <a:bodyPr/>
          <a:lstStyle/>
          <a:p>
            <a:pPr marL="12700" indent="0">
              <a:buNone/>
            </a:pPr>
            <a:r>
              <a:rPr lang="en-US" sz="1600" dirty="0"/>
              <a:t>The Kafka client ships with an admin client that allows you to run administrative tasks against your Kafka cluster. Much the same way as CLI operations but just in Java instead. </a:t>
            </a:r>
          </a:p>
          <a:p>
            <a:pPr marL="12700" indent="0">
              <a:buNone/>
            </a:pPr>
            <a:endParaRPr lang="en-US" sz="1600" dirty="0"/>
          </a:p>
          <a:p>
            <a:pPr marL="12700" indent="0">
              <a:buNone/>
            </a:pPr>
            <a:r>
              <a:rPr lang="en-US" sz="1600" dirty="0"/>
              <a:t>Once initialized you can do CRUD operations on all Kafka entities like list, create, update and delete topics, consumer-groups etc. The Admin methods often return a </a:t>
            </a:r>
            <a:r>
              <a:rPr lang="en-US" sz="1600" dirty="0" err="1">
                <a:latin typeface="Consolas" panose="020B0609020204030204" pitchFamily="49" charset="0"/>
              </a:rPr>
              <a:t>KafkaFuture</a:t>
            </a:r>
            <a:r>
              <a:rPr lang="en-US" sz="1600" dirty="0"/>
              <a:t> object to allow for async calls. To wait for the </a:t>
            </a:r>
            <a:r>
              <a:rPr lang="en-US" sz="1600" dirty="0" err="1">
                <a:latin typeface="Consolas" panose="020B0609020204030204" pitchFamily="49" charset="0"/>
              </a:rPr>
              <a:t>KafkaFuture</a:t>
            </a:r>
            <a:r>
              <a:rPr lang="en-US" sz="1600" dirty="0"/>
              <a:t> to complete call the get method on the future:</a:t>
            </a:r>
          </a:p>
          <a:p>
            <a:pPr marL="12700" indent="0">
              <a:buNone/>
            </a:pPr>
            <a:endParaRPr lang="en-US" sz="1600" dirty="0"/>
          </a:p>
          <a:p>
            <a:pPr marL="12700" indent="0">
              <a:buNone/>
            </a:pPr>
            <a:endParaRPr lang="en-US" sz="1600" dirty="0"/>
          </a:p>
          <a:p>
            <a:pPr marL="12700" indent="0">
              <a:buNone/>
            </a:pPr>
            <a:endParaRPr lang="en-US" sz="1600" dirty="0"/>
          </a:p>
          <a:p>
            <a:pPr marL="12700" indent="0">
              <a:buNone/>
            </a:pPr>
            <a:endParaRPr lang="en-US" sz="1600" dirty="0"/>
          </a:p>
          <a:p>
            <a:pPr marL="12700" indent="0">
              <a:buNone/>
            </a:pPr>
            <a:endParaRPr lang="en-US" sz="1600" dirty="0"/>
          </a:p>
        </p:txBody>
      </p:sp>
      <p:sp>
        <p:nvSpPr>
          <p:cNvPr id="4" name="Tekstfelt 3">
            <a:extLst>
              <a:ext uri="{FF2B5EF4-FFF2-40B4-BE49-F238E27FC236}">
                <a16:creationId xmlns:a16="http://schemas.microsoft.com/office/drawing/2014/main" id="{4C1E68E4-C295-8B20-4DF3-94A19031A7F9}"/>
              </a:ext>
            </a:extLst>
          </p:cNvPr>
          <p:cNvSpPr txBox="1"/>
          <p:nvPr/>
        </p:nvSpPr>
        <p:spPr>
          <a:xfrm>
            <a:off x="431316" y="3429000"/>
            <a:ext cx="6833083" cy="160043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12700" indent="0">
              <a:buNone/>
            </a:pPr>
            <a:r>
              <a:rPr lang="en-US" sz="1400" dirty="0">
                <a:latin typeface="Consolas" panose="020B0609020204030204" pitchFamily="49" charset="0"/>
              </a:rPr>
              <a:t>Properties </a:t>
            </a:r>
            <a:r>
              <a:rPr lang="en-US" sz="1400" dirty="0" err="1">
                <a:latin typeface="Consolas" panose="020B0609020204030204" pitchFamily="49" charset="0"/>
              </a:rPr>
              <a:t>properties</a:t>
            </a:r>
            <a:r>
              <a:rPr lang="en-US" sz="1400" dirty="0">
                <a:latin typeface="Consolas" panose="020B0609020204030204" pitchFamily="49" charset="0"/>
              </a:rPr>
              <a:t> = new Properties();</a:t>
            </a:r>
          </a:p>
          <a:p>
            <a:pPr marL="12700" indent="0">
              <a:buNone/>
            </a:pPr>
            <a:r>
              <a:rPr lang="en-US" sz="1400" dirty="0" err="1">
                <a:latin typeface="Consolas" panose="020B0609020204030204" pitchFamily="49" charset="0"/>
              </a:rPr>
              <a:t>properties.put</a:t>
            </a:r>
            <a:r>
              <a:rPr lang="en-US" sz="1400" dirty="0">
                <a:latin typeface="Consolas" panose="020B0609020204030204" pitchFamily="49" charset="0"/>
              </a:rPr>
              <a:t>("</a:t>
            </a:r>
            <a:r>
              <a:rPr lang="en-US" sz="1400" dirty="0" err="1">
                <a:latin typeface="Consolas" panose="020B0609020204030204" pitchFamily="49" charset="0"/>
              </a:rPr>
              <a:t>bootstrap.servers</a:t>
            </a:r>
            <a:r>
              <a:rPr lang="en-US" sz="1400" dirty="0">
                <a:latin typeface="Consolas" panose="020B0609020204030204" pitchFamily="49" charset="0"/>
              </a:rPr>
              <a:t>", "localhost:29092");</a:t>
            </a:r>
          </a:p>
          <a:p>
            <a:pPr marL="12700" indent="0">
              <a:buNone/>
            </a:pPr>
            <a:r>
              <a:rPr lang="en-US" sz="1400" dirty="0" err="1">
                <a:latin typeface="Consolas" panose="020B0609020204030204" pitchFamily="49" charset="0"/>
              </a:rPr>
              <a:t>properties.put</a:t>
            </a:r>
            <a:r>
              <a:rPr lang="en-US" sz="1400" dirty="0">
                <a:latin typeface="Consolas" panose="020B0609020204030204" pitchFamily="49" charset="0"/>
              </a:rPr>
              <a:t>("client.id", "admin-client");</a:t>
            </a:r>
          </a:p>
          <a:p>
            <a:pPr marL="12700" indent="0">
              <a:buNone/>
            </a:pPr>
            <a:endParaRPr lang="en-US" sz="1400" dirty="0">
              <a:latin typeface="Consolas" panose="020B0609020204030204" pitchFamily="49" charset="0"/>
            </a:endParaRPr>
          </a:p>
          <a:p>
            <a:pPr marL="12700" indent="0">
              <a:buNone/>
            </a:pPr>
            <a:r>
              <a:rPr lang="en-US" sz="1400" dirty="0" err="1">
                <a:latin typeface="Consolas" panose="020B0609020204030204" pitchFamily="49" charset="0"/>
              </a:rPr>
              <a:t>AdminClient</a:t>
            </a:r>
            <a:r>
              <a:rPr lang="en-US" sz="1400" dirty="0">
                <a:latin typeface="Consolas" panose="020B0609020204030204" pitchFamily="49" charset="0"/>
              </a:rPr>
              <a:t> client = </a:t>
            </a:r>
            <a:r>
              <a:rPr lang="en-US" sz="1400" dirty="0" err="1">
                <a:latin typeface="Consolas" panose="020B0609020204030204" pitchFamily="49" charset="0"/>
              </a:rPr>
              <a:t>AdminClient.create</a:t>
            </a:r>
            <a:r>
              <a:rPr lang="en-US" sz="1400" dirty="0">
                <a:latin typeface="Consolas" panose="020B0609020204030204" pitchFamily="49" charset="0"/>
              </a:rPr>
              <a:t>(properties);</a:t>
            </a:r>
          </a:p>
          <a:p>
            <a:pPr marL="12700" indent="0">
              <a:buNone/>
            </a:pPr>
            <a:r>
              <a:rPr lang="en-US" sz="1400" dirty="0" err="1">
                <a:latin typeface="Consolas" panose="020B0609020204030204" pitchFamily="49" charset="0"/>
              </a:rPr>
              <a:t>ListTopicsResult</a:t>
            </a:r>
            <a:r>
              <a:rPr lang="en-US" sz="1400" dirty="0">
                <a:latin typeface="Consolas" panose="020B0609020204030204" pitchFamily="49" charset="0"/>
              </a:rPr>
              <a:t> topics = </a:t>
            </a:r>
            <a:r>
              <a:rPr lang="en-US" sz="1400" dirty="0" err="1">
                <a:latin typeface="Consolas" panose="020B0609020204030204" pitchFamily="49" charset="0"/>
              </a:rPr>
              <a:t>client.listTopics</a:t>
            </a:r>
            <a:r>
              <a:rPr lang="en-US" sz="1400" dirty="0">
                <a:latin typeface="Consolas" panose="020B0609020204030204" pitchFamily="49" charset="0"/>
              </a:rPr>
              <a:t>().names().get()</a:t>
            </a:r>
          </a:p>
          <a:p>
            <a:endParaRPr lang="en-US" dirty="0"/>
          </a:p>
        </p:txBody>
      </p:sp>
    </p:spTree>
    <p:extLst>
      <p:ext uri="{BB962C8B-B14F-4D97-AF65-F5344CB8AC3E}">
        <p14:creationId xmlns:p14="http://schemas.microsoft.com/office/powerpoint/2010/main" val="29033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D862FF-044E-7C45-FFC6-E6FC6E67CF75}"/>
              </a:ext>
            </a:extLst>
          </p:cNvPr>
          <p:cNvSpPr>
            <a:spLocks noGrp="1"/>
          </p:cNvSpPr>
          <p:nvPr>
            <p:ph type="title"/>
          </p:nvPr>
        </p:nvSpPr>
        <p:spPr/>
        <p:txBody>
          <a:bodyPr/>
          <a:lstStyle/>
          <a:p>
            <a:r>
              <a:rPr lang="en-US" dirty="0"/>
              <a:t>Kafka admin – topic operations</a:t>
            </a:r>
          </a:p>
        </p:txBody>
      </p:sp>
      <p:sp>
        <p:nvSpPr>
          <p:cNvPr id="3" name="Pladsholder til tekst 2">
            <a:extLst>
              <a:ext uri="{FF2B5EF4-FFF2-40B4-BE49-F238E27FC236}">
                <a16:creationId xmlns:a16="http://schemas.microsoft.com/office/drawing/2014/main" id="{17145789-BC8E-D6C1-0257-FA3E0C084739}"/>
              </a:ext>
            </a:extLst>
          </p:cNvPr>
          <p:cNvSpPr>
            <a:spLocks noGrp="1"/>
          </p:cNvSpPr>
          <p:nvPr>
            <p:ph type="body" idx="1"/>
          </p:nvPr>
        </p:nvSpPr>
        <p:spPr/>
        <p:txBody>
          <a:bodyPr/>
          <a:lstStyle/>
          <a:p>
            <a:pPr marL="12700" indent="0">
              <a:buNone/>
            </a:pPr>
            <a:r>
              <a:rPr lang="en-US" sz="1600" b="1" dirty="0" err="1">
                <a:latin typeface="Consolas" panose="020B0609020204030204" pitchFamily="49" charset="0"/>
              </a:rPr>
              <a:t>createTopics</a:t>
            </a:r>
            <a:r>
              <a:rPr lang="en-US" sz="1600" b="1" dirty="0">
                <a:latin typeface="Consolas" panose="020B0609020204030204" pitchFamily="49" charset="0"/>
              </a:rPr>
              <a:t>()</a:t>
            </a:r>
          </a:p>
          <a:p>
            <a:pPr marL="12700" indent="0">
              <a:buNone/>
            </a:pPr>
            <a:r>
              <a:rPr lang="en-US" sz="1600" dirty="0"/>
              <a:t>This method is used to create topics in a Kafka cluster. You can specify the topic name, the number of partitions, replication factor, and other topic configuration settings.</a:t>
            </a:r>
          </a:p>
          <a:p>
            <a:pPr marL="12700" indent="0">
              <a:buNone/>
            </a:pPr>
            <a:endParaRPr lang="en-US" sz="1600" dirty="0"/>
          </a:p>
          <a:p>
            <a:pPr marL="12700" indent="0">
              <a:buNone/>
            </a:pPr>
            <a:r>
              <a:rPr lang="en-US" sz="1600" b="1" dirty="0" err="1">
                <a:latin typeface="Consolas" panose="020B0609020204030204" pitchFamily="49" charset="0"/>
              </a:rPr>
              <a:t>deleteTopics</a:t>
            </a:r>
            <a:r>
              <a:rPr lang="en-US" sz="1600" b="1" dirty="0">
                <a:latin typeface="Consolas" panose="020B0609020204030204" pitchFamily="49" charset="0"/>
              </a:rPr>
              <a:t>()</a:t>
            </a:r>
          </a:p>
          <a:p>
            <a:pPr marL="12700" indent="0">
              <a:buNone/>
            </a:pPr>
            <a:r>
              <a:rPr lang="en-US" sz="1600" dirty="0"/>
              <a:t>It allows you to delete topics in the Kafka cluster. You need to specify the names of the topics you want to delete.</a:t>
            </a:r>
          </a:p>
          <a:p>
            <a:pPr marL="12700" indent="0">
              <a:buNone/>
            </a:pPr>
            <a:endParaRPr lang="en-US" sz="1600" dirty="0"/>
          </a:p>
          <a:p>
            <a:pPr marL="12700" indent="0">
              <a:buNone/>
            </a:pPr>
            <a:r>
              <a:rPr lang="en-US" sz="1600" b="1" dirty="0" err="1">
                <a:latin typeface="Consolas" panose="020B0609020204030204" pitchFamily="49" charset="0"/>
              </a:rPr>
              <a:t>listTopics</a:t>
            </a:r>
            <a:r>
              <a:rPr lang="en-US" sz="1600" b="1" dirty="0">
                <a:latin typeface="Consolas" panose="020B0609020204030204" pitchFamily="49" charset="0"/>
              </a:rPr>
              <a:t>()</a:t>
            </a:r>
          </a:p>
          <a:p>
            <a:pPr marL="12700" indent="0">
              <a:buNone/>
            </a:pPr>
            <a:r>
              <a:rPr lang="en-US" sz="1600" dirty="0"/>
              <a:t>This method retrieves a list of all the topics in the Kafka cluster.</a:t>
            </a:r>
          </a:p>
          <a:p>
            <a:pPr marL="12700" indent="0">
              <a:buNone/>
            </a:pPr>
            <a:endParaRPr lang="en-US" sz="1600" dirty="0"/>
          </a:p>
          <a:p>
            <a:pPr marL="12700" indent="0">
              <a:buNone/>
            </a:pPr>
            <a:r>
              <a:rPr lang="en-US" sz="1600" b="1" dirty="0" err="1">
                <a:latin typeface="Consolas" panose="020B0609020204030204" pitchFamily="49" charset="0"/>
              </a:rPr>
              <a:t>describeTopics</a:t>
            </a:r>
            <a:r>
              <a:rPr lang="en-US" sz="1600" b="1" dirty="0">
                <a:latin typeface="Consolas" panose="020B0609020204030204" pitchFamily="49" charset="0"/>
              </a:rPr>
              <a:t>()</a:t>
            </a:r>
          </a:p>
          <a:p>
            <a:pPr marL="12700" indent="0">
              <a:buNone/>
            </a:pPr>
            <a:r>
              <a:rPr lang="en-US" sz="1600" dirty="0"/>
              <a:t>You can use this method to get detailed information about one or more topics. It provides information about the topic's partitions, replication factors, and configuration.</a:t>
            </a:r>
          </a:p>
          <a:p>
            <a:pPr marL="12700" indent="0">
              <a:buNone/>
            </a:pPr>
            <a:endParaRPr lang="en-US" sz="1600" dirty="0"/>
          </a:p>
        </p:txBody>
      </p:sp>
    </p:spTree>
    <p:extLst>
      <p:ext uri="{BB962C8B-B14F-4D97-AF65-F5344CB8AC3E}">
        <p14:creationId xmlns:p14="http://schemas.microsoft.com/office/powerpoint/2010/main" val="176741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7608888" cy="1938337"/>
          </a:xfrm>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new topic using admin client</a:t>
            </a:r>
          </a:p>
          <a:p>
            <a:pPr lvl="1"/>
            <a:r>
              <a:rPr lang="en-US" sz="1400" dirty="0">
                <a:latin typeface="+mn-lt"/>
              </a:rPr>
              <a:t>Initialize the </a:t>
            </a:r>
            <a:r>
              <a:rPr lang="en-US" sz="1400" dirty="0" err="1">
                <a:latin typeface="+mn-lt"/>
              </a:rPr>
              <a:t>AdminClient</a:t>
            </a:r>
            <a:r>
              <a:rPr lang="en-US" sz="1400" dirty="0">
                <a:latin typeface="+mn-lt"/>
              </a:rPr>
              <a:t> using the example-code in the slides</a:t>
            </a:r>
          </a:p>
          <a:p>
            <a:pPr lvl="1"/>
            <a:r>
              <a:rPr lang="en-US" sz="1400" dirty="0"/>
              <a:t>Create </a:t>
            </a:r>
            <a:r>
              <a:rPr lang="en-US" sz="1400" dirty="0" err="1">
                <a:latin typeface="Consolas" panose="020B0609020204030204" pitchFamily="49" charset="0"/>
              </a:rPr>
              <a:t>NewTopic</a:t>
            </a:r>
            <a:r>
              <a:rPr lang="en-US" sz="1400" dirty="0"/>
              <a:t> object using </a:t>
            </a:r>
            <a:r>
              <a:rPr lang="en-US" sz="1400" dirty="0" err="1">
                <a:latin typeface="Consolas" panose="020B0609020204030204" pitchFamily="49" charset="0"/>
              </a:rPr>
              <a:t>NewTopic</a:t>
            </a:r>
            <a:r>
              <a:rPr lang="en-US" sz="1400" dirty="0">
                <a:latin typeface="Consolas" panose="020B0609020204030204" pitchFamily="49" charset="0"/>
              </a:rPr>
              <a:t>(“</a:t>
            </a:r>
            <a:r>
              <a:rPr lang="en-US" sz="1400" dirty="0" err="1">
                <a:latin typeface="Consolas" panose="020B0609020204030204" pitchFamily="49" charset="0"/>
              </a:rPr>
              <a:t>topicName</a:t>
            </a:r>
            <a:r>
              <a:rPr lang="en-US" sz="1400" dirty="0">
                <a:latin typeface="Consolas" panose="020B0609020204030204" pitchFamily="49" charset="0"/>
              </a:rPr>
              <a:t>”,…) </a:t>
            </a:r>
            <a:r>
              <a:rPr lang="en-US" sz="1400" dirty="0">
                <a:latin typeface="+mn-lt"/>
              </a:rPr>
              <a:t>constructor</a:t>
            </a:r>
          </a:p>
          <a:p>
            <a:pPr lvl="1"/>
            <a:r>
              <a:rPr lang="en-US" sz="1400" dirty="0"/>
              <a:t>Use </a:t>
            </a:r>
            <a:r>
              <a:rPr lang="en-US" sz="1400" dirty="0" err="1">
                <a:latin typeface="Consolas" panose="020B0609020204030204" pitchFamily="49" charset="0"/>
              </a:rPr>
              <a:t>client</a:t>
            </a:r>
            <a:r>
              <a:rPr lang="en-US" sz="1400" dirty="0" err="1"/>
              <a:t>.</a:t>
            </a:r>
            <a:r>
              <a:rPr lang="en-US" sz="1400" dirty="0" err="1">
                <a:latin typeface="Consolas" panose="020B0609020204030204" pitchFamily="49" charset="0"/>
              </a:rPr>
              <a:t>createTopics</a:t>
            </a:r>
            <a:r>
              <a:rPr lang="en-US" sz="1400" dirty="0">
                <a:latin typeface="Consolas" panose="020B0609020204030204" pitchFamily="49" charset="0"/>
              </a:rPr>
              <a:t>(topic)</a:t>
            </a:r>
            <a:r>
              <a:rPr lang="en-US" sz="1400" dirty="0"/>
              <a:t> method to create the </a:t>
            </a:r>
            <a:r>
              <a:rPr lang="en-US" sz="1400" dirty="0" err="1"/>
              <a:t>kafka</a:t>
            </a:r>
            <a:r>
              <a:rPr lang="en-US" sz="1400" dirty="0"/>
              <a:t> topic</a:t>
            </a:r>
          </a:p>
          <a:p>
            <a:pPr lvl="1"/>
            <a:r>
              <a:rPr lang="en-US" sz="1400" dirty="0"/>
              <a:t>Verify that the topic has been created</a:t>
            </a:r>
          </a:p>
          <a:p>
            <a:pPr marL="12700" indent="0">
              <a:buNone/>
            </a:pPr>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7.7</a:t>
            </a:r>
          </a:p>
        </p:txBody>
      </p:sp>
    </p:spTree>
    <p:extLst>
      <p:ext uri="{BB962C8B-B14F-4D97-AF65-F5344CB8AC3E}">
        <p14:creationId xmlns:p14="http://schemas.microsoft.com/office/powerpoint/2010/main" val="146214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7.8</a:t>
            </a:r>
          </a:p>
        </p:txBody>
      </p:sp>
      <p:sp>
        <p:nvSpPr>
          <p:cNvPr id="7" name="Pladsholder til tekst 2">
            <a:extLst>
              <a:ext uri="{FF2B5EF4-FFF2-40B4-BE49-F238E27FC236}">
                <a16:creationId xmlns:a16="http://schemas.microsoft.com/office/drawing/2014/main" id="{C32635DD-B52E-B3D1-B39D-3E68EBD99945}"/>
              </a:ext>
            </a:extLst>
          </p:cNvPr>
          <p:cNvSpPr>
            <a:spLocks noGrp="1"/>
          </p:cNvSpPr>
          <p:nvPr>
            <p:ph type="body" idx="1"/>
          </p:nvPr>
        </p:nvSpPr>
        <p:spPr>
          <a:xfrm>
            <a:off x="360363" y="1052513"/>
            <a:ext cx="7494587" cy="2078037"/>
          </a:xfrm>
        </p:spPr>
        <p:style>
          <a:lnRef idx="1">
            <a:schemeClr val="dk1"/>
          </a:lnRef>
          <a:fillRef idx="2">
            <a:schemeClr val="dk1"/>
          </a:fillRef>
          <a:effectRef idx="1">
            <a:schemeClr val="dk1"/>
          </a:effectRef>
          <a:fontRef idx="minor">
            <a:schemeClr val="dk1"/>
          </a:fontRef>
        </p:style>
        <p:txBody>
          <a:bodyPr/>
          <a:lstStyle/>
          <a:p>
            <a:r>
              <a:rPr lang="en-US" sz="1800"/>
              <a:t>List </a:t>
            </a:r>
            <a:r>
              <a:rPr lang="en-US" sz="1800" dirty="0"/>
              <a:t>all topics using admin client</a:t>
            </a:r>
          </a:p>
          <a:p>
            <a:pPr lvl="1"/>
            <a:r>
              <a:rPr lang="en-US" sz="1400" dirty="0">
                <a:latin typeface="+mn-lt"/>
              </a:rPr>
              <a:t>Initialize the </a:t>
            </a:r>
            <a:r>
              <a:rPr lang="en-US" sz="1400" dirty="0" err="1">
                <a:latin typeface="+mn-lt"/>
              </a:rPr>
              <a:t>AdminClient</a:t>
            </a:r>
            <a:r>
              <a:rPr lang="en-US" sz="1400" dirty="0">
                <a:latin typeface="+mn-lt"/>
              </a:rPr>
              <a:t> using the example-code in the slides</a:t>
            </a:r>
          </a:p>
          <a:p>
            <a:pPr lvl="1"/>
            <a:r>
              <a:rPr lang="en-US" sz="1400" dirty="0"/>
              <a:t>Use </a:t>
            </a:r>
            <a:r>
              <a:rPr lang="en-US" sz="1400" dirty="0" err="1">
                <a:latin typeface="Consolas" panose="020B0609020204030204" pitchFamily="49" charset="0"/>
              </a:rPr>
              <a:t>client</a:t>
            </a:r>
            <a:r>
              <a:rPr lang="en-US" sz="1400" dirty="0" err="1"/>
              <a:t>.</a:t>
            </a:r>
            <a:r>
              <a:rPr lang="en-US" sz="1400" dirty="0" err="1">
                <a:latin typeface="Consolas" panose="020B0609020204030204" pitchFamily="49" charset="0"/>
              </a:rPr>
              <a:t>listTopics</a:t>
            </a:r>
            <a:r>
              <a:rPr lang="en-US" sz="1400" dirty="0">
                <a:latin typeface="Consolas" panose="020B0609020204030204" pitchFamily="49" charset="0"/>
              </a:rPr>
              <a:t>()</a:t>
            </a:r>
            <a:r>
              <a:rPr lang="en-US" sz="1400" dirty="0"/>
              <a:t> method to list all topics</a:t>
            </a:r>
          </a:p>
          <a:p>
            <a:pPr lvl="1"/>
            <a:r>
              <a:rPr lang="en-US" sz="1400" dirty="0"/>
              <a:t>Verify that the listed topics are correct</a:t>
            </a:r>
          </a:p>
          <a:p>
            <a:pPr lvl="1"/>
            <a:r>
              <a:rPr lang="en-US" sz="1400" dirty="0"/>
              <a:t>What other topic properties are available besides the name of the topic?</a:t>
            </a:r>
          </a:p>
          <a:p>
            <a:pPr marL="12700" indent="0">
              <a:buNone/>
            </a:pPr>
            <a:endParaRPr lang="en-US" dirty="0"/>
          </a:p>
          <a:p>
            <a:pPr marL="12700" indent="0">
              <a:buNone/>
            </a:pPr>
            <a:endParaRPr lang="en-US" dirty="0"/>
          </a:p>
        </p:txBody>
      </p:sp>
    </p:spTree>
    <p:extLst>
      <p:ext uri="{BB962C8B-B14F-4D97-AF65-F5344CB8AC3E}">
        <p14:creationId xmlns:p14="http://schemas.microsoft.com/office/powerpoint/2010/main" val="404337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Overview</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3"/>
            <a:ext cx="9359900" cy="2979738"/>
          </a:xfrm>
          <a:ln>
            <a:solidFill>
              <a:schemeClr val="dk1">
                <a:shade val="95000"/>
                <a:satMod val="105000"/>
              </a:schemeClr>
            </a:solidFill>
          </a:ln>
        </p:spPr>
        <p:txBody>
          <a:bodyPr/>
          <a:lstStyle/>
          <a:p>
            <a:r>
              <a:rPr lang="en-US" dirty="0">
                <a:solidFill>
                  <a:schemeClr val="bg1">
                    <a:lumMod val="85000"/>
                  </a:schemeClr>
                </a:solidFill>
              </a:rPr>
              <a:t>Kafka java style</a:t>
            </a:r>
          </a:p>
          <a:p>
            <a:r>
              <a:rPr lang="en-US" dirty="0">
                <a:solidFill>
                  <a:schemeClr val="bg1">
                    <a:lumMod val="85000"/>
                  </a:schemeClr>
                </a:solidFill>
              </a:rPr>
              <a:t>Kafka spring style</a:t>
            </a:r>
          </a:p>
          <a:p>
            <a:r>
              <a:rPr lang="en-US" dirty="0">
                <a:solidFill>
                  <a:schemeClr val="bg1">
                    <a:lumMod val="85000"/>
                  </a:schemeClr>
                </a:solidFill>
              </a:rPr>
              <a:t>Kafka admin client</a:t>
            </a:r>
          </a:p>
          <a:p>
            <a:r>
              <a:rPr lang="en-US" dirty="0">
                <a:solidFill>
                  <a:schemeClr val="tx1"/>
                </a:solidFill>
              </a:rPr>
              <a:t>Testing Kafka</a:t>
            </a:r>
          </a:p>
          <a:p>
            <a:pPr marL="12700" indent="0">
              <a:buNone/>
            </a:pPr>
            <a:endParaRPr lang="en-US" dirty="0">
              <a:solidFill>
                <a:schemeClr val="tx1"/>
              </a:solidFill>
            </a:endParaRPr>
          </a:p>
          <a:p>
            <a:endParaRPr lang="en-US" dirty="0"/>
          </a:p>
        </p:txBody>
      </p:sp>
      <p:pic>
        <p:nvPicPr>
          <p:cNvPr id="5" name="Picture 4" descr="Hvad er Java? | Stor guide om programmeringssproget">
            <a:extLst>
              <a:ext uri="{FF2B5EF4-FFF2-40B4-BE49-F238E27FC236}">
                <a16:creationId xmlns:a16="http://schemas.microsoft.com/office/drawing/2014/main" id="{57247014-6F65-C022-010C-B2D6C5E47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verything You Must Know About Spring Boot Application">
            <a:extLst>
              <a:ext uri="{FF2B5EF4-FFF2-40B4-BE49-F238E27FC236}">
                <a16:creationId xmlns:a16="http://schemas.microsoft.com/office/drawing/2014/main" id="{DF9DE9C8-EB01-46B1-8B94-93D54DCB8F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31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659E5-F456-9C3A-CACD-04E3A1D11E6F}"/>
              </a:ext>
            </a:extLst>
          </p:cNvPr>
          <p:cNvSpPr>
            <a:spLocks noGrp="1"/>
          </p:cNvSpPr>
          <p:nvPr>
            <p:ph type="title"/>
          </p:nvPr>
        </p:nvSpPr>
        <p:spPr/>
        <p:txBody>
          <a:bodyPr/>
          <a:lstStyle/>
          <a:p>
            <a:r>
              <a:rPr lang="en-US" dirty="0"/>
              <a:t>Embedded Kafka</a:t>
            </a:r>
          </a:p>
        </p:txBody>
      </p:sp>
      <p:sp>
        <p:nvSpPr>
          <p:cNvPr id="3" name="Pladsholder til tekst 2">
            <a:extLst>
              <a:ext uri="{FF2B5EF4-FFF2-40B4-BE49-F238E27FC236}">
                <a16:creationId xmlns:a16="http://schemas.microsoft.com/office/drawing/2014/main" id="{3159F3B3-897C-5865-B172-53A68F1978D8}"/>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buNone/>
            </a:pPr>
            <a:r>
              <a:rPr lang="da-DK" sz="1000" b="0" i="0" dirty="0">
                <a:solidFill>
                  <a:srgbClr val="1F7199"/>
                </a:solidFill>
                <a:effectLst/>
                <a:latin typeface="Consolas" panose="020B0609020204030204" pitchFamily="49" charset="0"/>
              </a:rPr>
              <a:t>@SpringBootTest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@DirtiesContext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@EmbeddedKafka(partitions = 1, </a:t>
            </a:r>
            <a:r>
              <a:rPr lang="da-DK" sz="1000" b="0" i="0" dirty="0" err="1">
                <a:solidFill>
                  <a:srgbClr val="1F7199"/>
                </a:solidFill>
                <a:effectLst/>
                <a:latin typeface="Consolas" panose="020B0609020204030204" pitchFamily="49" charset="0"/>
              </a:rPr>
              <a:t>brokerProperties</a:t>
            </a:r>
            <a:r>
              <a:rPr lang="da-DK" sz="1000" b="0" i="0" dirty="0">
                <a:solidFill>
                  <a:srgbClr val="1F7199"/>
                </a:solidFill>
                <a:effectLst/>
                <a:latin typeface="Consolas" panose="020B0609020204030204" pitchFamily="49" charset="0"/>
              </a:rPr>
              <a:t> = { "</a:t>
            </a:r>
            <a:r>
              <a:rPr lang="da-DK" sz="1000" b="0" i="0" dirty="0" err="1">
                <a:solidFill>
                  <a:srgbClr val="1F7199"/>
                </a:solidFill>
                <a:effectLst/>
                <a:latin typeface="Consolas" panose="020B0609020204030204" pitchFamily="49" charset="0"/>
              </a:rPr>
              <a:t>listeners</a:t>
            </a:r>
            <a:r>
              <a:rPr lang="da-DK" sz="1000" b="0" i="0" dirty="0">
                <a:solidFill>
                  <a:srgbClr val="1F7199"/>
                </a:solidFill>
                <a:effectLst/>
                <a:latin typeface="Consolas" panose="020B0609020204030204" pitchFamily="49" charset="0"/>
              </a:rPr>
              <a:t>=PLAINTEXT://localhost:9092", "port=9092" })</a:t>
            </a:r>
            <a:r>
              <a:rPr lang="da-DK" sz="1000" b="0" i="0" dirty="0">
                <a:solidFill>
                  <a:srgbClr val="000000"/>
                </a:solidFill>
                <a:effectLst/>
                <a:latin typeface="Consolas" panose="020B0609020204030204" pitchFamily="49" charset="0"/>
              </a:rPr>
              <a:t> </a:t>
            </a:r>
            <a:br>
              <a:rPr lang="da-DK" sz="1000" dirty="0">
                <a:latin typeface="Consolas" panose="020B0609020204030204" pitchFamily="49" charset="0"/>
              </a:rPr>
            </a:b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class</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EmbeddedKafkaTest</a:t>
            </a:r>
            <a:r>
              <a:rPr lang="da-DK" sz="1000" b="0" i="0" dirty="0">
                <a:solidFill>
                  <a:srgbClr val="000000"/>
                </a:solidFill>
                <a:effectLst/>
                <a:latin typeface="Consolas" panose="020B0609020204030204" pitchFamily="49" charset="0"/>
              </a:rPr>
              <a:t> { </a:t>
            </a:r>
          </a:p>
          <a:p>
            <a:pPr marL="12700" indent="0">
              <a:buNone/>
            </a:pPr>
            <a:endParaRPr lang="da-DK" sz="1000" b="0" i="0" dirty="0">
              <a:solidFill>
                <a:srgbClr val="1F7199"/>
              </a:solidFill>
              <a:effectLst/>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KafkaConsumer</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consumer</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KafkaProducer</a:t>
            </a:r>
            <a:r>
              <a:rPr lang="da-DK" sz="1000" b="0" i="0" dirty="0">
                <a:solidFill>
                  <a:srgbClr val="000000"/>
                </a:solidFill>
                <a:effectLst/>
                <a:latin typeface="Consolas" panose="020B0609020204030204" pitchFamily="49" charset="0"/>
              </a:rPr>
              <a:t> producer; </a:t>
            </a:r>
          </a:p>
          <a:p>
            <a:pPr marL="12700" indent="0">
              <a:buNone/>
            </a:pPr>
            <a:endParaRPr lang="da-DK" sz="1000" b="0" i="0" dirty="0">
              <a:solidFill>
                <a:srgbClr val="1F7199"/>
              </a:solidFill>
              <a:effectLst/>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   @Test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sendAndTestIfMessageIsReceived</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throws</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Exception</a:t>
            </a:r>
            <a:r>
              <a:rPr lang="da-DK" sz="1000" b="0" i="0" dirty="0">
                <a:solidFill>
                  <a:srgbClr val="000000"/>
                </a:solidFill>
                <a:effectLst/>
                <a:latin typeface="Consolas" panose="020B0609020204030204" pitchFamily="49" charset="0"/>
              </a:rPr>
              <a:t> { </a:t>
            </a:r>
          </a:p>
          <a:p>
            <a:pPr marL="12700" indent="0">
              <a:buNone/>
            </a:pPr>
            <a:r>
              <a:rPr lang="da-DK" sz="1000" b="1" dirty="0">
                <a:solidFill>
                  <a:srgbClr val="4E9359"/>
                </a:solidFill>
                <a:latin typeface="Consolas" panose="020B0609020204030204" pitchFamily="49" charset="0"/>
              </a:rPr>
              <a:t>      </a:t>
            </a:r>
            <a:r>
              <a:rPr lang="da-DK" sz="1000" b="1" i="0" dirty="0" err="1">
                <a:solidFill>
                  <a:srgbClr val="4E9359"/>
                </a:solidFill>
                <a:effectLst/>
                <a:latin typeface="Consolas" panose="020B0609020204030204" pitchFamily="49" charset="0"/>
              </a:rPr>
              <a:t>String</a:t>
            </a:r>
            <a:r>
              <a:rPr lang="da-DK" sz="1000" b="0" i="0" dirty="0">
                <a:solidFill>
                  <a:srgbClr val="000000"/>
                </a:solidFill>
                <a:effectLst/>
                <a:latin typeface="Consolas" panose="020B0609020204030204" pitchFamily="49" charset="0"/>
              </a:rPr>
              <a:t> </a:t>
            </a:r>
            <a:r>
              <a:rPr lang="da-DK" sz="1000" b="0" i="0" dirty="0">
                <a:solidFill>
                  <a:srgbClr val="BC6060"/>
                </a:solidFill>
                <a:effectLst/>
                <a:latin typeface="Consolas" panose="020B0609020204030204" pitchFamily="49" charset="0"/>
              </a:rPr>
              <a:t>data</a:t>
            </a:r>
            <a:r>
              <a:rPr lang="da-DK" sz="1000" b="0" i="0" dirty="0">
                <a:solidFill>
                  <a:srgbClr val="000000"/>
                </a:solidFill>
                <a:effectLst/>
                <a:latin typeface="Consolas" panose="020B0609020204030204" pitchFamily="49" charset="0"/>
              </a:rPr>
              <a:t> = </a:t>
            </a:r>
            <a:r>
              <a:rPr lang="da-DK" sz="1000" b="0" i="0" dirty="0">
                <a:solidFill>
                  <a:srgbClr val="4E9359"/>
                </a:solidFill>
                <a:effectLst/>
                <a:latin typeface="Consolas" panose="020B0609020204030204" pitchFamily="49" charset="0"/>
              </a:rPr>
              <a:t>”test-message"</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producer.send</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”test-</a:t>
            </a:r>
            <a:r>
              <a:rPr lang="da-DK" sz="1000" b="0" i="0" dirty="0" err="1">
                <a:solidFill>
                  <a:srgbClr val="4E9359"/>
                </a:solidFill>
                <a:effectLst/>
                <a:latin typeface="Consolas" panose="020B0609020204030204" pitchFamily="49" charset="0"/>
              </a:rPr>
              <a:t>topic</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data); </a:t>
            </a:r>
          </a:p>
          <a:p>
            <a:pPr marL="12700" indent="0">
              <a:buNone/>
            </a:pPr>
            <a:r>
              <a:rPr lang="da-DK" sz="1000" b="1" i="0" dirty="0">
                <a:solidFill>
                  <a:srgbClr val="4E9359"/>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boolean</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 </a:t>
            </a:r>
            <a:r>
              <a:rPr lang="da-DK" sz="1000" b="0" i="0" dirty="0" err="1">
                <a:solidFill>
                  <a:srgbClr val="000000"/>
                </a:solidFill>
                <a:effectLst/>
                <a:latin typeface="Consolas" panose="020B0609020204030204" pitchFamily="49" charset="0"/>
              </a:rPr>
              <a:t>consumer.getLatch</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await</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10</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TimeUnit.SECONDS</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assertTrue</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 </a:t>
            </a:r>
          </a:p>
          <a:p>
            <a:pPr marL="12700" indent="0">
              <a:buNone/>
            </a:pPr>
            <a:r>
              <a:rPr lang="da-DK" sz="1000" b="0" i="0" dirty="0">
                <a:solidFill>
                  <a:srgbClr val="000000"/>
                </a:solidFill>
                <a:effectLst/>
                <a:latin typeface="Consolas" panose="020B0609020204030204" pitchFamily="49" charset="0"/>
              </a:rPr>
              <a:t>}</a:t>
            </a:r>
            <a:endParaRPr lang="en-US" sz="1000" dirty="0">
              <a:latin typeface="Consolas" panose="020B0609020204030204" pitchFamily="49" charset="0"/>
            </a:endParaRPr>
          </a:p>
        </p:txBody>
      </p:sp>
      <p:sp>
        <p:nvSpPr>
          <p:cNvPr id="9" name="Pil: venstre 8">
            <a:extLst>
              <a:ext uri="{FF2B5EF4-FFF2-40B4-BE49-F238E27FC236}">
                <a16:creationId xmlns:a16="http://schemas.microsoft.com/office/drawing/2014/main" id="{309610F4-181E-CA8D-5652-C195815CC273}"/>
              </a:ext>
            </a:extLst>
          </p:cNvPr>
          <p:cNvSpPr/>
          <p:nvPr/>
        </p:nvSpPr>
        <p:spPr>
          <a:xfrm>
            <a:off x="1595436" y="1052512"/>
            <a:ext cx="6445250" cy="5207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Raleway" pitchFamily="2" charset="0"/>
              </a:rPr>
              <a:t>Ensure that our test bootstraps the Spring application context</a:t>
            </a:r>
            <a:endParaRPr lang="en-US" dirty="0"/>
          </a:p>
        </p:txBody>
      </p:sp>
      <p:sp>
        <p:nvSpPr>
          <p:cNvPr id="10" name="Pil: venstre 9">
            <a:extLst>
              <a:ext uri="{FF2B5EF4-FFF2-40B4-BE49-F238E27FC236}">
                <a16:creationId xmlns:a16="http://schemas.microsoft.com/office/drawing/2014/main" id="{FE71FDA5-4622-C2D9-D4BA-951719C2865E}"/>
              </a:ext>
            </a:extLst>
          </p:cNvPr>
          <p:cNvSpPr/>
          <p:nvPr/>
        </p:nvSpPr>
        <p:spPr>
          <a:xfrm rot="1722014">
            <a:off x="2535999" y="3268534"/>
            <a:ext cx="6083300" cy="8655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Raleway" pitchFamily="2" charset="0"/>
              </a:rPr>
              <a:t>Context is cleaned and reset between different tests</a:t>
            </a:r>
          </a:p>
          <a:p>
            <a:pPr algn="ctr"/>
            <a:r>
              <a:rPr lang="en-US" dirty="0">
                <a:solidFill>
                  <a:srgbClr val="000000"/>
                </a:solidFill>
                <a:latin typeface="Raleway" pitchFamily="2" charset="0"/>
              </a:rPr>
              <a:t>&amp; Instantiate Embedded Kafka broker</a:t>
            </a:r>
            <a:endParaRPr lang="en-US" dirty="0"/>
          </a:p>
        </p:txBody>
      </p:sp>
    </p:spTree>
    <p:extLst>
      <p:ext uri="{BB962C8B-B14F-4D97-AF65-F5344CB8AC3E}">
        <p14:creationId xmlns:p14="http://schemas.microsoft.com/office/powerpoint/2010/main" val="182233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659E5-F456-9C3A-CACD-04E3A1D11E6F}"/>
              </a:ext>
            </a:extLst>
          </p:cNvPr>
          <p:cNvSpPr>
            <a:spLocks noGrp="1"/>
          </p:cNvSpPr>
          <p:nvPr>
            <p:ph type="title"/>
          </p:nvPr>
        </p:nvSpPr>
        <p:spPr/>
        <p:txBody>
          <a:bodyPr/>
          <a:lstStyle/>
          <a:p>
            <a:r>
              <a:rPr lang="en-US" dirty="0" err="1"/>
              <a:t>TestContainers</a:t>
            </a:r>
            <a:endParaRPr lang="en-US" dirty="0"/>
          </a:p>
        </p:txBody>
      </p:sp>
      <p:sp>
        <p:nvSpPr>
          <p:cNvPr id="3" name="Pladsholder til tekst 2">
            <a:extLst>
              <a:ext uri="{FF2B5EF4-FFF2-40B4-BE49-F238E27FC236}">
                <a16:creationId xmlns:a16="http://schemas.microsoft.com/office/drawing/2014/main" id="{3159F3B3-897C-5865-B172-53A68F1978D8}"/>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buNone/>
            </a:pPr>
            <a:r>
              <a:rPr lang="da-DK" sz="1000" b="0" i="0" dirty="0">
                <a:solidFill>
                  <a:srgbClr val="1F7199"/>
                </a:solidFill>
                <a:effectLst/>
                <a:latin typeface="Consolas" panose="020B0609020204030204" pitchFamily="49" charset="0"/>
              </a:rPr>
              <a:t>@RunWith(SpringRunner.class)</a:t>
            </a:r>
            <a:endParaRPr lang="da-DK" sz="1000" dirty="0">
              <a:solidFill>
                <a:srgbClr val="000000"/>
              </a:solidFill>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@SpringBootTest()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@DirtiesContext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class</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TestContainersTest</a:t>
            </a:r>
            <a:r>
              <a:rPr lang="da-DK" sz="1000" b="0" i="0" dirty="0">
                <a:solidFill>
                  <a:srgbClr val="000000"/>
                </a:solidFill>
                <a:effectLst/>
                <a:latin typeface="Consolas" panose="020B0609020204030204" pitchFamily="49" charset="0"/>
              </a:rPr>
              <a:t> { </a:t>
            </a:r>
          </a:p>
          <a:p>
            <a:pPr marL="12700" indent="0">
              <a:buNone/>
            </a:pPr>
            <a:r>
              <a:rPr lang="da-DK" sz="1000" b="0" i="0" dirty="0">
                <a:solidFill>
                  <a:srgbClr val="1F7199"/>
                </a:solidFill>
                <a:effectLst/>
                <a:latin typeface="Consolas" panose="020B0609020204030204" pitchFamily="49" charset="0"/>
              </a:rPr>
              <a:t>   @ClassRule</a:t>
            </a:r>
            <a:endParaRPr lang="da-DK" sz="1000" dirty="0">
              <a:solidFill>
                <a:srgbClr val="000000"/>
              </a:solidFill>
              <a:latin typeface="Consolas" panose="020B0609020204030204" pitchFamily="49" charset="0"/>
            </a:endParaRPr>
          </a:p>
          <a:p>
            <a:pPr marL="12700" indent="0">
              <a:buNone/>
            </a:pPr>
            <a:r>
              <a:rPr lang="da-DK" sz="1000" b="1" i="0" dirty="0">
                <a:solidFill>
                  <a:srgbClr val="63B175"/>
                </a:solidFill>
                <a:effectLst/>
                <a:latin typeface="Consolas" panose="020B0609020204030204" pitchFamily="49" charset="0"/>
              </a:rPr>
              <a:t>   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static</a:t>
            </a:r>
            <a:r>
              <a:rPr lang="da-DK" sz="1000" b="0" i="0" dirty="0">
                <a:solidFill>
                  <a:srgbClr val="000000"/>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KafkaContainer</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kafka</a:t>
            </a:r>
            <a:r>
              <a:rPr lang="da-DK" sz="1000" b="0" i="0" dirty="0">
                <a:solidFill>
                  <a:srgbClr val="000000"/>
                </a:solidFill>
                <a:effectLst/>
                <a:latin typeface="Consolas" panose="020B0609020204030204" pitchFamily="49" charset="0"/>
              </a:rPr>
              <a:t> = </a:t>
            </a:r>
            <a:r>
              <a:rPr lang="da-DK" sz="1000" b="1" i="0" dirty="0">
                <a:solidFill>
                  <a:srgbClr val="63B175"/>
                </a:solidFill>
                <a:effectLst/>
                <a:latin typeface="Consolas" panose="020B0609020204030204" pitchFamily="49" charset="0"/>
              </a:rPr>
              <a:t>new</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KafkaContainer</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DockerImageName.parse</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a:t>
            </a:r>
            <a:r>
              <a:rPr lang="da-DK" sz="1000" b="0" i="0" dirty="0" err="1">
                <a:solidFill>
                  <a:srgbClr val="4E9359"/>
                </a:solidFill>
                <a:effectLst/>
                <a:latin typeface="Consolas" panose="020B0609020204030204" pitchFamily="49" charset="0"/>
              </a:rPr>
              <a:t>confluentinc</a:t>
            </a:r>
            <a:r>
              <a:rPr lang="da-DK" sz="1000" b="0" i="0" dirty="0">
                <a:solidFill>
                  <a:srgbClr val="4E9359"/>
                </a:solidFill>
                <a:effectLst/>
                <a:latin typeface="Consolas" panose="020B0609020204030204" pitchFamily="49" charset="0"/>
              </a:rPr>
              <a:t>/</a:t>
            </a:r>
            <a:r>
              <a:rPr lang="da-DK" sz="1000" b="0" i="0" dirty="0" err="1">
                <a:solidFill>
                  <a:srgbClr val="4E9359"/>
                </a:solidFill>
                <a:effectLst/>
                <a:latin typeface="Consolas" panose="020B0609020204030204" pitchFamily="49" charset="0"/>
              </a:rPr>
              <a:t>cp-kafka:latest</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KafkaConsumer</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consumer</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@Autowired</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private</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KafkaProducer</a:t>
            </a:r>
            <a:r>
              <a:rPr lang="da-DK" sz="1000" b="0" i="0" dirty="0">
                <a:solidFill>
                  <a:srgbClr val="000000"/>
                </a:solidFill>
                <a:effectLst/>
                <a:latin typeface="Consolas" panose="020B0609020204030204" pitchFamily="49" charset="0"/>
              </a:rPr>
              <a:t> producer; </a:t>
            </a:r>
          </a:p>
          <a:p>
            <a:pPr marL="12700" indent="0">
              <a:buNone/>
            </a:pPr>
            <a:endParaRPr lang="da-DK" sz="1000" b="0" i="0" dirty="0">
              <a:solidFill>
                <a:srgbClr val="1F7199"/>
              </a:solidFill>
              <a:effectLst/>
              <a:latin typeface="Consolas" panose="020B0609020204030204" pitchFamily="49" charset="0"/>
            </a:endParaRPr>
          </a:p>
          <a:p>
            <a:pPr marL="12700" indent="0">
              <a:buNone/>
            </a:pPr>
            <a:r>
              <a:rPr lang="da-DK" sz="1000" b="0" i="0" dirty="0">
                <a:solidFill>
                  <a:srgbClr val="1F7199"/>
                </a:solidFill>
                <a:effectLst/>
                <a:latin typeface="Consolas" panose="020B0609020204030204" pitchFamily="49" charset="0"/>
              </a:rPr>
              <a:t>   @Test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   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sendAndTestIfMessageIsReceived</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throws</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Exception</a:t>
            </a:r>
            <a:r>
              <a:rPr lang="da-DK" sz="1000" b="0" i="0" dirty="0">
                <a:solidFill>
                  <a:srgbClr val="000000"/>
                </a:solidFill>
                <a:effectLst/>
                <a:latin typeface="Consolas" panose="020B0609020204030204" pitchFamily="49" charset="0"/>
              </a:rPr>
              <a:t> { </a:t>
            </a:r>
          </a:p>
          <a:p>
            <a:pPr marL="12700" indent="0">
              <a:buNone/>
            </a:pPr>
            <a:r>
              <a:rPr lang="da-DK" sz="1000" b="1" dirty="0">
                <a:solidFill>
                  <a:srgbClr val="4E9359"/>
                </a:solidFill>
                <a:latin typeface="Consolas" panose="020B0609020204030204" pitchFamily="49" charset="0"/>
              </a:rPr>
              <a:t>      </a:t>
            </a:r>
            <a:r>
              <a:rPr lang="da-DK" sz="1000" b="1" i="0" dirty="0" err="1">
                <a:solidFill>
                  <a:srgbClr val="4E9359"/>
                </a:solidFill>
                <a:effectLst/>
                <a:latin typeface="Consolas" panose="020B0609020204030204" pitchFamily="49" charset="0"/>
              </a:rPr>
              <a:t>String</a:t>
            </a:r>
            <a:r>
              <a:rPr lang="da-DK" sz="1000" b="0" i="0" dirty="0">
                <a:solidFill>
                  <a:srgbClr val="000000"/>
                </a:solidFill>
                <a:effectLst/>
                <a:latin typeface="Consolas" panose="020B0609020204030204" pitchFamily="49" charset="0"/>
              </a:rPr>
              <a:t> </a:t>
            </a:r>
            <a:r>
              <a:rPr lang="da-DK" sz="1000" b="0" i="0" dirty="0">
                <a:solidFill>
                  <a:srgbClr val="BC6060"/>
                </a:solidFill>
                <a:effectLst/>
                <a:latin typeface="Consolas" panose="020B0609020204030204" pitchFamily="49" charset="0"/>
              </a:rPr>
              <a:t>data</a:t>
            </a:r>
            <a:r>
              <a:rPr lang="da-DK" sz="1000" b="0" i="0" dirty="0">
                <a:solidFill>
                  <a:srgbClr val="000000"/>
                </a:solidFill>
                <a:effectLst/>
                <a:latin typeface="Consolas" panose="020B0609020204030204" pitchFamily="49" charset="0"/>
              </a:rPr>
              <a:t> = </a:t>
            </a:r>
            <a:r>
              <a:rPr lang="da-DK" sz="1000" b="0" i="0" dirty="0">
                <a:solidFill>
                  <a:srgbClr val="4E9359"/>
                </a:solidFill>
                <a:effectLst/>
                <a:latin typeface="Consolas" panose="020B0609020204030204" pitchFamily="49" charset="0"/>
              </a:rPr>
              <a:t>”test-message"</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producer.send</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”test-</a:t>
            </a:r>
            <a:r>
              <a:rPr lang="da-DK" sz="1000" b="0" i="0" dirty="0" err="1">
                <a:solidFill>
                  <a:srgbClr val="4E9359"/>
                </a:solidFill>
                <a:effectLst/>
                <a:latin typeface="Consolas" panose="020B0609020204030204" pitchFamily="49" charset="0"/>
              </a:rPr>
              <a:t>topic</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data); </a:t>
            </a:r>
          </a:p>
          <a:p>
            <a:pPr marL="12700" indent="0">
              <a:buNone/>
            </a:pPr>
            <a:r>
              <a:rPr lang="da-DK" sz="1000" b="1" i="0" dirty="0">
                <a:solidFill>
                  <a:srgbClr val="4E9359"/>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boolean</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 </a:t>
            </a:r>
            <a:r>
              <a:rPr lang="da-DK" sz="1000" b="0" i="0" dirty="0" err="1">
                <a:solidFill>
                  <a:srgbClr val="000000"/>
                </a:solidFill>
                <a:effectLst/>
                <a:latin typeface="Consolas" panose="020B0609020204030204" pitchFamily="49" charset="0"/>
              </a:rPr>
              <a:t>consumer.getLatch</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await</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10</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TimeUnit.SECONDS</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assertTrue</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messageConsumed</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 </a:t>
            </a:r>
          </a:p>
          <a:p>
            <a:pPr marL="12700" indent="0">
              <a:buNone/>
            </a:pPr>
            <a:r>
              <a:rPr lang="da-DK" sz="1000" b="0" i="0" dirty="0">
                <a:solidFill>
                  <a:srgbClr val="000000"/>
                </a:solidFill>
                <a:effectLst/>
                <a:latin typeface="Consolas" panose="020B0609020204030204" pitchFamily="49" charset="0"/>
              </a:rPr>
              <a:t>}</a:t>
            </a:r>
            <a:endParaRPr lang="en-US" sz="1000" dirty="0">
              <a:latin typeface="Consolas" panose="020B0609020204030204" pitchFamily="49" charset="0"/>
            </a:endParaRPr>
          </a:p>
        </p:txBody>
      </p:sp>
      <p:sp>
        <p:nvSpPr>
          <p:cNvPr id="10" name="Pil: venstre 9">
            <a:extLst>
              <a:ext uri="{FF2B5EF4-FFF2-40B4-BE49-F238E27FC236}">
                <a16:creationId xmlns:a16="http://schemas.microsoft.com/office/drawing/2014/main" id="{FE71FDA5-4622-C2D9-D4BA-951719C2865E}"/>
              </a:ext>
            </a:extLst>
          </p:cNvPr>
          <p:cNvSpPr/>
          <p:nvPr/>
        </p:nvSpPr>
        <p:spPr>
          <a:xfrm rot="1722014">
            <a:off x="4033364" y="3438358"/>
            <a:ext cx="3679496" cy="52035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Raleway" pitchFamily="2" charset="0"/>
              </a:rPr>
              <a:t>Run Kafka in a container</a:t>
            </a:r>
            <a:endParaRPr lang="en-US" dirty="0"/>
          </a:p>
        </p:txBody>
      </p:sp>
    </p:spTree>
    <p:extLst>
      <p:ext uri="{BB962C8B-B14F-4D97-AF65-F5344CB8AC3E}">
        <p14:creationId xmlns:p14="http://schemas.microsoft.com/office/powerpoint/2010/main" val="272788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EBBE24-A64B-3A66-1C6D-700B75AA5B91}"/>
              </a:ext>
            </a:extLst>
          </p:cNvPr>
          <p:cNvSpPr>
            <a:spLocks noGrp="1"/>
          </p:cNvSpPr>
          <p:nvPr>
            <p:ph type="title"/>
          </p:nvPr>
        </p:nvSpPr>
        <p:spPr/>
        <p:txBody>
          <a:bodyPr/>
          <a:lstStyle/>
          <a:p>
            <a:r>
              <a:rPr lang="en-US" dirty="0"/>
              <a:t>Consumer wrapper</a:t>
            </a:r>
          </a:p>
        </p:txBody>
      </p:sp>
      <p:sp>
        <p:nvSpPr>
          <p:cNvPr id="3" name="Pladsholder til tekst 2">
            <a:extLst>
              <a:ext uri="{FF2B5EF4-FFF2-40B4-BE49-F238E27FC236}">
                <a16:creationId xmlns:a16="http://schemas.microsoft.com/office/drawing/2014/main" id="{6C1722CA-92F5-80F0-9BE6-6ACDAB972D0C}"/>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marL="12700" indent="0">
              <a:buNone/>
            </a:pPr>
            <a:r>
              <a:rPr lang="da-DK" sz="1000" b="0" i="0" dirty="0">
                <a:solidFill>
                  <a:srgbClr val="1F7199"/>
                </a:solidFill>
                <a:effectLst/>
                <a:latin typeface="Consolas" panose="020B0609020204030204" pitchFamily="49" charset="0"/>
              </a:rPr>
              <a:t>@Component</a:t>
            </a:r>
            <a:r>
              <a:rPr lang="da-DK" sz="1000" b="0" i="0" dirty="0">
                <a:solidFill>
                  <a:srgbClr val="000000"/>
                </a:solidFill>
                <a:effectLst/>
                <a:latin typeface="Consolas" panose="020B0609020204030204" pitchFamily="49" charset="0"/>
              </a:rPr>
              <a:t> </a:t>
            </a:r>
          </a:p>
          <a:p>
            <a:pPr marL="12700" indent="0">
              <a:buNone/>
            </a:pP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class</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KafkaConsumer</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a:t>
            </a:r>
            <a:r>
              <a:rPr lang="da-DK" sz="1000" b="1" i="0" dirty="0">
                <a:solidFill>
                  <a:srgbClr val="63B175"/>
                </a:solidFill>
                <a:effectLst/>
                <a:latin typeface="Consolas" panose="020B0609020204030204" pitchFamily="49" charset="0"/>
              </a:rPr>
              <a:t>private</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static</a:t>
            </a:r>
            <a:r>
              <a:rPr lang="da-DK" sz="1000" b="0"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final</a:t>
            </a:r>
            <a:r>
              <a:rPr lang="da-DK" sz="1000" b="0" i="0" dirty="0">
                <a:solidFill>
                  <a:srgbClr val="000000"/>
                </a:solidFill>
                <a:effectLst/>
                <a:latin typeface="Consolas" panose="020B0609020204030204" pitchFamily="49" charset="0"/>
              </a:rPr>
              <a:t> </a:t>
            </a:r>
            <a:r>
              <a:rPr lang="da-DK" sz="1000" b="1" i="0" dirty="0">
                <a:solidFill>
                  <a:srgbClr val="4E9359"/>
                </a:solidFill>
                <a:effectLst/>
                <a:latin typeface="Consolas" panose="020B0609020204030204" pitchFamily="49" charset="0"/>
              </a:rPr>
              <a:t>Logger</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LOGGER</a:t>
            </a:r>
            <a:r>
              <a:rPr lang="da-DK" sz="1000" b="0" i="0" dirty="0">
                <a:solidFill>
                  <a:srgbClr val="000000"/>
                </a:solidFill>
                <a:effectLst/>
                <a:latin typeface="Consolas" panose="020B0609020204030204" pitchFamily="49" charset="0"/>
              </a:rPr>
              <a:t> = </a:t>
            </a:r>
            <a:r>
              <a:rPr lang="da-DK" sz="1000" b="0" i="0" dirty="0" err="1">
                <a:solidFill>
                  <a:srgbClr val="000000"/>
                </a:solidFill>
                <a:effectLst/>
                <a:latin typeface="Consolas" panose="020B0609020204030204" pitchFamily="49" charset="0"/>
              </a:rPr>
              <a:t>LoggerFactory.getLogger</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KafkaConsumer.class</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1" i="0" dirty="0">
                <a:solidFill>
                  <a:srgbClr val="63B175"/>
                </a:solidFill>
                <a:effectLst/>
                <a:latin typeface="Consolas" panose="020B0609020204030204" pitchFamily="49" charset="0"/>
              </a:rPr>
              <a:t>private</a:t>
            </a:r>
            <a:r>
              <a:rPr lang="da-DK" sz="1000" b="0" i="0" dirty="0">
                <a:solidFill>
                  <a:srgbClr val="000000"/>
                </a:solidFill>
                <a:effectLst/>
                <a:latin typeface="Consolas" panose="020B0609020204030204" pitchFamily="49" charset="0"/>
              </a:rPr>
              <a:t> </a:t>
            </a:r>
            <a:r>
              <a:rPr lang="da-DK" sz="1000" b="1" i="0" dirty="0" err="1">
                <a:solidFill>
                  <a:srgbClr val="4E9359"/>
                </a:solidFill>
                <a:effectLst/>
                <a:latin typeface="Consolas" panose="020B0609020204030204" pitchFamily="49" charset="0"/>
              </a:rPr>
              <a:t>CountDownLatch</a:t>
            </a:r>
            <a:r>
              <a:rPr lang="da-DK" sz="1000" b="0" i="0" dirty="0">
                <a:solidFill>
                  <a:srgbClr val="000000"/>
                </a:solidFill>
                <a:effectLst/>
                <a:latin typeface="Consolas" panose="020B0609020204030204" pitchFamily="49" charset="0"/>
              </a:rPr>
              <a:t> </a:t>
            </a:r>
            <a:r>
              <a:rPr lang="da-DK" sz="1000" b="0" i="0" dirty="0" err="1">
                <a:solidFill>
                  <a:srgbClr val="BC6060"/>
                </a:solidFill>
                <a:effectLst/>
                <a:latin typeface="Consolas" panose="020B0609020204030204" pitchFamily="49" charset="0"/>
              </a:rPr>
              <a:t>latch</a:t>
            </a:r>
            <a:r>
              <a:rPr lang="da-DK" sz="1000" b="0" i="0" dirty="0">
                <a:solidFill>
                  <a:srgbClr val="000000"/>
                </a:solidFill>
                <a:effectLst/>
                <a:latin typeface="Consolas" panose="020B0609020204030204" pitchFamily="49" charset="0"/>
              </a:rPr>
              <a:t> = </a:t>
            </a:r>
            <a:r>
              <a:rPr lang="da-DK" sz="1000" b="1" i="0" dirty="0">
                <a:solidFill>
                  <a:srgbClr val="63B175"/>
                </a:solidFill>
                <a:effectLst/>
                <a:latin typeface="Consolas" panose="020B0609020204030204" pitchFamily="49" charset="0"/>
              </a:rPr>
              <a:t>new</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CountDownLatch</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1F7199"/>
                </a:solidFill>
                <a:effectLst/>
                <a:latin typeface="Consolas" panose="020B0609020204030204" pitchFamily="49" charset="0"/>
              </a:rPr>
              <a:t>   </a:t>
            </a:r>
          </a:p>
          <a:p>
            <a:pPr marL="12700" indent="0">
              <a:buNone/>
            </a:pPr>
            <a:r>
              <a:rPr lang="da-DK" sz="1000" dirty="0">
                <a:solidFill>
                  <a:srgbClr val="1F7199"/>
                </a:solidFill>
                <a:latin typeface="Consolas" panose="020B0609020204030204" pitchFamily="49" charset="0"/>
              </a:rPr>
              <a:t>   </a:t>
            </a:r>
            <a:r>
              <a:rPr lang="da-DK" sz="1000" b="0" i="0" dirty="0">
                <a:solidFill>
                  <a:srgbClr val="1F7199"/>
                </a:solidFill>
                <a:effectLst/>
                <a:latin typeface="Consolas" panose="020B0609020204030204" pitchFamily="49" charset="0"/>
              </a:rPr>
              <a:t>@KafkaListener(topics = "${</a:t>
            </a:r>
            <a:r>
              <a:rPr lang="da-DK" sz="1000" b="0" i="0" dirty="0" err="1">
                <a:solidFill>
                  <a:srgbClr val="1F7199"/>
                </a:solidFill>
                <a:effectLst/>
                <a:latin typeface="Consolas" panose="020B0609020204030204" pitchFamily="49" charset="0"/>
              </a:rPr>
              <a:t>test.topic</a:t>
            </a:r>
            <a:r>
              <a:rPr lang="da-DK" sz="1000" b="0" i="0" dirty="0">
                <a:solidFill>
                  <a:srgbClr val="1F719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receive</a:t>
            </a:r>
            <a:r>
              <a:rPr lang="da-DK" sz="1000" b="0" i="0" dirty="0">
                <a:solidFill>
                  <a:srgbClr val="000000"/>
                </a:solidFill>
                <a:effectLst/>
                <a:latin typeface="Consolas" panose="020B0609020204030204" pitchFamily="49" charset="0"/>
              </a:rPr>
              <a:t>(</a:t>
            </a:r>
            <a:r>
              <a:rPr lang="da-DK" sz="1000" b="0" i="0" dirty="0" err="1">
                <a:solidFill>
                  <a:srgbClr val="000000"/>
                </a:solidFill>
                <a:effectLst/>
                <a:latin typeface="Consolas" panose="020B0609020204030204" pitchFamily="49" charset="0"/>
              </a:rPr>
              <a:t>ConsumerRecord</a:t>
            </a:r>
            <a:r>
              <a:rPr lang="da-DK" sz="1000" b="0" i="0" dirty="0">
                <a:solidFill>
                  <a:srgbClr val="000000"/>
                </a:solidFill>
                <a:effectLst/>
                <a:latin typeface="Consolas" panose="020B0609020204030204" pitchFamily="49" charset="0"/>
              </a:rPr>
              <a:t>&lt;?, ?&gt; </a:t>
            </a:r>
            <a:r>
              <a:rPr lang="da-DK" sz="1000" b="0" i="0" dirty="0" err="1">
                <a:solidFill>
                  <a:srgbClr val="000000"/>
                </a:solidFill>
                <a:effectLst/>
                <a:latin typeface="Consolas" panose="020B0609020204030204" pitchFamily="49" charset="0"/>
              </a:rPr>
              <a:t>consumerRecord</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LOGGER.info(</a:t>
            </a:r>
            <a:r>
              <a:rPr lang="da-DK" sz="1000" b="0" i="0" dirty="0">
                <a:solidFill>
                  <a:srgbClr val="4E9359"/>
                </a:solidFill>
                <a:effectLst/>
                <a:latin typeface="Consolas" panose="020B0609020204030204" pitchFamily="49" charset="0"/>
              </a:rPr>
              <a:t>"</a:t>
            </a:r>
            <a:r>
              <a:rPr lang="da-DK" sz="1000" b="0" i="0" dirty="0" err="1">
                <a:solidFill>
                  <a:srgbClr val="4E9359"/>
                </a:solidFill>
                <a:effectLst/>
                <a:latin typeface="Consolas" panose="020B0609020204030204" pitchFamily="49" charset="0"/>
              </a:rPr>
              <a:t>received</a:t>
            </a:r>
            <a:r>
              <a:rPr lang="da-DK" sz="1000" b="0" i="0" dirty="0">
                <a:solidFill>
                  <a:srgbClr val="4E9359"/>
                </a:solidFill>
                <a:effectLst/>
                <a:latin typeface="Consolas" panose="020B0609020204030204" pitchFamily="49" charset="0"/>
              </a:rPr>
              <a:t> </a:t>
            </a:r>
            <a:r>
              <a:rPr lang="da-DK" sz="1000" b="0" i="0" dirty="0" err="1">
                <a:solidFill>
                  <a:srgbClr val="4E9359"/>
                </a:solidFill>
                <a:effectLst/>
                <a:latin typeface="Consolas" panose="020B0609020204030204" pitchFamily="49" charset="0"/>
              </a:rPr>
              <a:t>payload</a:t>
            </a:r>
            <a:r>
              <a:rPr lang="da-DK" sz="1000" b="0" i="0" dirty="0">
                <a:solidFill>
                  <a:srgbClr val="4E9359"/>
                </a:solidFill>
                <a:effectLst/>
                <a:latin typeface="Consolas" panose="020B0609020204030204" pitchFamily="49" charset="0"/>
              </a:rPr>
              <a:t>='{}'"</a:t>
            </a: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consumerRecord.toString</a:t>
            </a:r>
            <a:r>
              <a:rPr lang="da-DK" sz="1000" b="0" i="0" dirty="0">
                <a:solidFill>
                  <a:srgbClr val="000000"/>
                </a:solidFill>
                <a:effectLst/>
                <a:latin typeface="Consolas" panose="020B0609020204030204" pitchFamily="49" charset="0"/>
              </a:rPr>
              <a:t>()); </a:t>
            </a:r>
          </a:p>
          <a:p>
            <a:pPr marL="12700" indent="0">
              <a:buNone/>
            </a:pPr>
            <a:r>
              <a:rPr lang="da-DK" sz="1000" b="0" i="0" dirty="0">
                <a:solidFill>
                  <a:srgbClr val="000000"/>
                </a:solidFill>
                <a:effectLst/>
                <a:latin typeface="Consolas" panose="020B0609020204030204" pitchFamily="49" charset="0"/>
              </a:rPr>
              <a:t>      </a:t>
            </a:r>
            <a:r>
              <a:rPr lang="da-DK" sz="1000" b="0" i="0" dirty="0" err="1">
                <a:solidFill>
                  <a:srgbClr val="000000"/>
                </a:solidFill>
                <a:effectLst/>
                <a:latin typeface="Consolas" panose="020B0609020204030204" pitchFamily="49" charset="0"/>
              </a:rPr>
              <a:t>latch.countDown</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 </a:t>
            </a:r>
          </a:p>
          <a:p>
            <a:pPr marL="12700" indent="0">
              <a:buNone/>
            </a:pPr>
            <a:endParaRPr lang="da-DK" sz="1000" dirty="0">
              <a:solidFill>
                <a:srgbClr val="000000"/>
              </a:solidFill>
              <a:latin typeface="Consolas" panose="020B0609020204030204" pitchFamily="49" charset="0"/>
            </a:endParaRPr>
          </a:p>
          <a:p>
            <a:pPr marL="12700" indent="0">
              <a:buNone/>
            </a:pPr>
            <a:r>
              <a:rPr lang="da-DK" sz="1000" b="1"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getLatch</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return </a:t>
            </a:r>
            <a:r>
              <a:rPr lang="da-DK" sz="1000" b="0" i="0" dirty="0" err="1">
                <a:solidFill>
                  <a:srgbClr val="000000"/>
                </a:solidFill>
                <a:effectLst/>
                <a:latin typeface="Consolas" panose="020B0609020204030204" pitchFamily="49" charset="0"/>
              </a:rPr>
              <a:t>latch</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a:t>
            </a:r>
            <a:endParaRPr lang="da-DK" sz="1000" dirty="0">
              <a:solidFill>
                <a:srgbClr val="000000"/>
              </a:solidFill>
              <a:latin typeface="Consolas" panose="020B0609020204030204" pitchFamily="49" charset="0"/>
            </a:endParaRPr>
          </a:p>
          <a:p>
            <a:pPr marL="12700" indent="0">
              <a:buNone/>
            </a:pPr>
            <a:r>
              <a:rPr lang="da-DK" sz="1000" b="1" i="0" dirty="0">
                <a:solidFill>
                  <a:srgbClr val="000000"/>
                </a:solidFill>
                <a:effectLst/>
                <a:latin typeface="Consolas" panose="020B0609020204030204" pitchFamily="49" charset="0"/>
              </a:rPr>
              <a:t>   </a:t>
            </a:r>
            <a:r>
              <a:rPr lang="da-DK" sz="1000" b="1" i="0" dirty="0">
                <a:solidFill>
                  <a:srgbClr val="63B175"/>
                </a:solidFill>
                <a:effectLst/>
                <a:latin typeface="Consolas" panose="020B0609020204030204" pitchFamily="49" charset="0"/>
              </a:rPr>
              <a:t>public</a:t>
            </a:r>
            <a:r>
              <a:rPr lang="da-DK" sz="1000" b="0" i="0" dirty="0">
                <a:solidFill>
                  <a:srgbClr val="000000"/>
                </a:solidFill>
                <a:effectLst/>
                <a:latin typeface="Consolas" panose="020B0609020204030204" pitchFamily="49" charset="0"/>
              </a:rPr>
              <a:t> </a:t>
            </a:r>
            <a:r>
              <a:rPr lang="da-DK" sz="1000" b="1" i="0" dirty="0" err="1">
                <a:solidFill>
                  <a:srgbClr val="63B175"/>
                </a:solidFill>
                <a:effectLst/>
                <a:latin typeface="Consolas" panose="020B0609020204030204" pitchFamily="49" charset="0"/>
              </a:rPr>
              <a:t>void</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resetLatch</a:t>
            </a:r>
            <a:r>
              <a:rPr lang="da-DK" sz="1000" b="0" i="0" dirty="0">
                <a:solidFill>
                  <a:srgbClr val="000000"/>
                </a:solidFill>
                <a:effectLst/>
                <a:latin typeface="Consolas" panose="020B0609020204030204" pitchFamily="49" charset="0"/>
              </a:rPr>
              <a:t>() { </a:t>
            </a:r>
          </a:p>
          <a:p>
            <a:pPr marL="12700" indent="0">
              <a:buNone/>
            </a:pPr>
            <a:r>
              <a:rPr lang="da-DK" sz="1000" dirty="0">
                <a:solidFill>
                  <a:srgbClr val="000000"/>
                </a:solidFill>
                <a:latin typeface="Consolas" panose="020B0609020204030204" pitchFamily="49" charset="0"/>
              </a:rPr>
              <a:t>      </a:t>
            </a:r>
            <a:r>
              <a:rPr lang="da-DK" sz="1000" b="0" i="0" dirty="0" err="1">
                <a:solidFill>
                  <a:srgbClr val="000000"/>
                </a:solidFill>
                <a:effectLst/>
                <a:latin typeface="Consolas" panose="020B0609020204030204" pitchFamily="49" charset="0"/>
              </a:rPr>
              <a:t>latch</a:t>
            </a:r>
            <a:r>
              <a:rPr lang="da-DK" sz="1000" b="0" i="0" dirty="0">
                <a:solidFill>
                  <a:srgbClr val="000000"/>
                </a:solidFill>
                <a:effectLst/>
                <a:latin typeface="Consolas" panose="020B0609020204030204" pitchFamily="49" charset="0"/>
              </a:rPr>
              <a:t> = </a:t>
            </a:r>
            <a:r>
              <a:rPr lang="da-DK" sz="1000" b="1" i="0" dirty="0">
                <a:solidFill>
                  <a:srgbClr val="63B175"/>
                </a:solidFill>
                <a:effectLst/>
                <a:latin typeface="Consolas" panose="020B0609020204030204" pitchFamily="49" charset="0"/>
              </a:rPr>
              <a:t>new</a:t>
            </a:r>
            <a:r>
              <a:rPr lang="da-DK" sz="1000" b="0" i="0" dirty="0">
                <a:solidFill>
                  <a:srgbClr val="000000"/>
                </a:solidFill>
                <a:effectLst/>
                <a:latin typeface="Consolas" panose="020B0609020204030204" pitchFamily="49" charset="0"/>
              </a:rPr>
              <a:t> </a:t>
            </a:r>
            <a:r>
              <a:rPr lang="da-DK" sz="1000" b="1" i="0" dirty="0" err="1">
                <a:solidFill>
                  <a:srgbClr val="267438"/>
                </a:solidFill>
                <a:effectLst/>
                <a:latin typeface="Consolas" panose="020B0609020204030204" pitchFamily="49" charset="0"/>
              </a:rPr>
              <a:t>CountDownLatch</a:t>
            </a:r>
            <a:r>
              <a:rPr lang="da-DK" sz="1000" b="0" i="0" dirty="0">
                <a:solidFill>
                  <a:srgbClr val="000000"/>
                </a:solidFill>
                <a:effectLst/>
                <a:latin typeface="Consolas" panose="020B0609020204030204" pitchFamily="49" charset="0"/>
              </a:rPr>
              <a:t>(</a:t>
            </a:r>
            <a:r>
              <a:rPr lang="da-DK" sz="1000" b="0" i="0" dirty="0">
                <a:solidFill>
                  <a:srgbClr val="4E9359"/>
                </a:solidFill>
                <a:effectLst/>
                <a:latin typeface="Consolas" panose="020B0609020204030204" pitchFamily="49" charset="0"/>
              </a:rPr>
              <a:t>1</a:t>
            </a:r>
            <a:r>
              <a:rPr lang="da-DK" sz="1000" b="0" i="0" dirty="0">
                <a:solidFill>
                  <a:srgbClr val="000000"/>
                </a:solidFill>
                <a:effectLst/>
                <a:latin typeface="Consolas" panose="020B0609020204030204" pitchFamily="49" charset="0"/>
              </a:rPr>
              <a:t>); </a:t>
            </a:r>
          </a:p>
          <a:p>
            <a:pPr marL="12700" indent="0">
              <a:buNone/>
            </a:pPr>
            <a:r>
              <a:rPr lang="da-DK" sz="1000" dirty="0">
                <a:solidFill>
                  <a:srgbClr val="000000"/>
                </a:solidFill>
                <a:latin typeface="Consolas" panose="020B0609020204030204" pitchFamily="49" charset="0"/>
              </a:rPr>
              <a:t>   </a:t>
            </a:r>
            <a:r>
              <a:rPr lang="da-DK" sz="1000" b="0" i="0" dirty="0">
                <a:solidFill>
                  <a:srgbClr val="000000"/>
                </a:solidFill>
                <a:effectLst/>
                <a:latin typeface="Consolas" panose="020B0609020204030204" pitchFamily="49" charset="0"/>
              </a:rPr>
              <a:t>}</a:t>
            </a:r>
          </a:p>
          <a:p>
            <a:pPr marL="12700" indent="0">
              <a:buNone/>
            </a:pPr>
            <a:r>
              <a:rPr lang="da-DK" sz="1000" b="0" i="0" dirty="0">
                <a:solidFill>
                  <a:srgbClr val="000000"/>
                </a:solidFill>
                <a:effectLst/>
                <a:latin typeface="Consolas" panose="020B0609020204030204" pitchFamily="49" charset="0"/>
              </a:rPr>
              <a:t>}</a:t>
            </a:r>
            <a:endParaRPr lang="en-US" sz="1000" dirty="0">
              <a:latin typeface="Consolas" panose="020B0609020204030204" pitchFamily="49" charset="0"/>
            </a:endParaRPr>
          </a:p>
        </p:txBody>
      </p:sp>
    </p:spTree>
    <p:extLst>
      <p:ext uri="{BB962C8B-B14F-4D97-AF65-F5344CB8AC3E}">
        <p14:creationId xmlns:p14="http://schemas.microsoft.com/office/powerpoint/2010/main" val="202474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6535738" cy="2255837"/>
          </a:xfrm>
          <a:ln/>
        </p:spPr>
        <p:style>
          <a:lnRef idx="1">
            <a:schemeClr val="dk1"/>
          </a:lnRef>
          <a:fillRef idx="2">
            <a:schemeClr val="dk1"/>
          </a:fillRef>
          <a:effectRef idx="1">
            <a:schemeClr val="dk1"/>
          </a:effectRef>
          <a:fontRef idx="minor">
            <a:schemeClr val="dk1"/>
          </a:fontRef>
        </p:style>
        <p:txBody>
          <a:bodyPr/>
          <a:lstStyle/>
          <a:p>
            <a:r>
              <a:rPr lang="en-US" sz="1800" dirty="0"/>
              <a:t>Introduce spring project structure</a:t>
            </a:r>
          </a:p>
          <a:p>
            <a:r>
              <a:rPr lang="en-US" sz="1800" dirty="0"/>
              <a:t>Copy + rename from template </a:t>
            </a:r>
            <a:r>
              <a:rPr lang="en-US" sz="1800" dirty="0" err="1"/>
              <a:t>kafka</a:t>
            </a:r>
            <a:r>
              <a:rPr lang="en-US" sz="1800" dirty="0"/>
              <a:t>-demo project</a:t>
            </a:r>
          </a:p>
          <a:p>
            <a:r>
              <a:rPr lang="en-US" sz="1800" dirty="0"/>
              <a:t>Open IntelliJ and import projects</a:t>
            </a:r>
          </a:p>
          <a:p>
            <a:r>
              <a:rPr lang="en-US" sz="1800" dirty="0"/>
              <a:t>How to run programs</a:t>
            </a:r>
          </a:p>
          <a:p>
            <a:r>
              <a:rPr lang="en-US" sz="1800" dirty="0"/>
              <a:t>Solutions folder</a:t>
            </a:r>
          </a:p>
          <a:p>
            <a:pPr marL="12700" indent="0">
              <a:buNone/>
            </a:pPr>
            <a:endParaRPr lang="en-US" sz="1800"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7.1</a:t>
            </a:r>
          </a:p>
        </p:txBody>
      </p:sp>
    </p:spTree>
    <p:extLst>
      <p:ext uri="{BB962C8B-B14F-4D97-AF65-F5344CB8AC3E}">
        <p14:creationId xmlns:p14="http://schemas.microsoft.com/office/powerpoint/2010/main" val="34983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8A56C-4025-CA96-4BE6-DCCE09E8D133}"/>
              </a:ext>
            </a:extLst>
          </p:cNvPr>
          <p:cNvSpPr>
            <a:spLocks noGrp="1"/>
          </p:cNvSpPr>
          <p:nvPr>
            <p:ph type="title"/>
          </p:nvPr>
        </p:nvSpPr>
        <p:spPr/>
        <p:txBody>
          <a:bodyPr/>
          <a:lstStyle/>
          <a:p>
            <a:r>
              <a:rPr lang="en-US" dirty="0"/>
              <a:t>Kafka low-level style</a:t>
            </a:r>
          </a:p>
        </p:txBody>
      </p:sp>
      <p:sp>
        <p:nvSpPr>
          <p:cNvPr id="3" name="Pladsholder til tekst 2">
            <a:extLst>
              <a:ext uri="{FF2B5EF4-FFF2-40B4-BE49-F238E27FC236}">
                <a16:creationId xmlns:a16="http://schemas.microsoft.com/office/drawing/2014/main" id="{5E0CE7AD-7289-71C9-0DC8-683AC5661699}"/>
              </a:ext>
            </a:extLst>
          </p:cNvPr>
          <p:cNvSpPr>
            <a:spLocks noGrp="1"/>
          </p:cNvSpPr>
          <p:nvPr>
            <p:ph type="body" idx="1"/>
          </p:nvPr>
        </p:nvSpPr>
        <p:spPr>
          <a:xfrm>
            <a:off x="360362" y="1052513"/>
            <a:ext cx="9177338" cy="2763837"/>
          </a:xfrm>
          <a:ln>
            <a:solidFill>
              <a:schemeClr val="dk1">
                <a:shade val="95000"/>
                <a:satMod val="105000"/>
              </a:schemeClr>
            </a:solidFill>
          </a:ln>
        </p:spPr>
        <p:txBody>
          <a:bodyPr/>
          <a:lstStyle/>
          <a:p>
            <a:r>
              <a:rPr lang="en-US" dirty="0"/>
              <a:t>Kafka low-level style</a:t>
            </a:r>
          </a:p>
          <a:p>
            <a:r>
              <a:rPr lang="en-US" dirty="0">
                <a:solidFill>
                  <a:schemeClr val="bg1">
                    <a:lumMod val="85000"/>
                  </a:schemeClr>
                </a:solidFill>
              </a:rPr>
              <a:t>Kafka Spring style</a:t>
            </a:r>
          </a:p>
          <a:p>
            <a:r>
              <a:rPr lang="en-US" dirty="0">
                <a:solidFill>
                  <a:schemeClr val="bg1">
                    <a:lumMod val="85000"/>
                  </a:schemeClr>
                </a:solidFill>
              </a:rPr>
              <a:t>Kafka admin client</a:t>
            </a:r>
          </a:p>
          <a:p>
            <a:r>
              <a:rPr lang="en-US" dirty="0">
                <a:solidFill>
                  <a:schemeClr val="bg1">
                    <a:lumMod val="85000"/>
                  </a:schemeClr>
                </a:solidFill>
              </a:rPr>
              <a:t>Testing Kafka</a:t>
            </a:r>
          </a:p>
          <a:p>
            <a:pPr marL="12700" indent="0">
              <a:buNone/>
            </a:pPr>
            <a:endParaRPr lang="en-US" dirty="0">
              <a:solidFill>
                <a:schemeClr val="bg1">
                  <a:lumMod val="85000"/>
                </a:schemeClr>
              </a:solidFill>
            </a:endParaRPr>
          </a:p>
          <a:p>
            <a:endParaRPr lang="en-US" dirty="0"/>
          </a:p>
        </p:txBody>
      </p:sp>
      <p:pic>
        <p:nvPicPr>
          <p:cNvPr id="2052" name="Picture 4" descr="Hvad er Java? | Stor guide om programmeringssproget">
            <a:extLst>
              <a:ext uri="{FF2B5EF4-FFF2-40B4-BE49-F238E27FC236}">
                <a16:creationId xmlns:a16="http://schemas.microsoft.com/office/drawing/2014/main" id="{EADCDCFD-D746-DB66-86F7-AB4FCF467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677" y="1228888"/>
            <a:ext cx="1681029" cy="14287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verything You Must Know About Spring Boot Application">
            <a:extLst>
              <a:ext uri="{FF2B5EF4-FFF2-40B4-BE49-F238E27FC236}">
                <a16:creationId xmlns:a16="http://schemas.microsoft.com/office/drawing/2014/main" id="{1871F40B-B034-2126-25B0-6B9C33237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550" y="2231072"/>
            <a:ext cx="2176462" cy="13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85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Low-level producer</a:t>
            </a:r>
            <a:endParaRPr dirty="0"/>
          </a:p>
        </p:txBody>
      </p:sp>
      <p:sp>
        <p:nvSpPr>
          <p:cNvPr id="264" name="Google Shape;264;p26"/>
          <p:cNvSpPr txBox="1">
            <a:spLocks noGrp="1"/>
          </p:cNvSpPr>
          <p:nvPr>
            <p:ph type="body" idx="1"/>
          </p:nvPr>
        </p:nvSpPr>
        <p:spPr>
          <a:xfrm>
            <a:off x="360362" y="1052513"/>
            <a:ext cx="9240838" cy="4198937"/>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5750" tIns="47875" rIns="95750" bIns="47875" anchor="t" anchorCtr="0">
            <a:noAutofit/>
          </a:bodyPr>
          <a:lstStyle/>
          <a:p>
            <a:pPr marL="358775" indent="-142875">
              <a:buNone/>
            </a:pPr>
            <a:r>
              <a:rPr lang="da-DK" sz="1200" dirty="0">
                <a:solidFill>
                  <a:srgbClr val="0070C0"/>
                </a:solidFill>
                <a:latin typeface="Consolas" panose="020B0609020204030204" pitchFamily="49" charset="0"/>
                <a:cs typeface="Arial" panose="020B0604020202020204" pitchFamily="34" charset="0"/>
              </a:rPr>
              <a:t>// </a:t>
            </a:r>
            <a:r>
              <a:rPr lang="da-DK" sz="1200" dirty="0" err="1">
                <a:solidFill>
                  <a:srgbClr val="0070C0"/>
                </a:solidFill>
                <a:latin typeface="Consolas" panose="020B0609020204030204" pitchFamily="49" charset="0"/>
                <a:cs typeface="Arial" panose="020B0604020202020204" pitchFamily="34" charset="0"/>
              </a:rPr>
              <a:t>Define</a:t>
            </a:r>
            <a:r>
              <a:rPr lang="da-DK" sz="1200" dirty="0">
                <a:solidFill>
                  <a:srgbClr val="0070C0"/>
                </a:solidFill>
                <a:latin typeface="Consolas" panose="020B0609020204030204" pitchFamily="49" charset="0"/>
                <a:cs typeface="Arial" panose="020B0604020202020204" pitchFamily="34" charset="0"/>
              </a:rPr>
              <a:t> properties </a:t>
            </a:r>
            <a:r>
              <a:rPr lang="da-DK" sz="1200" dirty="0" err="1">
                <a:solidFill>
                  <a:srgbClr val="0070C0"/>
                </a:solidFill>
                <a:latin typeface="Consolas" panose="020B0609020204030204" pitchFamily="49" charset="0"/>
                <a:cs typeface="Arial" panose="020B0604020202020204" pitchFamily="34" charset="0"/>
              </a:rPr>
              <a:t>used</a:t>
            </a:r>
            <a:r>
              <a:rPr lang="da-DK" sz="1200" dirty="0">
                <a:solidFill>
                  <a:srgbClr val="0070C0"/>
                </a:solidFill>
                <a:latin typeface="Consolas" panose="020B0609020204030204" pitchFamily="49" charset="0"/>
                <a:cs typeface="Arial" panose="020B0604020202020204" pitchFamily="34" charset="0"/>
              </a:rPr>
              <a:t> by the </a:t>
            </a:r>
            <a:r>
              <a:rPr lang="da-DK" sz="1200" dirty="0" err="1">
                <a:solidFill>
                  <a:srgbClr val="0070C0"/>
                </a:solidFill>
                <a:latin typeface="Consolas" panose="020B0609020204030204" pitchFamily="49" charset="0"/>
                <a:cs typeface="Arial" panose="020B0604020202020204" pitchFamily="34" charset="0"/>
              </a:rPr>
              <a:t>consumer</a:t>
            </a:r>
            <a:endParaRPr lang="da-DK" sz="1200" dirty="0">
              <a:solidFill>
                <a:srgbClr val="0070C0"/>
              </a:solidFill>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Map</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Object&gt; props = new </a:t>
            </a:r>
            <a:r>
              <a:rPr lang="da-DK" sz="1200" b="0" i="0" u="none" dirty="0" err="1">
                <a:solidFill>
                  <a:schemeClr val="dk1"/>
                </a:solidFill>
                <a:latin typeface="Consolas" panose="020B0609020204030204" pitchFamily="49" charset="0"/>
                <a:cs typeface="Arial" panose="020B0604020202020204" pitchFamily="34" charset="0"/>
                <a:sym typeface="Arial"/>
              </a:rPr>
              <a:t>HashMap</a:t>
            </a:r>
            <a:r>
              <a:rPr lang="da-DK" sz="1200" b="0" i="0" u="none" dirty="0">
                <a:solidFill>
                  <a:schemeClr val="dk1"/>
                </a:solidFill>
                <a:latin typeface="Consolas" panose="020B0609020204030204" pitchFamily="49" charset="0"/>
                <a:cs typeface="Arial" panose="020B0604020202020204" pitchFamily="34" charset="0"/>
                <a:sym typeface="Arial"/>
              </a:rPr>
              <a:t>&lt;&gt;();		</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dirty="0">
                <a:latin typeface="Consolas" panose="020B0609020204030204" pitchFamily="49" charset="0"/>
                <a:cs typeface="Arial" panose="020B0604020202020204" pitchFamily="34" charset="0"/>
              </a:rPr>
              <a:t>(</a:t>
            </a:r>
            <a:r>
              <a:rPr lang="da-DK" sz="1200" b="0" i="0" u="none" dirty="0" err="1">
                <a:solidFill>
                  <a:schemeClr val="dk1"/>
                </a:solidFill>
                <a:latin typeface="Consolas" panose="020B0609020204030204" pitchFamily="49" charset="0"/>
                <a:cs typeface="Arial" panose="020B0604020202020204" pitchFamily="34" charset="0"/>
                <a:sym typeface="Arial"/>
              </a:rPr>
              <a:t>ProducerConfig.</a:t>
            </a:r>
            <a:r>
              <a:rPr lang="da-DK" sz="1200" b="1" i="0" u="none" dirty="0" err="1">
                <a:solidFill>
                  <a:schemeClr val="dk1"/>
                </a:solidFill>
                <a:latin typeface="Consolas" panose="020B0609020204030204" pitchFamily="49" charset="0"/>
                <a:cs typeface="Arial" panose="020B0604020202020204" pitchFamily="34" charset="0"/>
                <a:sym typeface="Arial"/>
              </a:rPr>
              <a:t>BOOTSTRAP_SERVERS_CONFIG</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dirty="0">
                <a:latin typeface="Consolas" panose="020B0609020204030204" pitchFamily="49" charset="0"/>
                <a:cs typeface="Arial" panose="020B0604020202020204" pitchFamily="34" charset="0"/>
              </a:rPr>
              <a:t> </a:t>
            </a:r>
            <a:r>
              <a:rPr lang="da-DK" sz="1200" b="0" i="0" u="none" dirty="0" err="1">
                <a:solidFill>
                  <a:schemeClr val="dk1"/>
                </a:solidFill>
                <a:latin typeface="Consolas" panose="020B0609020204030204" pitchFamily="49" charset="0"/>
                <a:cs typeface="Arial" panose="020B0604020202020204" pitchFamily="34" charset="0"/>
                <a:sym typeface="Arial"/>
              </a:rPr>
              <a:t>bootstrapServer</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ProducerConfig.</a:t>
            </a:r>
            <a:r>
              <a:rPr lang="da-DK" sz="1200" b="1" i="0" u="none" dirty="0" err="1">
                <a:solidFill>
                  <a:schemeClr val="dk1"/>
                </a:solidFill>
                <a:latin typeface="Consolas" panose="020B0609020204030204" pitchFamily="49" charset="0"/>
                <a:cs typeface="Arial" panose="020B0604020202020204" pitchFamily="34" charset="0"/>
                <a:sym typeface="Arial"/>
              </a:rPr>
              <a:t>KEY_SERIALIZER_CLASS_CONFIG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StringSerializer.class</a:t>
            </a:r>
            <a:r>
              <a:rPr lang="da-DK" sz="1200" b="0" i="0" u="none" dirty="0">
                <a:solidFill>
                  <a:schemeClr val="dk1"/>
                </a:solidFill>
                <a:latin typeface="Consolas" panose="020B0609020204030204" pitchFamily="49" charset="0"/>
                <a:cs typeface="Arial" panose="020B0604020202020204" pitchFamily="34" charset="0"/>
                <a:sym typeface="Arial"/>
              </a:rPr>
              <a:t>);</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ProducerConfig.</a:t>
            </a:r>
            <a:r>
              <a:rPr lang="da-DK" sz="1200" b="1" i="0" u="none" dirty="0" err="1">
                <a:solidFill>
                  <a:schemeClr val="dk1"/>
                </a:solidFill>
                <a:latin typeface="Consolas" panose="020B0609020204030204" pitchFamily="49" charset="0"/>
                <a:cs typeface="Arial" panose="020B0604020202020204" pitchFamily="34" charset="0"/>
                <a:sym typeface="Arial"/>
              </a:rPr>
              <a:t>VALUE_SERIALIZER_CLASS_CONFIG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StringSerializer.class</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endParaRPr lang="da-DK" sz="1200" b="0" i="0" u="none" dirty="0">
              <a:solidFill>
                <a:srgbClr val="0070C0"/>
              </a:solidFill>
              <a:latin typeface="Consolas" panose="020B0609020204030204" pitchFamily="49" charset="0"/>
              <a:cs typeface="Arial" panose="020B0604020202020204" pitchFamily="34" charset="0"/>
              <a:sym typeface="Arial"/>
            </a:endParaRPr>
          </a:p>
          <a:p>
            <a:pPr marL="358775" marR="0" lvl="0" indent="-142875" algn="l" rtl="0">
              <a:spcBef>
                <a:spcPts val="680"/>
              </a:spcBef>
              <a:spcAft>
                <a:spcPts val="0"/>
              </a:spcAft>
              <a:buClr>
                <a:schemeClr val="dk1"/>
              </a:buClr>
              <a:buSzPts val="3400"/>
              <a:buFont typeface="Arial"/>
              <a:buNone/>
            </a:pPr>
            <a:r>
              <a:rPr lang="da-DK" sz="1200" b="0" i="0" u="none" dirty="0" err="1">
                <a:solidFill>
                  <a:srgbClr val="0070C0"/>
                </a:solidFill>
                <a:latin typeface="Consolas" panose="020B0609020204030204" pitchFamily="49" charset="0"/>
                <a:cs typeface="Arial" panose="020B0604020202020204" pitchFamily="34" charset="0"/>
                <a:sym typeface="Arial"/>
              </a:rPr>
              <a:t>try</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KafkaProducer</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producer = new </a:t>
            </a:r>
            <a:r>
              <a:rPr lang="da-DK" sz="1200" b="0" i="0" u="none" dirty="0" err="1">
                <a:solidFill>
                  <a:schemeClr val="dk1"/>
                </a:solidFill>
                <a:latin typeface="Consolas" panose="020B0609020204030204" pitchFamily="49" charset="0"/>
                <a:cs typeface="Arial" panose="020B0604020202020204" pitchFamily="34" charset="0"/>
                <a:sym typeface="Arial"/>
              </a:rPr>
              <a:t>KafkaProducer</a:t>
            </a:r>
            <a:r>
              <a:rPr lang="da-DK" sz="1200" b="0" i="0" u="none" dirty="0">
                <a:solidFill>
                  <a:schemeClr val="dk1"/>
                </a:solidFill>
                <a:latin typeface="Consolas" panose="020B0609020204030204" pitchFamily="49" charset="0"/>
                <a:cs typeface="Arial" panose="020B0604020202020204" pitchFamily="34" charset="0"/>
                <a:sym typeface="Arial"/>
              </a:rPr>
              <a:t>&lt;&gt;(props)) {</a:t>
            </a: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Create</a:t>
            </a:r>
            <a:r>
              <a:rPr lang="da-DK" sz="1200" b="0" i="0" u="none" dirty="0">
                <a:solidFill>
                  <a:srgbClr val="0070C0"/>
                </a:solidFill>
                <a:latin typeface="Consolas" panose="020B0609020204030204" pitchFamily="49" charset="0"/>
                <a:cs typeface="Arial" panose="020B0604020202020204" pitchFamily="34" charset="0"/>
                <a:sym typeface="Arial"/>
              </a:rPr>
              <a:t> a </a:t>
            </a:r>
            <a:r>
              <a:rPr lang="da-DK" sz="1200" b="0" i="0" u="none" dirty="0" err="1">
                <a:solidFill>
                  <a:srgbClr val="0070C0"/>
                </a:solidFill>
                <a:latin typeface="Consolas" panose="020B0609020204030204" pitchFamily="49" charset="0"/>
                <a:cs typeface="Arial" panose="020B0604020202020204" pitchFamily="34" charset="0"/>
                <a:sym typeface="Arial"/>
              </a:rPr>
              <a:t>ProducerRecord</a:t>
            </a:r>
            <a:r>
              <a:rPr lang="da-DK" sz="1200" b="0" i="0" u="none" dirty="0">
                <a:solidFill>
                  <a:srgbClr val="0070C0"/>
                </a:solidFill>
                <a:latin typeface="Consolas" panose="020B0609020204030204" pitchFamily="49" charset="0"/>
                <a:cs typeface="Arial" panose="020B0604020202020204" pitchFamily="34" charset="0"/>
                <a:sym typeface="Arial"/>
              </a:rPr>
              <a:t> – with the </a:t>
            </a:r>
            <a:r>
              <a:rPr lang="da-DK" sz="1200" b="0" i="0" u="none" dirty="0" err="1">
                <a:solidFill>
                  <a:srgbClr val="0070C0"/>
                </a:solidFill>
                <a:latin typeface="Consolas" panose="020B0609020204030204" pitchFamily="49" charset="0"/>
                <a:cs typeface="Arial" panose="020B0604020202020204" pitchFamily="34" charset="0"/>
                <a:sym typeface="Arial"/>
              </a:rPr>
              <a:t>possibility</a:t>
            </a:r>
            <a:r>
              <a:rPr lang="da-DK" sz="1200" b="0" i="0" u="none" dirty="0">
                <a:solidFill>
                  <a:srgbClr val="0070C0"/>
                </a:solidFill>
                <a:latin typeface="Consolas" panose="020B0609020204030204" pitchFamily="49" charset="0"/>
                <a:cs typeface="Arial" panose="020B0604020202020204" pitchFamily="34" charset="0"/>
                <a:sym typeface="Arial"/>
              </a:rPr>
              <a:t> to </a:t>
            </a:r>
            <a:r>
              <a:rPr lang="da-DK" sz="1200" b="0" i="0" u="none" dirty="0" err="1">
                <a:solidFill>
                  <a:srgbClr val="0070C0"/>
                </a:solidFill>
                <a:latin typeface="Consolas" panose="020B0609020204030204" pitchFamily="49" charset="0"/>
                <a:cs typeface="Arial" panose="020B0604020202020204" pitchFamily="34" charset="0"/>
                <a:sym typeface="Arial"/>
              </a:rPr>
              <a:t>also</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specify</a:t>
            </a:r>
            <a:r>
              <a:rPr lang="da-DK" sz="1200" b="0" i="0" u="none" dirty="0">
                <a:solidFill>
                  <a:srgbClr val="0070C0"/>
                </a:solidFill>
                <a:latin typeface="Consolas" panose="020B0609020204030204" pitchFamily="49" charset="0"/>
                <a:cs typeface="Arial" panose="020B0604020202020204" pitchFamily="34" charset="0"/>
                <a:sym typeface="Arial"/>
              </a:rPr>
              <a:t> partition</a:t>
            </a:r>
          </a:p>
          <a:p>
            <a:pPr marL="358775" indent="-142875">
              <a:buNone/>
            </a:pPr>
            <a:r>
              <a:rPr lang="da-DK" sz="1200" dirty="0">
                <a:latin typeface="Consolas" panose="020B0609020204030204" pitchFamily="49" charset="0"/>
                <a:cs typeface="Arial" panose="020B0604020202020204" pitchFamily="34" charset="0"/>
              </a:rPr>
              <a:t>	</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&lt;&gt;(”demo-</a:t>
            </a:r>
            <a:r>
              <a:rPr lang="da-DK" sz="1200" b="0" i="0" u="none" dirty="0" err="1">
                <a:solidFill>
                  <a:schemeClr val="dk1"/>
                </a:solidFill>
                <a:latin typeface="Consolas" panose="020B0609020204030204" pitchFamily="49" charset="0"/>
                <a:cs typeface="Arial" panose="020B0604020202020204" pitchFamily="34" charset="0"/>
                <a:sym typeface="Arial"/>
              </a:rPr>
              <a:t>topic</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Hello</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world</a:t>
            </a:r>
            <a:r>
              <a:rPr lang="da-DK" sz="1200" b="0" i="0" u="none" dirty="0">
                <a:solidFill>
                  <a:schemeClr val="dk1"/>
                </a:solidFill>
                <a:latin typeface="Consolas" panose="020B0609020204030204" pitchFamily="49" charset="0"/>
                <a:cs typeface="Arial" panose="020B0604020202020204" pitchFamily="34" charset="0"/>
                <a:sym typeface="Arial"/>
              </a:rPr>
              <a:t>");</a:t>
            </a: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indent="-142875">
              <a:buNone/>
            </a:pPr>
            <a:r>
              <a:rPr lang="da-DK" sz="1200" dirty="0">
                <a:latin typeface="Consolas" panose="020B0609020204030204" pitchFamily="49" charset="0"/>
                <a:cs typeface="Arial" panose="020B0604020202020204" pitchFamily="34" charset="0"/>
              </a:rPr>
              <a:t>  </a:t>
            </a:r>
            <a:r>
              <a:rPr lang="da-DK" sz="1200" dirty="0">
                <a:solidFill>
                  <a:srgbClr val="0070C0"/>
                </a:solidFill>
                <a:latin typeface="Consolas" panose="020B0609020204030204" pitchFamily="49" charset="0"/>
                <a:cs typeface="Arial" panose="020B0604020202020204" pitchFamily="34" charset="0"/>
              </a:rPr>
              <a:t>// Send and </a:t>
            </a:r>
            <a:r>
              <a:rPr lang="da-DK" sz="1200" dirty="0" err="1">
                <a:solidFill>
                  <a:srgbClr val="0070C0"/>
                </a:solidFill>
                <a:latin typeface="Consolas" panose="020B0609020204030204" pitchFamily="49" charset="0"/>
                <a:cs typeface="Arial" panose="020B0604020202020204" pitchFamily="34" charset="0"/>
              </a:rPr>
              <a:t>flush</a:t>
            </a:r>
            <a:r>
              <a:rPr lang="da-DK" sz="1200" dirty="0">
                <a:solidFill>
                  <a:srgbClr val="0070C0"/>
                </a:solidFill>
                <a:latin typeface="Consolas" panose="020B0609020204030204" pitchFamily="49" charset="0"/>
                <a:cs typeface="Arial" panose="020B0604020202020204" pitchFamily="34" charset="0"/>
              </a:rPr>
              <a:t> the buffer</a:t>
            </a:r>
            <a:endParaRPr lang="da-DK" sz="1200" b="0" i="0" u="none" dirty="0">
              <a:solidFill>
                <a:srgbClr val="0070C0"/>
              </a:solidFill>
              <a:latin typeface="Consolas" panose="020B0609020204030204" pitchFamily="49" charset="0"/>
              <a:cs typeface="Arial" panose="020B0604020202020204" pitchFamily="34" charset="0"/>
              <a:sym typeface="Arial"/>
            </a:endParaRP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producer.send</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producerRecord</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indent="-142875">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producer.flush</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a:t>
            </a:r>
            <a:endParaRPr sz="1200" b="0" i="0" u="none" dirty="0">
              <a:solidFill>
                <a:schemeClr val="dk1"/>
              </a:solidFill>
              <a:latin typeface="Consolas" panose="020B0609020204030204" pitchFamily="49" charset="0"/>
              <a:cs typeface="Arial" panose="020B0604020202020204" pitchFamily="34" charset="0"/>
              <a:sym typeface="Arial"/>
            </a:endParaRPr>
          </a:p>
        </p:txBody>
      </p:sp>
    </p:spTree>
    <p:extLst>
      <p:ext uri="{BB962C8B-B14F-4D97-AF65-F5344CB8AC3E}">
        <p14:creationId xmlns:p14="http://schemas.microsoft.com/office/powerpoint/2010/main" val="70734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8008938" cy="329088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vanilla java producer</a:t>
            </a:r>
          </a:p>
          <a:p>
            <a:pPr lvl="1"/>
            <a:r>
              <a:rPr lang="en-US" sz="1400" dirty="0"/>
              <a:t>Create a new topic and assign 2 partitions</a:t>
            </a:r>
          </a:p>
          <a:p>
            <a:pPr lvl="1"/>
            <a:r>
              <a:rPr lang="en-US" sz="1400" dirty="0"/>
              <a:t>Write a java producer that produces a single message to the above </a:t>
            </a:r>
            <a:r>
              <a:rPr lang="en-US" sz="1400" dirty="0" err="1"/>
              <a:t>kafka</a:t>
            </a:r>
            <a:r>
              <a:rPr lang="en-US" sz="1400" dirty="0"/>
              <a:t> topic</a:t>
            </a:r>
          </a:p>
          <a:p>
            <a:pPr lvl="1"/>
            <a:r>
              <a:rPr lang="en-US" sz="1400" dirty="0"/>
              <a:t>Create a console consumer that listens to the above topic. Use </a:t>
            </a:r>
            <a:r>
              <a:rPr lang="en-US" sz="1400" dirty="0">
                <a:latin typeface="Consolas" panose="020B0609020204030204" pitchFamily="49" charset="0"/>
              </a:rPr>
              <a:t>--from-beginning --property </a:t>
            </a:r>
            <a:r>
              <a:rPr lang="en-US" sz="1400" dirty="0" err="1">
                <a:latin typeface="Consolas" panose="020B0609020204030204" pitchFamily="49" charset="0"/>
              </a:rPr>
              <a:t>print.partition</a:t>
            </a:r>
            <a:r>
              <a:rPr lang="en-US" sz="1400" dirty="0">
                <a:latin typeface="Consolas" panose="020B0609020204030204" pitchFamily="49" charset="0"/>
              </a:rPr>
              <a:t>=true --property </a:t>
            </a:r>
            <a:r>
              <a:rPr lang="en-US" sz="1400" dirty="0" err="1">
                <a:latin typeface="Consolas" panose="020B0609020204030204" pitchFamily="49" charset="0"/>
              </a:rPr>
              <a:t>print.offset</a:t>
            </a:r>
            <a:r>
              <a:rPr lang="en-US" sz="1400" dirty="0">
                <a:latin typeface="Consolas" panose="020B0609020204030204" pitchFamily="49" charset="0"/>
              </a:rPr>
              <a:t>=true</a:t>
            </a:r>
          </a:p>
          <a:p>
            <a:pPr lvl="1"/>
            <a:r>
              <a:rPr lang="en-US" sz="1400" dirty="0"/>
              <a:t>Verify that the message is consumed. </a:t>
            </a:r>
          </a:p>
          <a:p>
            <a:pPr lvl="1"/>
            <a:r>
              <a:rPr lang="en-US" sz="1400" dirty="0"/>
              <a:t>Change to producer to write to partition 0 only (use </a:t>
            </a:r>
            <a:r>
              <a:rPr lang="en-US" sz="1400" dirty="0" err="1"/>
              <a:t>ProducerRecord</a:t>
            </a:r>
            <a:r>
              <a:rPr lang="en-US" sz="1400" dirty="0"/>
              <a:t> constructor)</a:t>
            </a:r>
          </a:p>
          <a:p>
            <a:pPr lvl="1"/>
            <a:r>
              <a:rPr lang="en-US" sz="1400" dirty="0"/>
              <a:t>Verify that the messages get consumed in the console consumer and that the partitions are all from partition 0</a:t>
            </a:r>
          </a:p>
          <a:p>
            <a:pPr marL="495300" lvl="1" indent="0">
              <a:buNone/>
            </a:pPr>
            <a:endParaRPr lang="en-US" sz="1400" dirty="0"/>
          </a:p>
          <a:p>
            <a:pPr marL="12700" indent="0">
              <a:buNone/>
            </a:pPr>
            <a:endParaRPr lang="en-US" sz="1800"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7.2</a:t>
            </a:r>
          </a:p>
        </p:txBody>
      </p:sp>
    </p:spTree>
    <p:extLst>
      <p:ext uri="{BB962C8B-B14F-4D97-AF65-F5344CB8AC3E}">
        <p14:creationId xmlns:p14="http://schemas.microsoft.com/office/powerpoint/2010/main" val="297282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Low-level consumer</a:t>
            </a:r>
            <a:endParaRPr dirty="0"/>
          </a:p>
        </p:txBody>
      </p:sp>
      <p:sp>
        <p:nvSpPr>
          <p:cNvPr id="264" name="Google Shape;264;p26"/>
          <p:cNvSpPr txBox="1">
            <a:spLocks noGrp="1"/>
          </p:cNvSpPr>
          <p:nvPr>
            <p:ph type="body" idx="1"/>
          </p:nvPr>
        </p:nvSpPr>
        <p:spPr>
          <a:xfrm>
            <a:off x="360362" y="1052513"/>
            <a:ext cx="9196388" cy="4954588"/>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5750" tIns="47875" rIns="95750" bIns="47875" anchor="t" anchorCtr="0">
            <a:noAutofit/>
          </a:bodyPr>
          <a:lstStyle/>
          <a:p>
            <a:pPr marL="358775" marR="0" lvl="0" indent="-142875" algn="l" rtl="0">
              <a:spcBef>
                <a:spcPts val="680"/>
              </a:spcBef>
              <a:spcAft>
                <a:spcPts val="0"/>
              </a:spcAft>
              <a:buClr>
                <a:schemeClr val="dk1"/>
              </a:buClr>
              <a:buSzPts val="3400"/>
              <a:buFont typeface="Arial"/>
              <a:buNone/>
            </a:pPr>
            <a:r>
              <a:rPr lang="da-DK" sz="1200" dirty="0">
                <a:solidFill>
                  <a:srgbClr val="0070C0"/>
                </a:solidFill>
                <a:latin typeface="Consolas" panose="020B0609020204030204" pitchFamily="49" charset="0"/>
                <a:cs typeface="Arial" panose="020B0604020202020204" pitchFamily="34" charset="0"/>
              </a:rPr>
              <a:t>// </a:t>
            </a:r>
            <a:r>
              <a:rPr lang="da-DK" sz="1200" dirty="0" err="1">
                <a:solidFill>
                  <a:srgbClr val="0070C0"/>
                </a:solidFill>
                <a:latin typeface="Consolas" panose="020B0609020204030204" pitchFamily="49" charset="0"/>
                <a:cs typeface="Arial" panose="020B0604020202020204" pitchFamily="34" charset="0"/>
              </a:rPr>
              <a:t>Define</a:t>
            </a:r>
            <a:r>
              <a:rPr lang="da-DK" sz="1200" dirty="0">
                <a:solidFill>
                  <a:srgbClr val="0070C0"/>
                </a:solidFill>
                <a:latin typeface="Consolas" panose="020B0609020204030204" pitchFamily="49" charset="0"/>
                <a:cs typeface="Arial" panose="020B0604020202020204" pitchFamily="34" charset="0"/>
              </a:rPr>
              <a:t> properties </a:t>
            </a:r>
            <a:r>
              <a:rPr lang="da-DK" sz="1200" dirty="0" err="1">
                <a:solidFill>
                  <a:srgbClr val="0070C0"/>
                </a:solidFill>
                <a:latin typeface="Consolas" panose="020B0609020204030204" pitchFamily="49" charset="0"/>
                <a:cs typeface="Arial" panose="020B0604020202020204" pitchFamily="34" charset="0"/>
              </a:rPr>
              <a:t>used</a:t>
            </a:r>
            <a:r>
              <a:rPr lang="da-DK" sz="1200" dirty="0">
                <a:solidFill>
                  <a:srgbClr val="0070C0"/>
                </a:solidFill>
                <a:latin typeface="Consolas" panose="020B0609020204030204" pitchFamily="49" charset="0"/>
                <a:cs typeface="Arial" panose="020B0604020202020204" pitchFamily="34" charset="0"/>
              </a:rPr>
              <a:t> by the </a:t>
            </a:r>
            <a:r>
              <a:rPr lang="da-DK" sz="1200" dirty="0" err="1">
                <a:solidFill>
                  <a:srgbClr val="0070C0"/>
                </a:solidFill>
                <a:latin typeface="Consolas" panose="020B0609020204030204" pitchFamily="49" charset="0"/>
                <a:cs typeface="Arial" panose="020B0604020202020204" pitchFamily="34" charset="0"/>
              </a:rPr>
              <a:t>consumer</a:t>
            </a:r>
            <a:endParaRPr lang="da-DK" sz="1200" dirty="0">
              <a:solidFill>
                <a:srgbClr val="0070C0"/>
              </a:solidFill>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Map</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Object&gt; props = new </a:t>
            </a:r>
            <a:r>
              <a:rPr lang="da-DK" sz="1200" b="0" i="0" u="none" dirty="0" err="1">
                <a:solidFill>
                  <a:schemeClr val="dk1"/>
                </a:solidFill>
                <a:latin typeface="Consolas" panose="020B0609020204030204" pitchFamily="49" charset="0"/>
                <a:cs typeface="Arial" panose="020B0604020202020204" pitchFamily="34" charset="0"/>
                <a:sym typeface="Arial"/>
              </a:rPr>
              <a:t>HashMap</a:t>
            </a:r>
            <a:r>
              <a:rPr lang="da-DK" sz="1200" b="0" i="0" u="none" dirty="0">
                <a:solidFill>
                  <a:schemeClr val="dk1"/>
                </a:solidFill>
                <a:latin typeface="Consolas" panose="020B0609020204030204" pitchFamily="49" charset="0"/>
                <a:cs typeface="Arial" panose="020B0604020202020204" pitchFamily="34" charset="0"/>
                <a:sym typeface="Arial"/>
              </a:rPr>
              <a:t>&lt;&gt;();</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BOOTSTRAP_SERVERS_CONFIG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bootstrapServer</a:t>
            </a:r>
            <a:r>
              <a:rPr lang="da-DK" sz="1200" b="0" i="0" u="none" dirty="0">
                <a:solidFill>
                  <a:schemeClr val="dk1"/>
                </a:solidFill>
                <a:latin typeface="Consolas" panose="020B0609020204030204" pitchFamily="49" charset="0"/>
                <a:cs typeface="Arial" panose="020B0604020202020204" pitchFamily="34" charset="0"/>
                <a:sym typeface="Arial"/>
              </a:rPr>
              <a:t>);</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KEY_DESERIALIZER_CLASS_CONFIG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200" b="0" i="0" u="none" dirty="0">
                <a:solidFill>
                  <a:schemeClr val="dk1"/>
                </a:solidFill>
                <a:latin typeface="Consolas" panose="020B0609020204030204" pitchFamily="49" charset="0"/>
                <a:cs typeface="Arial" panose="020B0604020202020204" pitchFamily="34" charset="0"/>
                <a:sym typeface="Arial"/>
              </a:rPr>
              <a:t>);</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VALUE_DESERIALIZER_CLASS_CONFIG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200" b="0" i="0" u="none" dirty="0">
                <a:solidFill>
                  <a:schemeClr val="dk1"/>
                </a:solidFill>
                <a:latin typeface="Consolas" panose="020B0609020204030204" pitchFamily="49" charset="0"/>
                <a:cs typeface="Arial" panose="020B0604020202020204" pitchFamily="34" charset="0"/>
                <a:sym typeface="Arial"/>
              </a:rPr>
              <a:t>);</a:t>
            </a:r>
          </a:p>
          <a:p>
            <a:pPr marL="358775" marR="0" lvl="0" indent="-142875" algn="l" rtl="0">
              <a:spcBef>
                <a:spcPts val="680"/>
              </a:spcBef>
              <a:spcAft>
                <a:spcPts val="0"/>
              </a:spcAft>
              <a:buClr>
                <a:schemeClr val="dk1"/>
              </a:buClr>
              <a:buSzPts val="3400"/>
              <a:buFont typeface="Arial"/>
              <a:buNone/>
            </a:pPr>
            <a:r>
              <a:rPr lang="da-DK" sz="1200" b="0" i="0" u="none" dirty="0" err="1">
                <a:solidFill>
                  <a:schemeClr val="dk1"/>
                </a:solidFill>
                <a:latin typeface="Consolas" panose="020B0609020204030204" pitchFamily="49" charset="0"/>
                <a:cs typeface="Arial" panose="020B0604020202020204" pitchFamily="34" charset="0"/>
                <a:sym typeface="Arial"/>
              </a:rPr>
              <a:t>props.put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ConsumerConfig.</a:t>
            </a:r>
            <a:r>
              <a:rPr lang="da-DK" sz="1200" b="1" i="0" u="none" dirty="0" err="1">
                <a:solidFill>
                  <a:schemeClr val="dk1"/>
                </a:solidFill>
                <a:latin typeface="Consolas" panose="020B0609020204030204" pitchFamily="49" charset="0"/>
                <a:cs typeface="Arial" panose="020B0604020202020204" pitchFamily="34" charset="0"/>
                <a:sym typeface="Arial"/>
              </a:rPr>
              <a:t>GROUP_ID_CONFIG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groupId</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 Consumer </a:t>
            </a:r>
            <a:r>
              <a:rPr lang="da-DK" sz="1200" b="0" i="0" u="none" dirty="0" err="1">
                <a:solidFill>
                  <a:srgbClr val="0070C0"/>
                </a:solidFill>
                <a:latin typeface="Consolas" panose="020B0609020204030204" pitchFamily="49" charset="0"/>
                <a:cs typeface="Arial" panose="020B0604020202020204" pitchFamily="34" charset="0"/>
                <a:sym typeface="Arial"/>
              </a:rPr>
              <a:t>group</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endParaRPr lang="da-DK" sz="1200" b="0" i="0" u="none" dirty="0">
              <a:solidFill>
                <a:schemeClr val="dk1"/>
              </a:solidFill>
              <a:latin typeface="Consolas" panose="020B0609020204030204" pitchFamily="49" charset="0"/>
              <a:cs typeface="Arial" panose="020B0604020202020204" pitchFamily="34" charset="0"/>
              <a:sym typeface="Arial"/>
            </a:endParaRPr>
          </a:p>
          <a:p>
            <a:pPr marL="358775" marR="0" lvl="0" indent="-142875" algn="l" rtl="0">
              <a:spcBef>
                <a:spcPts val="680"/>
              </a:spcBef>
              <a:spcAft>
                <a:spcPts val="0"/>
              </a:spcAft>
              <a:buClr>
                <a:schemeClr val="dk1"/>
              </a:buClr>
              <a:buSzPts val="3400"/>
              <a:buFont typeface="Arial"/>
              <a:buNone/>
            </a:pPr>
            <a:r>
              <a:rPr lang="da-DK" sz="1200" b="0" i="0" u="none" dirty="0" err="1">
                <a:solidFill>
                  <a:srgbClr val="0070C0"/>
                </a:solidFill>
                <a:latin typeface="Consolas" panose="020B0609020204030204" pitchFamily="49" charset="0"/>
                <a:cs typeface="Arial" panose="020B0604020202020204" pitchFamily="34" charset="0"/>
                <a:sym typeface="Arial"/>
              </a:rPr>
              <a:t>try</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KafkaConsumer</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consumer</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a:solidFill>
                  <a:srgbClr val="0070C0"/>
                </a:solidFill>
                <a:latin typeface="Consolas" panose="020B0609020204030204" pitchFamily="49" charset="0"/>
                <a:cs typeface="Arial" panose="020B0604020202020204" pitchFamily="34" charset="0"/>
                <a:sym typeface="Arial"/>
              </a:rPr>
              <a:t>new</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KafkaConsumer</a:t>
            </a:r>
            <a:r>
              <a:rPr lang="da-DK" sz="1200" b="0" i="0" u="none" dirty="0">
                <a:solidFill>
                  <a:schemeClr val="dk1"/>
                </a:solidFill>
                <a:latin typeface="Consolas" panose="020B0609020204030204" pitchFamily="49" charset="0"/>
                <a:cs typeface="Arial" panose="020B0604020202020204" pitchFamily="34" charset="0"/>
                <a:sym typeface="Arial"/>
              </a:rPr>
              <a:t>&lt;&gt;(props)){</a:t>
            </a: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consumer.subscribe</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Arrays.asList</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topic</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Subscribe</a:t>
            </a:r>
            <a:r>
              <a:rPr lang="da-DK" sz="1200" b="0" i="0" u="none" dirty="0">
                <a:solidFill>
                  <a:srgbClr val="0070C0"/>
                </a:solidFill>
                <a:latin typeface="Consolas" panose="020B0609020204030204" pitchFamily="49" charset="0"/>
                <a:cs typeface="Arial" panose="020B0604020202020204" pitchFamily="34" charset="0"/>
                <a:sym typeface="Arial"/>
              </a:rPr>
              <a:t> to </a:t>
            </a:r>
            <a:r>
              <a:rPr lang="da-DK" sz="1200" b="0" i="0" u="none" dirty="0" err="1">
                <a:solidFill>
                  <a:srgbClr val="0070C0"/>
                </a:solidFill>
                <a:latin typeface="Consolas" panose="020B0609020204030204" pitchFamily="49" charset="0"/>
                <a:cs typeface="Arial" panose="020B0604020202020204" pitchFamily="34" charset="0"/>
                <a:sym typeface="Arial"/>
              </a:rPr>
              <a:t>one</a:t>
            </a:r>
            <a:r>
              <a:rPr lang="da-DK" sz="1200" b="0" i="0" u="none" dirty="0">
                <a:solidFill>
                  <a:srgbClr val="0070C0"/>
                </a:solidFill>
                <a:latin typeface="Consolas" panose="020B0609020204030204" pitchFamily="49" charset="0"/>
                <a:cs typeface="Arial" panose="020B0604020202020204" pitchFamily="34" charset="0"/>
                <a:sym typeface="Arial"/>
              </a:rPr>
              <a:t> or more </a:t>
            </a:r>
            <a:r>
              <a:rPr lang="da-DK" sz="1200" b="0" i="0" u="none" dirty="0" err="1">
                <a:solidFill>
                  <a:srgbClr val="0070C0"/>
                </a:solidFill>
                <a:latin typeface="Consolas" panose="020B0609020204030204" pitchFamily="49" charset="0"/>
                <a:cs typeface="Arial" panose="020B0604020202020204" pitchFamily="34" charset="0"/>
                <a:sym typeface="Arial"/>
              </a:rPr>
              <a:t>topics</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  </a:t>
            </a:r>
            <a:r>
              <a:rPr lang="da-DK" sz="1200" b="0" i="0" u="none" dirty="0" err="1">
                <a:solidFill>
                  <a:srgbClr val="0070C0"/>
                </a:solidFill>
                <a:latin typeface="Consolas" panose="020B0609020204030204" pitchFamily="49" charset="0"/>
                <a:cs typeface="Arial" panose="020B0604020202020204" pitchFamily="34" charset="0"/>
                <a:sym typeface="Arial"/>
              </a:rPr>
              <a:t>while</a:t>
            </a:r>
            <a:r>
              <a:rPr lang="da-DK" sz="1200" b="0" i="0" u="none" dirty="0">
                <a:solidFill>
                  <a:schemeClr val="dk1"/>
                </a:solidFill>
                <a:latin typeface="Consolas" panose="020B0609020204030204" pitchFamily="49" charset="0"/>
                <a:cs typeface="Arial" panose="020B0604020202020204" pitchFamily="34" charset="0"/>
                <a:sym typeface="Arial"/>
              </a:rPr>
              <a:t> (true) { </a:t>
            </a:r>
            <a:r>
              <a:rPr lang="da-DK" sz="1200" b="0" i="0" u="none" dirty="0">
                <a:solidFill>
                  <a:srgbClr val="0070C0"/>
                </a:solidFill>
                <a:latin typeface="Consolas" panose="020B0609020204030204" pitchFamily="49" charset="0"/>
                <a:cs typeface="Arial" panose="020B0604020202020204" pitchFamily="34" charset="0"/>
                <a:sym typeface="Arial"/>
              </a:rPr>
              <a:t>// </a:t>
            </a:r>
            <a:r>
              <a:rPr lang="da-DK" sz="1200" b="0" i="0" u="none" dirty="0" err="1">
                <a:solidFill>
                  <a:srgbClr val="0070C0"/>
                </a:solidFill>
                <a:latin typeface="Consolas" panose="020B0609020204030204" pitchFamily="49" charset="0"/>
                <a:cs typeface="Arial" panose="020B0604020202020204" pitchFamily="34" charset="0"/>
                <a:sym typeface="Arial"/>
              </a:rPr>
              <a:t>Endles</a:t>
            </a:r>
            <a:r>
              <a:rPr lang="da-DK" sz="1200" dirty="0" err="1">
                <a:solidFill>
                  <a:srgbClr val="0070C0"/>
                </a:solidFill>
                <a:latin typeface="Consolas" panose="020B0609020204030204" pitchFamily="49" charset="0"/>
                <a:cs typeface="Arial" panose="020B0604020202020204" pitchFamily="34" charset="0"/>
              </a:rPr>
              <a:t>s</a:t>
            </a:r>
            <a:r>
              <a:rPr lang="da-DK" sz="1200" dirty="0">
                <a:solidFill>
                  <a:srgbClr val="0070C0"/>
                </a:solidFill>
                <a:latin typeface="Consolas" panose="020B0609020204030204" pitchFamily="49" charset="0"/>
                <a:cs typeface="Arial" panose="020B0604020202020204" pitchFamily="34" charset="0"/>
              </a:rPr>
              <a:t> loop with </a:t>
            </a:r>
            <a:r>
              <a:rPr lang="da-DK" sz="1200" dirty="0" err="1">
                <a:solidFill>
                  <a:srgbClr val="0070C0"/>
                </a:solidFill>
                <a:latin typeface="Consolas" panose="020B0609020204030204" pitchFamily="49" charset="0"/>
                <a:cs typeface="Arial" panose="020B0604020202020204" pitchFamily="34" charset="0"/>
              </a:rPr>
              <a:t>polling</a:t>
            </a:r>
            <a:r>
              <a:rPr lang="da-DK" sz="1200" dirty="0">
                <a:solidFill>
                  <a:srgbClr val="0070C0"/>
                </a:solidFill>
                <a:latin typeface="Consolas" panose="020B0609020204030204" pitchFamily="49" charset="0"/>
                <a:cs typeface="Arial" panose="020B0604020202020204" pitchFamily="34" charset="0"/>
              </a:rPr>
              <a:t> </a:t>
            </a:r>
            <a:endParaRPr lang="da-DK" sz="1200" b="0" i="0" u="none" dirty="0">
              <a:solidFill>
                <a:srgbClr val="0070C0"/>
              </a:solidFill>
              <a:latin typeface="Consolas" panose="020B0609020204030204" pitchFamily="49" charset="0"/>
              <a:cs typeface="Arial" panose="020B0604020202020204" pitchFamily="34" charset="0"/>
              <a:sym typeface="Arial"/>
            </a:endParaRP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    </a:t>
            </a:r>
            <a:r>
              <a:rPr lang="da-DK" sz="1200" b="0" i="0" u="none" dirty="0" err="1">
                <a:solidFill>
                  <a:schemeClr val="dk1"/>
                </a:solidFill>
                <a:latin typeface="Consolas" panose="020B0609020204030204" pitchFamily="49" charset="0"/>
                <a:cs typeface="Arial" panose="020B0604020202020204" pitchFamily="34" charset="0"/>
                <a:sym typeface="Arial"/>
              </a:rPr>
              <a:t>ConsumerRecords</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records</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err="1">
                <a:solidFill>
                  <a:schemeClr val="dk1"/>
                </a:solidFill>
                <a:latin typeface="Consolas" panose="020B0609020204030204" pitchFamily="49" charset="0"/>
                <a:cs typeface="Arial" panose="020B0604020202020204" pitchFamily="34" charset="0"/>
                <a:sym typeface="Arial"/>
              </a:rPr>
              <a:t>consumer.poll</a:t>
            </a:r>
            <a:r>
              <a:rPr lang="da-DK" sz="1200" b="0" i="0" u="none" dirty="0">
                <a:solidFill>
                  <a:schemeClr val="dk1"/>
                </a:solidFill>
                <a:latin typeface="Consolas" panose="020B0609020204030204" pitchFamily="49" charset="0"/>
                <a:cs typeface="Arial" panose="020B0604020202020204" pitchFamily="34" charset="0"/>
                <a:sym typeface="Arial"/>
              </a:rPr>
              <a:t>(</a:t>
            </a:r>
            <a:r>
              <a:rPr lang="da-DK" sz="1200" b="0" i="0" u="none" dirty="0" err="1">
                <a:solidFill>
                  <a:schemeClr val="dk1"/>
                </a:solidFill>
                <a:latin typeface="Consolas" panose="020B0609020204030204" pitchFamily="49" charset="0"/>
                <a:cs typeface="Arial" panose="020B0604020202020204" pitchFamily="34" charset="0"/>
                <a:sym typeface="Arial"/>
              </a:rPr>
              <a:t>Duration.ofMillis</a:t>
            </a:r>
            <a:r>
              <a:rPr lang="da-DK" sz="1200" b="0" i="0" u="none" dirty="0">
                <a:solidFill>
                  <a:schemeClr val="dk1"/>
                </a:solidFill>
                <a:latin typeface="Consolas" panose="020B0609020204030204" pitchFamily="49" charset="0"/>
                <a:cs typeface="Arial" panose="020B0604020202020204" pitchFamily="34" charset="0"/>
                <a:sym typeface="Arial"/>
              </a:rPr>
              <a:t>(100));</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a:solidFill>
                  <a:srgbClr val="0070C0"/>
                </a:solidFill>
                <a:latin typeface="Consolas" panose="020B0609020204030204" pitchFamily="49" charset="0"/>
                <a:cs typeface="Arial" panose="020B0604020202020204" pitchFamily="34" charset="0"/>
                <a:sym typeface="Arial"/>
              </a:rPr>
              <a:t>for</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ConsumerRecord</a:t>
            </a:r>
            <a:r>
              <a:rPr lang="da-DK" sz="1200" b="0" i="0" u="none" dirty="0">
                <a:solidFill>
                  <a:schemeClr val="dk1"/>
                </a:solidFill>
                <a:latin typeface="Consolas" panose="020B0609020204030204" pitchFamily="49" charset="0"/>
                <a:cs typeface="Arial" panose="020B0604020202020204" pitchFamily="34" charset="0"/>
                <a:sym typeface="Arial"/>
              </a:rPr>
              <a:t>&lt;</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 </a:t>
            </a:r>
            <a:r>
              <a:rPr lang="da-DK" sz="1200" b="0" i="0" u="none" dirty="0" err="1">
                <a:solidFill>
                  <a:schemeClr val="dk1"/>
                </a:solidFill>
                <a:latin typeface="Consolas" panose="020B0609020204030204" pitchFamily="49" charset="0"/>
                <a:cs typeface="Arial" panose="020B0604020202020204" pitchFamily="34" charset="0"/>
                <a:sym typeface="Arial"/>
              </a:rPr>
              <a:t>String</a:t>
            </a:r>
            <a:r>
              <a:rPr lang="da-DK" sz="1200" b="0" i="0" u="none" dirty="0">
                <a:solidFill>
                  <a:schemeClr val="dk1"/>
                </a:solidFill>
                <a:latin typeface="Consolas" panose="020B0609020204030204" pitchFamily="49" charset="0"/>
                <a:cs typeface="Arial" panose="020B0604020202020204" pitchFamily="34" charset="0"/>
                <a:sym typeface="Arial"/>
              </a:rPr>
              <a:t>&gt; </a:t>
            </a:r>
            <a:r>
              <a:rPr lang="da-DK" sz="1200" b="0" i="0" u="none" dirty="0" err="1">
                <a:solidFill>
                  <a:schemeClr val="dk1"/>
                </a:solidFill>
                <a:latin typeface="Consolas" panose="020B0609020204030204" pitchFamily="49" charset="0"/>
                <a:cs typeface="Arial" panose="020B0604020202020204" pitchFamily="34" charset="0"/>
                <a:sym typeface="Arial"/>
              </a:rPr>
              <a:t>record</a:t>
            </a:r>
            <a:r>
              <a:rPr lang="da-DK" sz="1200" b="0" i="0" u="none" dirty="0">
                <a:solidFill>
                  <a:schemeClr val="dk1"/>
                </a:solidFill>
                <a:latin typeface="Consolas" panose="020B0609020204030204" pitchFamily="49" charset="0"/>
                <a:cs typeface="Arial" panose="020B0604020202020204" pitchFamily="34" charset="0"/>
                <a:sym typeface="Arial"/>
              </a:rPr>
              <a:t> : </a:t>
            </a:r>
            <a:r>
              <a:rPr lang="da-DK" sz="1200" b="0" i="0" u="none" dirty="0" err="1">
                <a:solidFill>
                  <a:schemeClr val="dk1"/>
                </a:solidFill>
                <a:latin typeface="Consolas" panose="020B0609020204030204" pitchFamily="49" charset="0"/>
                <a:cs typeface="Arial" panose="020B0604020202020204" pitchFamily="34" charset="0"/>
                <a:sym typeface="Arial"/>
              </a:rPr>
              <a:t>records</a:t>
            </a:r>
            <a:r>
              <a:rPr lang="da-DK" sz="12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200" dirty="0">
                <a:latin typeface="Consolas" panose="020B0609020204030204" pitchFamily="49" charset="0"/>
                <a:cs typeface="Arial" panose="020B0604020202020204" pitchFamily="34" charset="0"/>
              </a:rPr>
              <a:t>      … Do </a:t>
            </a:r>
            <a:r>
              <a:rPr lang="da-DK" sz="1200" dirty="0" err="1">
                <a:latin typeface="Consolas" panose="020B0609020204030204" pitchFamily="49" charset="0"/>
                <a:cs typeface="Arial" panose="020B0604020202020204" pitchFamily="34" charset="0"/>
              </a:rPr>
              <a:t>something</a:t>
            </a:r>
            <a:endParaRPr lang="da-DK" sz="12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		</a:t>
            </a: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  }	</a:t>
            </a:r>
          </a:p>
          <a:p>
            <a:pPr marL="358775" marR="0" lvl="0" indent="-142875" algn="l" rtl="0">
              <a:spcBef>
                <a:spcPts val="680"/>
              </a:spcBef>
              <a:spcAft>
                <a:spcPts val="0"/>
              </a:spcAft>
              <a:buClr>
                <a:schemeClr val="dk1"/>
              </a:buClr>
              <a:buSzPts val="3400"/>
              <a:buFont typeface="Arial"/>
              <a:buNone/>
            </a:pPr>
            <a:r>
              <a:rPr lang="da-DK" sz="1200" b="0" i="0" u="none" dirty="0">
                <a:solidFill>
                  <a:schemeClr val="dk1"/>
                </a:solidFill>
                <a:latin typeface="Consolas" panose="020B0609020204030204" pitchFamily="49" charset="0"/>
                <a:cs typeface="Arial" panose="020B0604020202020204" pitchFamily="34" charset="0"/>
                <a:sym typeface="Arial"/>
              </a:rPr>
              <a:t>}</a:t>
            </a:r>
            <a:endParaRPr sz="1200" b="0" i="0" u="none" dirty="0">
              <a:solidFill>
                <a:schemeClr val="dk1"/>
              </a:solidFill>
              <a:latin typeface="Consolas" panose="020B0609020204030204" pitchFamily="49" charset="0"/>
              <a:cs typeface="Arial" panose="020B0604020202020204" pitchFamily="34" charset="0"/>
              <a:sym typeface="Arial"/>
            </a:endParaRPr>
          </a:p>
        </p:txBody>
      </p:sp>
    </p:spTree>
    <p:extLst>
      <p:ext uri="{BB962C8B-B14F-4D97-AF65-F5344CB8AC3E}">
        <p14:creationId xmlns:p14="http://schemas.microsoft.com/office/powerpoint/2010/main" val="76863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85818-DDB4-DF9E-F2AE-FB8CC0E87E4B}"/>
              </a:ext>
            </a:extLst>
          </p:cNvPr>
          <p:cNvSpPr>
            <a:spLocks noGrp="1"/>
          </p:cNvSpPr>
          <p:nvPr>
            <p:ph type="title"/>
          </p:nvPr>
        </p:nvSpPr>
        <p:spPr/>
        <p:txBody>
          <a:bodyPr/>
          <a:lstStyle/>
          <a:p>
            <a:r>
              <a:rPr lang="en-US" dirty="0"/>
              <a:t>Exercise</a:t>
            </a:r>
          </a:p>
        </p:txBody>
      </p:sp>
      <p:sp>
        <p:nvSpPr>
          <p:cNvPr id="3" name="Pladsholder til tekst 2">
            <a:extLst>
              <a:ext uri="{FF2B5EF4-FFF2-40B4-BE49-F238E27FC236}">
                <a16:creationId xmlns:a16="http://schemas.microsoft.com/office/drawing/2014/main" id="{48410D51-67EE-5AD3-C474-F10455AD316D}"/>
              </a:ext>
            </a:extLst>
          </p:cNvPr>
          <p:cNvSpPr>
            <a:spLocks noGrp="1"/>
          </p:cNvSpPr>
          <p:nvPr>
            <p:ph type="body" idx="1"/>
          </p:nvPr>
        </p:nvSpPr>
        <p:spPr>
          <a:xfrm>
            <a:off x="360362" y="1052513"/>
            <a:ext cx="7996238" cy="3824288"/>
          </a:xfrm>
          <a:ln/>
        </p:spPr>
        <p:style>
          <a:lnRef idx="1">
            <a:schemeClr val="dk1"/>
          </a:lnRef>
          <a:fillRef idx="2">
            <a:schemeClr val="dk1"/>
          </a:fillRef>
          <a:effectRef idx="1">
            <a:schemeClr val="dk1"/>
          </a:effectRef>
          <a:fontRef idx="minor">
            <a:schemeClr val="dk1"/>
          </a:fontRef>
        </p:style>
        <p:txBody>
          <a:bodyPr/>
          <a:lstStyle/>
          <a:p>
            <a:pPr marL="12700" indent="0">
              <a:buNone/>
            </a:pPr>
            <a:r>
              <a:rPr lang="en-US" sz="1800" dirty="0"/>
              <a:t>Create vanilla java consumer</a:t>
            </a:r>
          </a:p>
          <a:p>
            <a:pPr lvl="1"/>
            <a:r>
              <a:rPr lang="en-US" sz="1400" dirty="0"/>
              <a:t>Create a new topic with 2 partitions</a:t>
            </a:r>
          </a:p>
          <a:p>
            <a:pPr lvl="1"/>
            <a:r>
              <a:rPr lang="en-US" sz="1400" dirty="0"/>
              <a:t>Write a java consumer that consumes from the above topic. Output the consumed messages</a:t>
            </a:r>
          </a:p>
          <a:p>
            <a:pPr lvl="1"/>
            <a:r>
              <a:rPr lang="en-US" sz="1400" dirty="0"/>
              <a:t>Consider using </a:t>
            </a:r>
            <a:r>
              <a:rPr lang="en-US" sz="1400" dirty="0" err="1">
                <a:latin typeface="Consolas" panose="020B0609020204030204" pitchFamily="49" charset="0"/>
              </a:rPr>
              <a:t>props.put</a:t>
            </a:r>
            <a:r>
              <a:rPr lang="en-US" sz="1400" dirty="0">
                <a:latin typeface="Consolas" panose="020B0609020204030204" pitchFamily="49" charset="0"/>
              </a:rPr>
              <a:t>(</a:t>
            </a:r>
            <a:r>
              <a:rPr lang="en-US" sz="1400" dirty="0" err="1">
                <a:latin typeface="Consolas" panose="020B0609020204030204" pitchFamily="49" charset="0"/>
              </a:rPr>
              <a:t>ConsumerConfig.AUTO_OFFSET_RESET_CONFIG</a:t>
            </a:r>
            <a:r>
              <a:rPr lang="en-US" sz="1400" dirty="0">
                <a:latin typeface="Consolas" panose="020B0609020204030204" pitchFamily="49" charset="0"/>
              </a:rPr>
              <a:t>, "earliest");</a:t>
            </a:r>
            <a:endParaRPr lang="en-US" sz="1400" dirty="0"/>
          </a:p>
          <a:p>
            <a:pPr lvl="1"/>
            <a:r>
              <a:rPr lang="en-US" sz="1400" dirty="0"/>
              <a:t>Create a consoles producer that allows you to specify key and value. Use </a:t>
            </a:r>
            <a:r>
              <a:rPr lang="en-US" sz="1400" i="0" dirty="0">
                <a:solidFill>
                  <a:schemeClr val="tx1"/>
                </a:solidFill>
                <a:effectLst/>
                <a:latin typeface="Consolas" panose="020B0609020204030204" pitchFamily="49" charset="0"/>
              </a:rPr>
              <a:t>--property </a:t>
            </a:r>
            <a:r>
              <a:rPr lang="en-US" sz="1400" i="0" dirty="0" err="1">
                <a:solidFill>
                  <a:schemeClr val="tx1"/>
                </a:solidFill>
                <a:effectLst/>
                <a:latin typeface="Consolas" panose="020B0609020204030204" pitchFamily="49" charset="0"/>
              </a:rPr>
              <a:t>parse.key</a:t>
            </a:r>
            <a:r>
              <a:rPr lang="en-US" sz="1400" i="0" dirty="0">
                <a:solidFill>
                  <a:schemeClr val="tx1"/>
                </a:solidFill>
                <a:effectLst/>
                <a:latin typeface="Consolas" panose="020B0609020204030204" pitchFamily="49" charset="0"/>
              </a:rPr>
              <a:t>=true --property </a:t>
            </a:r>
            <a:r>
              <a:rPr lang="en-US" sz="1400" i="0" dirty="0" err="1">
                <a:solidFill>
                  <a:schemeClr val="tx1"/>
                </a:solidFill>
                <a:effectLst/>
                <a:latin typeface="Consolas" panose="020B0609020204030204" pitchFamily="49" charset="0"/>
              </a:rPr>
              <a:t>key.separator</a:t>
            </a:r>
            <a:r>
              <a:rPr lang="en-US" sz="1400" i="0" dirty="0">
                <a:solidFill>
                  <a:schemeClr val="tx1"/>
                </a:solidFill>
                <a:effectLst/>
                <a:latin typeface="Consolas" panose="020B0609020204030204" pitchFamily="49" charset="0"/>
              </a:rPr>
              <a:t>=":”</a:t>
            </a:r>
          </a:p>
          <a:p>
            <a:pPr lvl="1"/>
            <a:r>
              <a:rPr lang="en-US" sz="1400" dirty="0">
                <a:solidFill>
                  <a:schemeClr val="tx1"/>
                </a:solidFill>
                <a:latin typeface="+mn-lt"/>
              </a:rPr>
              <a:t>Write some key/values to the topic from the console producer</a:t>
            </a:r>
          </a:p>
          <a:p>
            <a:pPr lvl="1"/>
            <a:r>
              <a:rPr lang="en-US" sz="1400" dirty="0">
                <a:latin typeface="+mn-lt"/>
              </a:rPr>
              <a:t>Verify that the messages are consumed in the java consumer</a:t>
            </a:r>
          </a:p>
          <a:p>
            <a:pPr lvl="1"/>
            <a:r>
              <a:rPr lang="en-US" sz="1400" dirty="0">
                <a:latin typeface="+mn-lt"/>
              </a:rPr>
              <a:t>Change the program to also output the key, topic-name, partition and offset and rerun it</a:t>
            </a:r>
          </a:p>
          <a:p>
            <a:pPr lvl="1"/>
            <a:endParaRPr lang="en-US" sz="1400" dirty="0">
              <a:latin typeface="+mn-lt"/>
            </a:endParaRPr>
          </a:p>
          <a:p>
            <a:endParaRPr lang="en-US" dirty="0"/>
          </a:p>
          <a:p>
            <a:pPr marL="12700" indent="0">
              <a:buNone/>
            </a:pPr>
            <a:endParaRPr lang="en-US" dirty="0"/>
          </a:p>
        </p:txBody>
      </p:sp>
      <p:sp>
        <p:nvSpPr>
          <p:cNvPr id="4" name="Skriftrulle: lodret 3">
            <a:extLst>
              <a:ext uri="{FF2B5EF4-FFF2-40B4-BE49-F238E27FC236}">
                <a16:creationId xmlns:a16="http://schemas.microsoft.com/office/drawing/2014/main" id="{0860EEA1-63D6-0C6A-DFCA-FCCBE81117AE}"/>
              </a:ext>
            </a:extLst>
          </p:cNvPr>
          <p:cNvSpPr/>
          <p:nvPr/>
        </p:nvSpPr>
        <p:spPr>
          <a:xfrm>
            <a:off x="8686990" y="1052512"/>
            <a:ext cx="1033272" cy="1143000"/>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7.3</a:t>
            </a:r>
          </a:p>
        </p:txBody>
      </p:sp>
    </p:spTree>
    <p:extLst>
      <p:ext uri="{BB962C8B-B14F-4D97-AF65-F5344CB8AC3E}">
        <p14:creationId xmlns:p14="http://schemas.microsoft.com/office/powerpoint/2010/main" val="139659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0" y="-11112"/>
            <a:ext cx="6119812" cy="7762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8F8F8"/>
              </a:buClr>
              <a:buSzPts val="3200"/>
              <a:buFont typeface="Arial Narrow"/>
              <a:buNone/>
            </a:pPr>
            <a:r>
              <a:rPr lang="en-US" sz="3200" b="1" i="1" u="none" strike="noStrike" cap="none" dirty="0">
                <a:solidFill>
                  <a:srgbClr val="F8F8F8"/>
                </a:solidFill>
                <a:latin typeface="Arial Narrow"/>
                <a:ea typeface="Arial Narrow"/>
                <a:cs typeface="Arial Narrow"/>
                <a:sym typeface="Arial Narrow"/>
              </a:rPr>
              <a:t>Low-level consumer – Manual Ack</a:t>
            </a:r>
            <a:endParaRPr dirty="0"/>
          </a:p>
        </p:txBody>
      </p:sp>
      <p:sp>
        <p:nvSpPr>
          <p:cNvPr id="264" name="Google Shape;264;p26"/>
          <p:cNvSpPr txBox="1">
            <a:spLocks noGrp="1"/>
          </p:cNvSpPr>
          <p:nvPr>
            <p:ph type="body" idx="1"/>
          </p:nvPr>
        </p:nvSpPr>
        <p:spPr>
          <a:xfrm>
            <a:off x="360362" y="1052512"/>
            <a:ext cx="9359900" cy="5446611"/>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5750" tIns="47875" rIns="95750" bIns="47875" anchor="t" anchorCtr="0">
            <a:noAutofit/>
          </a:bodyPr>
          <a:lstStyle/>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Map</a:t>
            </a:r>
            <a:r>
              <a:rPr lang="da-DK" sz="1000" b="0" i="0" u="none" dirty="0">
                <a:solidFill>
                  <a:schemeClr val="dk1"/>
                </a:solidFill>
                <a:latin typeface="Consolas" panose="020B0609020204030204" pitchFamily="49" charset="0"/>
                <a:cs typeface="Arial" panose="020B0604020202020204" pitchFamily="34" charset="0"/>
                <a:sym typeface="Arial"/>
              </a:rPr>
              <a:t>&lt;</a:t>
            </a:r>
            <a:r>
              <a:rPr lang="da-DK" sz="1000" b="0" i="0" u="none" dirty="0" err="1">
                <a:solidFill>
                  <a:schemeClr val="dk1"/>
                </a:solidFill>
                <a:latin typeface="Consolas" panose="020B0609020204030204" pitchFamily="49" charset="0"/>
                <a:cs typeface="Arial" panose="020B0604020202020204" pitchFamily="34" charset="0"/>
                <a:sym typeface="Arial"/>
              </a:rPr>
              <a:t>String</a:t>
            </a:r>
            <a:r>
              <a:rPr lang="da-DK" sz="1000" b="0" i="0" u="none" dirty="0">
                <a:solidFill>
                  <a:schemeClr val="dk1"/>
                </a:solidFill>
                <a:latin typeface="Consolas" panose="020B0609020204030204" pitchFamily="49" charset="0"/>
                <a:cs typeface="Arial" panose="020B0604020202020204" pitchFamily="34" charset="0"/>
                <a:sym typeface="Arial"/>
              </a:rPr>
              <a:t>, Object&gt; props = new </a:t>
            </a:r>
            <a:r>
              <a:rPr lang="da-DK" sz="1000" b="0" i="0" u="none" dirty="0" err="1">
                <a:solidFill>
                  <a:schemeClr val="dk1"/>
                </a:solidFill>
                <a:latin typeface="Consolas" panose="020B0609020204030204" pitchFamily="49" charset="0"/>
                <a:cs typeface="Arial" panose="020B0604020202020204" pitchFamily="34" charset="0"/>
                <a:sym typeface="Arial"/>
              </a:rPr>
              <a:t>HashMap</a:t>
            </a:r>
            <a:r>
              <a:rPr lang="da-DK" sz="1000" b="0" i="0" u="none" dirty="0">
                <a:solidFill>
                  <a:schemeClr val="dk1"/>
                </a:solidFill>
                <a:latin typeface="Consolas" panose="020B0609020204030204" pitchFamily="49" charset="0"/>
                <a:cs typeface="Arial" panose="020B0604020202020204" pitchFamily="34" charset="0"/>
                <a:sym typeface="Arial"/>
              </a:rPr>
              <a:t>&lt;&gt;();</a:t>
            </a: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BOOTSTRAP_SERVERS_CONFIG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bootstrapServer</a:t>
            </a:r>
            <a:r>
              <a:rPr lang="da-DK" sz="1000" b="0" i="0" u="none" dirty="0">
                <a:solidFill>
                  <a:schemeClr val="dk1"/>
                </a:solidFill>
                <a:latin typeface="Consolas" panose="020B0609020204030204" pitchFamily="49" charset="0"/>
                <a:cs typeface="Arial" panose="020B0604020202020204" pitchFamily="34" charset="0"/>
                <a:sym typeface="Arial"/>
              </a:rPr>
              <a:t>);</a:t>
            </a:r>
            <a:endParaRPr lang="da-DK" sz="10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KEY_DESERIALIZER_CLASS_CONFIG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000" b="0" i="0" u="none" dirty="0">
                <a:solidFill>
                  <a:schemeClr val="dk1"/>
                </a:solidFill>
                <a:latin typeface="Consolas" panose="020B0609020204030204" pitchFamily="49" charset="0"/>
                <a:cs typeface="Arial" panose="020B0604020202020204" pitchFamily="34" charset="0"/>
                <a:sym typeface="Arial"/>
              </a:rPr>
              <a:t>);</a:t>
            </a:r>
            <a:endParaRPr lang="da-DK" sz="1000" dirty="0">
              <a:latin typeface="Consolas" panose="020B0609020204030204" pitchFamily="49" charset="0"/>
              <a:cs typeface="Arial" panose="020B0604020202020204" pitchFamily="34" charset="0"/>
            </a:endParaRP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VALUE_DESERIALIZER_CLASS_CONFIG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StringDeserializer.class</a:t>
            </a:r>
            <a:r>
              <a:rPr lang="da-DK" sz="1000" b="0" i="0" u="none" dirty="0">
                <a:solidFill>
                  <a:schemeClr val="dk1"/>
                </a:solidFill>
                <a:latin typeface="Consolas" panose="020B0609020204030204" pitchFamily="49" charset="0"/>
                <a:cs typeface="Arial" panose="020B0604020202020204" pitchFamily="34" charset="0"/>
                <a:sym typeface="Arial"/>
              </a:rPr>
              <a:t>);</a:t>
            </a:r>
          </a:p>
          <a:p>
            <a:pPr marL="358775" marR="0" lvl="0" indent="-142875" algn="l" rtl="0">
              <a:spcBef>
                <a:spcPts val="680"/>
              </a:spcBef>
              <a:spcAft>
                <a:spcPts val="0"/>
              </a:spcAft>
              <a:buClr>
                <a:schemeClr val="dk1"/>
              </a:buClr>
              <a:buSzPts val="3400"/>
              <a:buFont typeface="Arial"/>
              <a:buNone/>
            </a:pPr>
            <a:r>
              <a:rPr lang="da-DK" sz="1000" b="0" i="0" u="none" dirty="0" err="1">
                <a:solidFill>
                  <a:schemeClr val="dk1"/>
                </a:solidFill>
                <a:latin typeface="Consolas" panose="020B0609020204030204" pitchFamily="49" charset="0"/>
                <a:cs typeface="Arial" panose="020B0604020202020204" pitchFamily="34" charset="0"/>
                <a:sym typeface="Arial"/>
              </a:rPr>
              <a:t>props.put</a:t>
            </a:r>
            <a:r>
              <a:rPr lang="da-DK" sz="1000" b="0" i="0" u="none" dirty="0">
                <a:solidFill>
                  <a:schemeClr val="dk1"/>
                </a:solidFill>
                <a:latin typeface="Consolas" panose="020B0609020204030204" pitchFamily="49" charset="0"/>
                <a:cs typeface="Arial" panose="020B0604020202020204" pitchFamily="34" charset="0"/>
                <a:sym typeface="Arial"/>
              </a:rPr>
              <a:t>(</a:t>
            </a:r>
            <a:r>
              <a:rPr lang="da-DK" sz="1000" b="0" i="0" u="none" dirty="0" err="1">
                <a:solidFill>
                  <a:schemeClr val="dk1"/>
                </a:solidFill>
                <a:latin typeface="Consolas" panose="020B0609020204030204" pitchFamily="49" charset="0"/>
                <a:cs typeface="Arial" panose="020B0604020202020204" pitchFamily="34" charset="0"/>
                <a:sym typeface="Arial"/>
              </a:rPr>
              <a:t>ConsumerConfig.</a:t>
            </a:r>
            <a:r>
              <a:rPr lang="da-DK" sz="1000" b="1" i="0" u="none" dirty="0" err="1">
                <a:solidFill>
                  <a:schemeClr val="dk1"/>
                </a:solidFill>
                <a:latin typeface="Consolas" panose="020B0609020204030204" pitchFamily="49" charset="0"/>
                <a:cs typeface="Arial" panose="020B0604020202020204" pitchFamily="34" charset="0"/>
                <a:sym typeface="Arial"/>
              </a:rPr>
              <a:t>GROUP_ID_CONFIG</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err="1">
                <a:solidFill>
                  <a:schemeClr val="dk1"/>
                </a:solidFill>
                <a:latin typeface="Consolas" panose="020B0609020204030204" pitchFamily="49" charset="0"/>
                <a:cs typeface="Arial" panose="020B0604020202020204" pitchFamily="34" charset="0"/>
                <a:sym typeface="Arial"/>
              </a:rPr>
              <a:t>groupId</a:t>
            </a:r>
            <a:r>
              <a:rPr lang="da-DK" sz="1000" b="0" i="0" u="none" dirty="0">
                <a:solidFill>
                  <a:schemeClr val="dk1"/>
                </a:solidFill>
                <a:latin typeface="Consolas" panose="020B0609020204030204" pitchFamily="49" charset="0"/>
                <a:cs typeface="Arial" panose="020B0604020202020204" pitchFamily="34" charset="0"/>
                <a:sym typeface="Arial"/>
              </a:rPr>
              <a:t>); </a:t>
            </a:r>
            <a:r>
              <a:rPr lang="da-DK" sz="1000" b="0" i="0" u="none" dirty="0">
                <a:solidFill>
                  <a:srgbClr val="0070C0"/>
                </a:solidFill>
                <a:latin typeface="Consolas" panose="020B0609020204030204" pitchFamily="49" charset="0"/>
                <a:cs typeface="Arial" panose="020B0604020202020204" pitchFamily="34" charset="0"/>
                <a:sym typeface="Arial"/>
              </a:rPr>
              <a:t>// Consumer </a:t>
            </a:r>
            <a:r>
              <a:rPr lang="da-DK" sz="1000" b="0" i="0" u="none" dirty="0" err="1">
                <a:solidFill>
                  <a:srgbClr val="0070C0"/>
                </a:solidFill>
                <a:latin typeface="Consolas" panose="020B0609020204030204" pitchFamily="49" charset="0"/>
                <a:cs typeface="Arial" panose="020B0604020202020204" pitchFamily="34" charset="0"/>
                <a:sym typeface="Arial"/>
              </a:rPr>
              <a:t>group</a:t>
            </a:r>
            <a:r>
              <a:rPr lang="da-DK" sz="1000" b="0" i="0" u="none" dirty="0">
                <a:solidFill>
                  <a:schemeClr val="dk1"/>
                </a:solidFill>
                <a:latin typeface="Consolas" panose="020B0609020204030204" pitchFamily="49" charset="0"/>
                <a:cs typeface="Arial" panose="020B0604020202020204" pitchFamily="34" charset="0"/>
                <a:sym typeface="Arial"/>
              </a:rPr>
              <a:t>		</a:t>
            </a:r>
          </a:p>
          <a:p>
            <a:pPr marL="358775" marR="0" lvl="0" indent="-142875" algn="l" rtl="0">
              <a:spcBef>
                <a:spcPts val="680"/>
              </a:spcBef>
              <a:spcAft>
                <a:spcPts val="0"/>
              </a:spcAft>
              <a:buClr>
                <a:schemeClr val="dk1"/>
              </a:buClr>
              <a:buSzPts val="3400"/>
              <a:buFont typeface="Arial"/>
              <a:buNone/>
            </a:pPr>
            <a:r>
              <a:rPr lang="da-DK" sz="1000" b="1" i="0" dirty="0" err="1">
                <a:solidFill>
                  <a:srgbClr val="24292E"/>
                </a:solidFill>
                <a:effectLst/>
                <a:latin typeface="Consolas" panose="020B0609020204030204" pitchFamily="49" charset="0"/>
              </a:rPr>
              <a:t>properties.put</a:t>
            </a:r>
            <a:r>
              <a:rPr lang="da-DK" sz="1000" b="1" i="0" dirty="0">
                <a:solidFill>
                  <a:srgbClr val="24292E"/>
                </a:solidFill>
                <a:effectLst/>
                <a:latin typeface="Consolas" panose="020B0609020204030204" pitchFamily="49" charset="0"/>
              </a:rPr>
              <a:t>(</a:t>
            </a:r>
            <a:r>
              <a:rPr lang="da-DK" sz="1000" b="1" i="0" dirty="0">
                <a:solidFill>
                  <a:srgbClr val="032F62"/>
                </a:solidFill>
                <a:effectLst/>
                <a:latin typeface="Consolas" panose="020B0609020204030204" pitchFamily="49" charset="0"/>
              </a:rPr>
              <a:t>"</a:t>
            </a:r>
            <a:r>
              <a:rPr lang="da-DK" sz="1000" b="1" i="0" dirty="0" err="1">
                <a:solidFill>
                  <a:srgbClr val="032F62"/>
                </a:solidFill>
                <a:effectLst/>
                <a:latin typeface="Consolas" panose="020B0609020204030204" pitchFamily="49" charset="0"/>
              </a:rPr>
              <a:t>enable.auto.commit</a:t>
            </a:r>
            <a:r>
              <a:rPr lang="da-DK" sz="1000" b="1" i="0" dirty="0">
                <a:solidFill>
                  <a:srgbClr val="032F62"/>
                </a:solidFill>
                <a:effectLst/>
                <a:latin typeface="Consolas" panose="020B0609020204030204" pitchFamily="49" charset="0"/>
              </a:rPr>
              <a:t>"</a:t>
            </a:r>
            <a:r>
              <a:rPr lang="da-DK" sz="1000" b="1" i="0" dirty="0">
                <a:solidFill>
                  <a:srgbClr val="24292E"/>
                </a:solidFill>
                <a:effectLst/>
                <a:latin typeface="Consolas" panose="020B0609020204030204" pitchFamily="49" charset="0"/>
              </a:rPr>
              <a:t>, </a:t>
            </a:r>
            <a:r>
              <a:rPr lang="da-DK" sz="1000" b="1" i="0" dirty="0">
                <a:solidFill>
                  <a:srgbClr val="032F62"/>
                </a:solidFill>
                <a:effectLst/>
                <a:latin typeface="Consolas" panose="020B0609020204030204" pitchFamily="49" charset="0"/>
              </a:rPr>
              <a:t>"false"</a:t>
            </a:r>
            <a:r>
              <a:rPr lang="da-DK" sz="1000" b="1"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err="1">
                <a:solidFill>
                  <a:srgbClr val="24292E"/>
                </a:solidFill>
                <a:effectLst/>
                <a:latin typeface="Consolas" panose="020B0609020204030204" pitchFamily="49" charset="0"/>
              </a:rPr>
              <a:t>KafkaConsumer</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&gt; </a:t>
            </a:r>
            <a:r>
              <a:rPr lang="da-DK" sz="1000" b="0" i="0" dirty="0" err="1">
                <a:solidFill>
                  <a:srgbClr val="24292E"/>
                </a:solidFill>
                <a:effectLst/>
                <a:latin typeface="Consolas" panose="020B0609020204030204" pitchFamily="49" charset="0"/>
              </a:rPr>
              <a:t>consumer</a:t>
            </a:r>
            <a:r>
              <a:rPr lang="da-DK" sz="1000" b="0" i="0" dirty="0">
                <a:solidFill>
                  <a:srgbClr val="24292E"/>
                </a:solidFill>
                <a:effectLst/>
                <a:latin typeface="Consolas" panose="020B0609020204030204" pitchFamily="49" charset="0"/>
              </a:rPr>
              <a:t> = </a:t>
            </a:r>
            <a:r>
              <a:rPr lang="da-DK" sz="1000" b="0" i="0" dirty="0">
                <a:solidFill>
                  <a:srgbClr val="D73A49"/>
                </a:solidFill>
                <a:effectLst/>
                <a:latin typeface="Consolas" panose="020B0609020204030204" pitchFamily="49" charset="0"/>
              </a:rPr>
              <a:t>new</a:t>
            </a:r>
            <a:r>
              <a:rPr lang="da-DK" sz="1000" b="0" i="0" dirty="0">
                <a:solidFill>
                  <a:srgbClr val="24292E"/>
                </a:solidFill>
                <a:effectLst/>
                <a:latin typeface="Consolas" panose="020B0609020204030204" pitchFamily="49" charset="0"/>
              </a:rPr>
              <a:t> </a:t>
            </a:r>
            <a:r>
              <a:rPr lang="da-DK" sz="1000" b="0" i="0" dirty="0" err="1">
                <a:solidFill>
                  <a:srgbClr val="6F42C1"/>
                </a:solidFill>
                <a:effectLst/>
                <a:latin typeface="Consolas" panose="020B0609020204030204" pitchFamily="49" charset="0"/>
              </a:rPr>
              <a:t>KafkaConsumer</a:t>
            </a:r>
            <a:r>
              <a:rPr lang="da-DK" sz="1000" b="0" i="0" dirty="0">
                <a:solidFill>
                  <a:srgbClr val="24292E"/>
                </a:solidFill>
                <a:effectLst/>
                <a:latin typeface="Consolas" panose="020B0609020204030204" pitchFamily="49" charset="0"/>
              </a:rPr>
              <a:t>&lt;&gt;(properties);</a:t>
            </a:r>
          </a:p>
          <a:p>
            <a:pPr marL="358775" marR="0" lvl="0" indent="-142875" algn="l" rtl="0">
              <a:spcBef>
                <a:spcPts val="680"/>
              </a:spcBef>
              <a:spcAft>
                <a:spcPts val="0"/>
              </a:spcAft>
              <a:buClr>
                <a:schemeClr val="dk1"/>
              </a:buClr>
              <a:buSzPts val="3400"/>
              <a:buFont typeface="Arial"/>
              <a:buNone/>
            </a:pPr>
            <a:r>
              <a:rPr lang="da-DK" sz="1000" b="0" i="0" dirty="0" err="1">
                <a:solidFill>
                  <a:srgbClr val="24292E"/>
                </a:solidFill>
                <a:effectLst/>
                <a:latin typeface="Consolas" panose="020B0609020204030204" pitchFamily="49" charset="0"/>
              </a:rPr>
              <a:t>consumer.subscribe</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Collections.singletonList</a:t>
            </a:r>
            <a:r>
              <a:rPr lang="da-DK" sz="1000" b="0" i="0" dirty="0">
                <a:solidFill>
                  <a:srgbClr val="24292E"/>
                </a:solidFill>
                <a:effectLst/>
                <a:latin typeface="Consolas" panose="020B0609020204030204" pitchFamily="49" charset="0"/>
              </a:rPr>
              <a:t>(</a:t>
            </a:r>
            <a:r>
              <a:rPr lang="da-DK" sz="1000" b="0" i="0" dirty="0">
                <a:solidFill>
                  <a:srgbClr val="032F62"/>
                </a:solidFill>
                <a:effectLst/>
                <a:latin typeface="Consolas" panose="020B0609020204030204" pitchFamily="49" charset="0"/>
              </a:rPr>
              <a:t>"</a:t>
            </a:r>
            <a:r>
              <a:rPr lang="da-DK" sz="1000" b="0" i="0" dirty="0" err="1">
                <a:solidFill>
                  <a:srgbClr val="032F62"/>
                </a:solidFill>
                <a:effectLst/>
                <a:latin typeface="Consolas" panose="020B0609020204030204" pitchFamily="49" charset="0"/>
              </a:rPr>
              <a:t>topic</a:t>
            </a:r>
            <a:r>
              <a:rPr lang="da-DK" sz="1000" b="0" i="0" dirty="0">
                <a:solidFill>
                  <a:srgbClr val="032F62"/>
                </a:solidFill>
                <a:effectLst/>
                <a:latin typeface="Consolas" panose="020B0609020204030204" pitchFamily="49" charset="0"/>
              </a:rPr>
              <a:t>"</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D73A49"/>
                </a:solidFill>
                <a:effectLst/>
                <a:latin typeface="Consolas" panose="020B0609020204030204" pitchFamily="49" charset="0"/>
              </a:rPr>
              <a:t>  </a:t>
            </a:r>
            <a:r>
              <a:rPr lang="da-DK" sz="1000" b="0" i="0" dirty="0" err="1">
                <a:solidFill>
                  <a:srgbClr val="D73A49"/>
                </a:solidFill>
                <a:effectLst/>
                <a:latin typeface="Consolas" panose="020B0609020204030204" pitchFamily="49" charset="0"/>
              </a:rPr>
              <a:t>try</a:t>
            </a: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b="0" i="0" dirty="0">
                <a:solidFill>
                  <a:srgbClr val="D73A49"/>
                </a:solidFill>
                <a:effectLst/>
                <a:latin typeface="Consolas" panose="020B0609020204030204" pitchFamily="49" charset="0"/>
              </a:rPr>
              <a:t>    </a:t>
            </a:r>
            <a:r>
              <a:rPr lang="da-DK" sz="1000" b="0" i="0" dirty="0" err="1">
                <a:solidFill>
                  <a:srgbClr val="D73A49"/>
                </a:solidFill>
                <a:effectLst/>
                <a:latin typeface="Consolas" panose="020B0609020204030204" pitchFamily="49" charset="0"/>
              </a:rPr>
              <a:t>while</a:t>
            </a:r>
            <a:r>
              <a:rPr lang="da-DK" sz="1000" b="0" i="0" dirty="0">
                <a:solidFill>
                  <a:srgbClr val="24292E"/>
                </a:solidFill>
                <a:effectLst/>
                <a:latin typeface="Consolas" panose="020B0609020204030204" pitchFamily="49" charset="0"/>
              </a:rPr>
              <a:t> (</a:t>
            </a:r>
            <a:r>
              <a:rPr lang="da-DK" sz="1000" b="0" i="0" dirty="0">
                <a:solidFill>
                  <a:srgbClr val="005CC5"/>
                </a:solidFill>
                <a:effectLst/>
                <a:latin typeface="Consolas" panose="020B0609020204030204" pitchFamily="49" charset="0"/>
              </a:rPr>
              <a:t>true</a:t>
            </a: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ConsumerRecords</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&gt; </a:t>
            </a:r>
            <a:r>
              <a:rPr lang="da-DK" sz="1000" b="0" i="0" dirty="0" err="1">
                <a:solidFill>
                  <a:srgbClr val="24292E"/>
                </a:solidFill>
                <a:effectLst/>
                <a:latin typeface="Consolas" panose="020B0609020204030204" pitchFamily="49" charset="0"/>
              </a:rPr>
              <a:t>records</a:t>
            </a:r>
            <a:r>
              <a:rPr lang="da-DK" sz="1000" b="0" i="0" dirty="0">
                <a:solidFill>
                  <a:srgbClr val="24292E"/>
                </a:solidFill>
                <a:effectLst/>
                <a:latin typeface="Consolas" panose="020B0609020204030204" pitchFamily="49" charset="0"/>
              </a:rPr>
              <a:t> = </a:t>
            </a:r>
            <a:r>
              <a:rPr lang="da-DK" sz="1000" b="0" i="0" dirty="0" err="1">
                <a:solidFill>
                  <a:srgbClr val="24292E"/>
                </a:solidFill>
                <a:effectLst/>
                <a:latin typeface="Consolas" panose="020B0609020204030204" pitchFamily="49" charset="0"/>
              </a:rPr>
              <a:t>consumer.poll</a:t>
            </a:r>
            <a:r>
              <a:rPr lang="da-DK" sz="1000" b="0" i="0" dirty="0">
                <a:solidFill>
                  <a:srgbClr val="24292E"/>
                </a:solidFill>
                <a:effectLst/>
                <a:latin typeface="Consolas" panose="020B0609020204030204" pitchFamily="49" charset="0"/>
              </a:rPr>
              <a:t>(</a:t>
            </a:r>
            <a:r>
              <a:rPr lang="da-DK" sz="1000" b="0" i="0" dirty="0" err="1">
                <a:solidFill>
                  <a:srgbClr val="24292E"/>
                </a:solidFill>
                <a:effectLst/>
                <a:latin typeface="Consolas" panose="020B0609020204030204" pitchFamily="49" charset="0"/>
              </a:rPr>
              <a:t>Duration.ofMillis</a:t>
            </a:r>
            <a:r>
              <a:rPr lang="da-DK" sz="1000" b="0" i="0" dirty="0">
                <a:solidFill>
                  <a:srgbClr val="24292E"/>
                </a:solidFill>
                <a:effectLst/>
                <a:latin typeface="Consolas" panose="020B0609020204030204" pitchFamily="49" charset="0"/>
              </a:rPr>
              <a:t>(</a:t>
            </a:r>
            <a:r>
              <a:rPr lang="da-DK" sz="1000" b="0" i="0" dirty="0">
                <a:solidFill>
                  <a:srgbClr val="005CC5"/>
                </a:solidFill>
                <a:effectLst/>
                <a:latin typeface="Consolas" panose="020B0609020204030204" pitchFamily="49" charset="0"/>
              </a:rPr>
              <a:t>100</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D73A49"/>
                </a:solidFill>
                <a:effectLst/>
                <a:latin typeface="Consolas" panose="020B0609020204030204" pitchFamily="49" charset="0"/>
              </a:rPr>
              <a:t>      for</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ConsumerRecord</a:t>
            </a:r>
            <a:r>
              <a:rPr lang="da-DK" sz="1000" b="0" i="0" dirty="0">
                <a:solidFill>
                  <a:srgbClr val="24292E"/>
                </a:solidFill>
                <a:effectLst/>
                <a:latin typeface="Consolas" panose="020B0609020204030204" pitchFamily="49" charset="0"/>
              </a:rPr>
              <a:t>&lt;</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String</a:t>
            </a:r>
            <a:r>
              <a:rPr lang="da-DK" sz="1000" b="0" i="0" dirty="0">
                <a:solidFill>
                  <a:srgbClr val="24292E"/>
                </a:solidFill>
                <a:effectLst/>
                <a:latin typeface="Consolas" panose="020B0609020204030204" pitchFamily="49" charset="0"/>
              </a:rPr>
              <a:t>&gt; </a:t>
            </a:r>
            <a:r>
              <a:rPr lang="da-DK" sz="1000" b="0" i="0" dirty="0" err="1">
                <a:solidFill>
                  <a:srgbClr val="24292E"/>
                </a:solidFill>
                <a:effectLst/>
                <a:latin typeface="Consolas" panose="020B0609020204030204" pitchFamily="49" charset="0"/>
              </a:rPr>
              <a:t>record</a:t>
            </a:r>
            <a:r>
              <a:rPr lang="da-DK" sz="1000" b="0" i="0" dirty="0">
                <a:solidFill>
                  <a:srgbClr val="24292E"/>
                </a:solidFill>
                <a:effectLst/>
                <a:latin typeface="Consolas" panose="020B0609020204030204" pitchFamily="49" charset="0"/>
              </a:rPr>
              <a:t> : </a:t>
            </a:r>
            <a:r>
              <a:rPr lang="da-DK" sz="1000" b="0" i="0" dirty="0" err="1">
                <a:solidFill>
                  <a:srgbClr val="24292E"/>
                </a:solidFill>
                <a:effectLst/>
                <a:latin typeface="Consolas" panose="020B0609020204030204" pitchFamily="49" charset="0"/>
              </a:rPr>
              <a:t>records</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 </a:t>
            </a:r>
            <a:r>
              <a:rPr lang="da-DK" sz="1000" b="0" i="0" dirty="0" err="1">
                <a:solidFill>
                  <a:srgbClr val="24292E"/>
                </a:solidFill>
                <a:effectLst/>
                <a:latin typeface="Consolas" panose="020B0609020204030204" pitchFamily="49" charset="0"/>
              </a:rPr>
              <a:t>process</a:t>
            </a:r>
            <a:r>
              <a:rPr lang="da-DK" sz="1000" b="0" i="0" dirty="0">
                <a:solidFill>
                  <a:srgbClr val="24292E"/>
                </a:solidFill>
                <a:effectLst/>
                <a:latin typeface="Consolas" panose="020B0609020204030204" pitchFamily="49" charset="0"/>
              </a:rPr>
              <a:t> </a:t>
            </a:r>
            <a:r>
              <a:rPr lang="da-DK" sz="1000" b="0" i="0" dirty="0" err="1">
                <a:solidFill>
                  <a:srgbClr val="24292E"/>
                </a:solidFill>
                <a:effectLst/>
                <a:latin typeface="Consolas" panose="020B0609020204030204" pitchFamily="49" charset="0"/>
              </a:rPr>
              <a:t>records</a:t>
            </a:r>
            <a:endParaRPr lang="da-DK" sz="1000" b="0" i="0" dirty="0">
              <a:solidFill>
                <a:srgbClr val="24292E"/>
              </a:solidFill>
              <a:effectLst/>
              <a:latin typeface="Consolas" panose="020B0609020204030204" pitchFamily="49" charset="0"/>
            </a:endParaRPr>
          </a:p>
          <a:p>
            <a:pPr marL="358775" marR="0" lvl="0" indent="-142875" algn="l" rtl="0">
              <a:spcBef>
                <a:spcPts val="680"/>
              </a:spcBef>
              <a:spcAft>
                <a:spcPts val="0"/>
              </a:spcAft>
              <a:buClr>
                <a:schemeClr val="dk1"/>
              </a:buClr>
              <a:buSzPts val="3400"/>
              <a:buFont typeface="Arial"/>
              <a:buNone/>
            </a:pPr>
            <a:r>
              <a:rPr lang="da-DK" sz="1000" b="1" i="0" dirty="0">
                <a:solidFill>
                  <a:srgbClr val="24292E"/>
                </a:solidFill>
                <a:effectLst/>
                <a:latin typeface="Consolas" panose="020B0609020204030204" pitchFamily="49" charset="0"/>
              </a:rPr>
              <a:t>        </a:t>
            </a:r>
            <a:r>
              <a:rPr lang="da-DK" sz="1000" b="1" i="0" dirty="0" err="1">
                <a:solidFill>
                  <a:srgbClr val="24292E"/>
                </a:solidFill>
                <a:effectLst/>
                <a:latin typeface="Consolas" panose="020B0609020204030204" pitchFamily="49" charset="0"/>
              </a:rPr>
              <a:t>consumer.commitSync</a:t>
            </a:r>
            <a:r>
              <a:rPr lang="da-DK" sz="1000" b="1" i="0" dirty="0">
                <a:solidFill>
                  <a:srgbClr val="24292E"/>
                </a:solidFill>
                <a:effectLst/>
                <a:latin typeface="Consolas" panose="020B0609020204030204" pitchFamily="49" charset="0"/>
              </a:rPr>
              <a:t>(</a:t>
            </a:r>
            <a:r>
              <a:rPr lang="da-DK" sz="1000" b="1" i="0" dirty="0" err="1">
                <a:solidFill>
                  <a:srgbClr val="24292E"/>
                </a:solidFill>
                <a:effectLst/>
                <a:latin typeface="Consolas" panose="020B0609020204030204" pitchFamily="49" charset="0"/>
              </a:rPr>
              <a:t>Collections.singletonMap</a:t>
            </a:r>
            <a:r>
              <a:rPr lang="da-DK" sz="1000" b="1" i="0" dirty="0">
                <a:solidFill>
                  <a:srgbClr val="24292E"/>
                </a:solidFill>
                <a:effectLst/>
                <a:latin typeface="Consolas" panose="020B0609020204030204" pitchFamily="49" charset="0"/>
              </a:rPr>
              <a:t>(</a:t>
            </a:r>
            <a:r>
              <a:rPr lang="da-DK" sz="1000" b="1" i="0" dirty="0">
                <a:solidFill>
                  <a:srgbClr val="D73A49"/>
                </a:solidFill>
                <a:effectLst/>
                <a:latin typeface="Consolas" panose="020B0609020204030204" pitchFamily="49" charset="0"/>
              </a:rPr>
              <a:t>new</a:t>
            </a:r>
            <a:r>
              <a:rPr lang="da-DK" sz="1000" b="1" i="0" dirty="0">
                <a:solidFill>
                  <a:srgbClr val="24292E"/>
                </a:solidFill>
                <a:effectLst/>
                <a:latin typeface="Consolas" panose="020B0609020204030204" pitchFamily="49" charset="0"/>
              </a:rPr>
              <a:t> </a:t>
            </a:r>
            <a:r>
              <a:rPr lang="da-DK" sz="1000" b="1" i="0" dirty="0" err="1">
                <a:solidFill>
                  <a:srgbClr val="6F42C1"/>
                </a:solidFill>
                <a:effectLst/>
                <a:latin typeface="Consolas" panose="020B0609020204030204" pitchFamily="49" charset="0"/>
              </a:rPr>
              <a:t>TopicPartition</a:t>
            </a:r>
            <a:r>
              <a:rPr lang="da-DK" sz="1000" b="1" i="0" dirty="0">
                <a:solidFill>
                  <a:srgbClr val="24292E"/>
                </a:solidFill>
                <a:effectLst/>
                <a:latin typeface="Consolas" panose="020B0609020204030204" pitchFamily="49" charset="0"/>
              </a:rPr>
              <a:t>(</a:t>
            </a:r>
            <a:r>
              <a:rPr lang="da-DK" sz="1000" b="1" i="0" dirty="0" err="1">
                <a:solidFill>
                  <a:srgbClr val="24292E"/>
                </a:solidFill>
                <a:effectLst/>
                <a:latin typeface="Consolas" panose="020B0609020204030204" pitchFamily="49" charset="0"/>
              </a:rPr>
              <a:t>record.topic</a:t>
            </a:r>
            <a:r>
              <a:rPr lang="da-DK" sz="1000" b="1" i="0" dirty="0">
                <a:solidFill>
                  <a:srgbClr val="24292E"/>
                </a:solidFill>
                <a:effectLst/>
                <a:latin typeface="Consolas" panose="020B0609020204030204" pitchFamily="49" charset="0"/>
              </a:rPr>
              <a:t>(), </a:t>
            </a:r>
            <a:r>
              <a:rPr lang="da-DK" sz="1000" b="1" i="0" dirty="0" err="1">
                <a:solidFill>
                  <a:srgbClr val="24292E"/>
                </a:solidFill>
                <a:effectLst/>
                <a:latin typeface="Consolas" panose="020B0609020204030204" pitchFamily="49" charset="0"/>
              </a:rPr>
              <a:t>record.partition</a:t>
            </a:r>
            <a:r>
              <a:rPr lang="da-DK" sz="1000" b="1"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1" dirty="0">
                <a:solidFill>
                  <a:srgbClr val="24292E"/>
                </a:solidFill>
                <a:latin typeface="Consolas" panose="020B0609020204030204" pitchFamily="49" charset="0"/>
              </a:rPr>
              <a:t>		</a:t>
            </a:r>
            <a:r>
              <a:rPr lang="da-DK" sz="1000" b="1" i="0" dirty="0">
                <a:solidFill>
                  <a:srgbClr val="D73A49"/>
                </a:solidFill>
                <a:effectLst/>
                <a:latin typeface="Consolas" panose="020B0609020204030204" pitchFamily="49" charset="0"/>
              </a:rPr>
              <a:t>new</a:t>
            </a:r>
            <a:r>
              <a:rPr lang="da-DK" sz="1000" b="1" i="0" dirty="0">
                <a:solidFill>
                  <a:srgbClr val="24292E"/>
                </a:solidFill>
                <a:effectLst/>
                <a:latin typeface="Consolas" panose="020B0609020204030204" pitchFamily="49" charset="0"/>
              </a:rPr>
              <a:t> </a:t>
            </a:r>
            <a:r>
              <a:rPr lang="da-DK" sz="1000" b="1" i="0" dirty="0" err="1">
                <a:solidFill>
                  <a:srgbClr val="6F42C1"/>
                </a:solidFill>
                <a:effectLst/>
                <a:latin typeface="Consolas" panose="020B0609020204030204" pitchFamily="49" charset="0"/>
              </a:rPr>
              <a:t>OffsetAndMetadata</a:t>
            </a:r>
            <a:r>
              <a:rPr lang="da-DK" sz="1000" b="1" i="0" dirty="0">
                <a:solidFill>
                  <a:srgbClr val="24292E"/>
                </a:solidFill>
                <a:effectLst/>
                <a:latin typeface="Consolas" panose="020B0609020204030204" pitchFamily="49" charset="0"/>
              </a:rPr>
              <a:t>(</a:t>
            </a:r>
            <a:r>
              <a:rPr lang="da-DK" sz="1000" b="1" i="0" dirty="0" err="1">
                <a:solidFill>
                  <a:srgbClr val="24292E"/>
                </a:solidFill>
                <a:effectLst/>
                <a:latin typeface="Consolas" panose="020B0609020204030204" pitchFamily="49" charset="0"/>
              </a:rPr>
              <a:t>record.offset</a:t>
            </a:r>
            <a:r>
              <a:rPr lang="da-DK" sz="1000" b="1" i="0" dirty="0">
                <a:solidFill>
                  <a:srgbClr val="24292E"/>
                </a:solidFill>
                <a:effectLst/>
                <a:latin typeface="Consolas" panose="020B0609020204030204" pitchFamily="49" charset="0"/>
              </a:rPr>
              <a:t>() + </a:t>
            </a:r>
            <a:r>
              <a:rPr lang="da-DK" sz="1000" b="1" i="0" dirty="0">
                <a:solidFill>
                  <a:srgbClr val="005CC5"/>
                </a:solidFill>
                <a:effectLst/>
                <a:latin typeface="Consolas" panose="020B0609020204030204" pitchFamily="49" charset="0"/>
              </a:rPr>
              <a:t>1</a:t>
            </a:r>
            <a:r>
              <a:rPr lang="da-DK" sz="1000" b="1"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 </a:t>
            </a:r>
            <a:r>
              <a:rPr lang="da-DK" sz="1000" b="0" i="0" dirty="0" err="1">
                <a:solidFill>
                  <a:srgbClr val="D73A49"/>
                </a:solidFill>
                <a:effectLst/>
                <a:latin typeface="Consolas" panose="020B0609020204030204" pitchFamily="49" charset="0"/>
              </a:rPr>
              <a:t>finally</a:t>
            </a: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err="1">
                <a:solidFill>
                  <a:srgbClr val="24292E"/>
                </a:solidFill>
                <a:effectLst/>
                <a:latin typeface="Consolas" panose="020B0609020204030204" pitchFamily="49" charset="0"/>
              </a:rPr>
              <a:t>consumer.close</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dirty="0">
                <a:solidFill>
                  <a:srgbClr val="24292E"/>
                </a:solidFill>
                <a:latin typeface="Consolas" panose="020B0609020204030204" pitchFamily="49" charset="0"/>
              </a:rPr>
              <a:t>    </a:t>
            </a:r>
            <a:r>
              <a:rPr lang="da-DK" sz="1000" b="0" i="0" dirty="0">
                <a:solidFill>
                  <a:srgbClr val="24292E"/>
                </a:solidFill>
                <a:effectLst/>
                <a:latin typeface="Consolas" panose="020B0609020204030204" pitchFamily="49" charset="0"/>
              </a:rPr>
              <a:t>}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  } </a:t>
            </a:r>
          </a:p>
          <a:p>
            <a:pPr marL="358775" marR="0" lvl="0" indent="-142875" algn="l" rtl="0">
              <a:spcBef>
                <a:spcPts val="680"/>
              </a:spcBef>
              <a:spcAft>
                <a:spcPts val="0"/>
              </a:spcAft>
              <a:buClr>
                <a:schemeClr val="dk1"/>
              </a:buClr>
              <a:buSzPts val="3400"/>
              <a:buFont typeface="Arial"/>
              <a:buNone/>
            </a:pPr>
            <a:r>
              <a:rPr lang="da-DK" sz="1000" b="0" i="0" dirty="0">
                <a:solidFill>
                  <a:srgbClr val="24292E"/>
                </a:solidFill>
                <a:effectLst/>
                <a:latin typeface="Consolas" panose="020B0609020204030204" pitchFamily="49" charset="0"/>
              </a:rPr>
              <a:t>}</a:t>
            </a:r>
            <a:endParaRPr sz="1000" b="0" i="0" u="none" dirty="0">
              <a:solidFill>
                <a:schemeClr val="dk1"/>
              </a:solidFill>
              <a:latin typeface="Consolas" panose="020B0609020204030204" pitchFamily="49" charset="0"/>
              <a:cs typeface="Arial" panose="020B0604020202020204" pitchFamily="34" charset="0"/>
              <a:sym typeface="Arial"/>
            </a:endParaRPr>
          </a:p>
        </p:txBody>
      </p:sp>
      <p:sp>
        <p:nvSpPr>
          <p:cNvPr id="2" name="Pil: venstre 1">
            <a:extLst>
              <a:ext uri="{FF2B5EF4-FFF2-40B4-BE49-F238E27FC236}">
                <a16:creationId xmlns:a16="http://schemas.microsoft.com/office/drawing/2014/main" id="{D867B05A-2230-BDE2-DAAE-AB800935B939}"/>
              </a:ext>
            </a:extLst>
          </p:cNvPr>
          <p:cNvSpPr/>
          <p:nvPr/>
        </p:nvSpPr>
        <p:spPr>
          <a:xfrm rot="1492299">
            <a:off x="4234073" y="5119352"/>
            <a:ext cx="2343180"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 offset to read from</a:t>
            </a:r>
          </a:p>
        </p:txBody>
      </p:sp>
      <p:sp>
        <p:nvSpPr>
          <p:cNvPr id="3" name="Pil: venstre 2">
            <a:extLst>
              <a:ext uri="{FF2B5EF4-FFF2-40B4-BE49-F238E27FC236}">
                <a16:creationId xmlns:a16="http://schemas.microsoft.com/office/drawing/2014/main" id="{76FB8106-3F15-7D52-39DB-89914A7F995B}"/>
              </a:ext>
            </a:extLst>
          </p:cNvPr>
          <p:cNvSpPr/>
          <p:nvPr/>
        </p:nvSpPr>
        <p:spPr>
          <a:xfrm>
            <a:off x="4110021" y="2298700"/>
            <a:ext cx="2343180" cy="3273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Manual commit of offsets</a:t>
            </a:r>
          </a:p>
        </p:txBody>
      </p:sp>
    </p:spTree>
    <p:extLst>
      <p:ext uri="{BB962C8B-B14F-4D97-AF65-F5344CB8AC3E}">
        <p14:creationId xmlns:p14="http://schemas.microsoft.com/office/powerpoint/2010/main" val="3232237371"/>
      </p:ext>
    </p:extLst>
  </p:cSld>
  <p:clrMapOvr>
    <a:masterClrMapping/>
  </p:clrMapOvr>
</p:sld>
</file>

<file path=ppt/theme/theme1.xml><?xml version="1.0" encoding="utf-8"?>
<a:theme xmlns:a="http://schemas.openxmlformats.org/drawingml/2006/main" name="3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tandarddesign">
  <a:themeElements>
    <a:clrScheme name="Brugerdefineret 1">
      <a:dk1>
        <a:srgbClr val="000000"/>
      </a:dk1>
      <a:lt1>
        <a:srgbClr val="FFFFFF"/>
      </a:lt1>
      <a:dk2>
        <a:srgbClr val="000000"/>
      </a:dk2>
      <a:lt2>
        <a:srgbClr val="808080"/>
      </a:lt2>
      <a:accent1>
        <a:srgbClr val="009900"/>
      </a:accent1>
      <a:accent2>
        <a:srgbClr val="325FA4"/>
      </a:accent2>
      <a:accent3>
        <a:srgbClr val="FFFF00"/>
      </a:accent3>
      <a:accent4>
        <a:srgbClr val="000000"/>
      </a:accent4>
      <a:accent5>
        <a:srgbClr val="FF9900"/>
      </a:accent5>
      <a:accent6>
        <a:srgbClr val="325FA4"/>
      </a:accent6>
      <a:hlink>
        <a:srgbClr val="248FD6"/>
      </a:hlink>
      <a:folHlink>
        <a:srgbClr val="248F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4667</TotalTime>
  <Words>3165</Words>
  <Application>Microsoft Office PowerPoint</Application>
  <PresentationFormat>Brugerdefineret</PresentationFormat>
  <Paragraphs>373</Paragraphs>
  <Slides>28</Slides>
  <Notes>6</Notes>
  <HiddenSlides>0</HiddenSlides>
  <MMClips>0</MMClips>
  <ScaleCrop>false</ScaleCrop>
  <HeadingPairs>
    <vt:vector size="6" baseType="variant">
      <vt:variant>
        <vt:lpstr>Benyttede skrifttyper</vt:lpstr>
      </vt:variant>
      <vt:variant>
        <vt:i4>5</vt:i4>
      </vt:variant>
      <vt:variant>
        <vt:lpstr>Tema</vt:lpstr>
      </vt:variant>
      <vt:variant>
        <vt:i4>2</vt:i4>
      </vt:variant>
      <vt:variant>
        <vt:lpstr>Slidetitler</vt:lpstr>
      </vt:variant>
      <vt:variant>
        <vt:i4>28</vt:i4>
      </vt:variant>
    </vt:vector>
  </HeadingPairs>
  <TitlesOfParts>
    <vt:vector size="35" baseType="lpstr">
      <vt:lpstr>Arial Narrow</vt:lpstr>
      <vt:lpstr>Times New Roman</vt:lpstr>
      <vt:lpstr>Consolas</vt:lpstr>
      <vt:lpstr>Raleway</vt:lpstr>
      <vt:lpstr>Arial</vt:lpstr>
      <vt:lpstr>3_Standarddesign</vt:lpstr>
      <vt:lpstr>2_Standarddesign</vt:lpstr>
      <vt:lpstr>Kafka Spring</vt:lpstr>
      <vt:lpstr>Kafka &amp; Spring</vt:lpstr>
      <vt:lpstr>Exercise</vt:lpstr>
      <vt:lpstr>Kafka low-level style</vt:lpstr>
      <vt:lpstr>Low-level producer</vt:lpstr>
      <vt:lpstr>Exercise</vt:lpstr>
      <vt:lpstr>Low-level consumer</vt:lpstr>
      <vt:lpstr>Exercise</vt:lpstr>
      <vt:lpstr>Low-level consumer – Manual Ack</vt:lpstr>
      <vt:lpstr>Exercise</vt:lpstr>
      <vt:lpstr>Kafka Spring style</vt:lpstr>
      <vt:lpstr>High-level producer</vt:lpstr>
      <vt:lpstr>Common Kafka producer properties</vt:lpstr>
      <vt:lpstr>Exercise</vt:lpstr>
      <vt:lpstr>High-level consumers</vt:lpstr>
      <vt:lpstr>High-level consumer - Acknowledge</vt:lpstr>
      <vt:lpstr>High-level consumer - Factory</vt:lpstr>
      <vt:lpstr>Common Kafka consumer properties</vt:lpstr>
      <vt:lpstr>Exercise</vt:lpstr>
      <vt:lpstr>Kafka admin client</vt:lpstr>
      <vt:lpstr>Kafka admin </vt:lpstr>
      <vt:lpstr>Kafka admin – topic operations</vt:lpstr>
      <vt:lpstr>Exercise</vt:lpstr>
      <vt:lpstr>Exercise</vt:lpstr>
      <vt:lpstr>Overview</vt:lpstr>
      <vt:lpstr>Embedded Kafka</vt:lpstr>
      <vt:lpstr>TestContainers</vt:lpstr>
      <vt:lpstr>Consumer wrapper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Velkommen til &lt;&lt; indsæt kursets navn &gt;&gt; &lt;&lt; evt. dato eller lign.  &gt;&gt;</dc:title>
  <cp:lastModifiedBy>Martin Clausen</cp:lastModifiedBy>
  <cp:revision>185</cp:revision>
  <dcterms:modified xsi:type="dcterms:W3CDTF">2023-11-17T07:33:16Z</dcterms:modified>
</cp:coreProperties>
</file>