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12" name="Brødtekst, niveau et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r. 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illed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Billed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Billed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n Hanse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–Jon Hansen</a:t>
            </a:r>
          </a:p>
        </p:txBody>
      </p:sp>
      <p:sp>
        <p:nvSpPr>
          <p:cNvPr id="104" name="“Skriv et citat her”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“Skriv et citat her”.</a:t>
            </a:r>
          </a:p>
        </p:txBody>
      </p:sp>
      <p:sp>
        <p:nvSpPr>
          <p:cNvPr id="105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illed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an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led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ks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22" name="Brødtekst, niveau et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2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centre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3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lo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led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ks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Titeltekst</a:t>
            </a:r>
          </a:p>
        </p:txBody>
      </p:sp>
      <p:sp>
        <p:nvSpPr>
          <p:cNvPr id="40" name="Brødtekst, niveau et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øve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9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57" name="Brødtekst, niveau 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5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ed kode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eltekst"/>
          <p:cNvSpPr txBox="1"/>
          <p:nvPr>
            <p:ph type="title"/>
          </p:nvPr>
        </p:nvSpPr>
        <p:spPr>
          <a:xfrm>
            <a:off x="952500" y="254000"/>
            <a:ext cx="11099800" cy="1360736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66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11519843" cy="2985245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67" name="scala&gt;"/>
          <p:cNvSpPr txBox="1"/>
          <p:nvPr>
            <p:ph type="body" sz="quarter" idx="13"/>
          </p:nvPr>
        </p:nvSpPr>
        <p:spPr>
          <a:xfrm>
            <a:off x="150139" y="6502399"/>
            <a:ext cx="12704522" cy="787401"/>
          </a:xfrm>
          <a:prstGeom prst="rect">
            <a:avLst/>
          </a:prstGeom>
          <a:solidFill>
            <a:srgbClr val="000000"/>
          </a:solidFill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scala&gt;</a:t>
            </a:r>
          </a:p>
        </p:txBody>
      </p:sp>
      <p:sp>
        <p:nvSpPr>
          <p:cNvPr id="6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punkter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illed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77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78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te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rødtekst, niveau et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8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" name="Brødtekst, niveau et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scala-sbt.org/1.x/docs/Hello.html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scala-lang.org/tour/unified-types.html" TargetMode="External"/><Relationship Id="rId3" Type="http://schemas.openxmlformats.org/officeDocument/2006/relationships/hyperlink" Target="https://docs.scala-lang.org/tour/classes.html" TargetMode="External"/><Relationship Id="rId4" Type="http://schemas.openxmlformats.org/officeDocument/2006/relationships/hyperlink" Target="https://docs.scala-lang.org/tour/traits.html" TargetMode="External"/><Relationship Id="rId5" Type="http://schemas.openxmlformats.org/officeDocument/2006/relationships/hyperlink" Target="https://docs.scala-lang.org/tour/mixin-class-composition.html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scala-lang.org/tour/unified-types.html" TargetMode="External"/><Relationship Id="rId3" Type="http://schemas.openxmlformats.org/officeDocument/2006/relationships/hyperlink" Target="https://docs.scala-lang.org/tour/basics.html#functions" TargetMode="External"/><Relationship Id="rId4" Type="http://schemas.openxmlformats.org/officeDocument/2006/relationships/hyperlink" Target="https://docs.scala-lang.org/tour/higher-order-functions.html" TargetMode="External"/><Relationship Id="rId5" Type="http://schemas.openxmlformats.org/officeDocument/2006/relationships/hyperlink" Target="https://docs.scala-lang.org/tour/nested-functions.html" TargetMode="External"/><Relationship Id="rId6" Type="http://schemas.openxmlformats.org/officeDocument/2006/relationships/hyperlink" Target="https://docs.scala-lang.org/tour/multiple-parameter-lists.html" TargetMode="External"/><Relationship Id="rId7" Type="http://schemas.openxmlformats.org/officeDocument/2006/relationships/hyperlink" Target="https://docs.scala-lang.org/tour/case-classes.html" TargetMode="External"/><Relationship Id="rId8" Type="http://schemas.openxmlformats.org/officeDocument/2006/relationships/hyperlink" Target="https://docs.scala-lang.org/tour/pattern-matching.html" TargetMode="External"/><Relationship Id="rId9" Type="http://schemas.openxmlformats.org/officeDocument/2006/relationships/hyperlink" Target="https://docs.scala-lang.org/tour/singleton-objects.html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Hello Worl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130" name="First steps &amp; intro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steps &amp; intro</a:t>
            </a:r>
          </a:p>
        </p:txBody>
      </p:sp>
      <p:pic>
        <p:nvPicPr>
          <p:cNvPr id="131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0" y="6381750"/>
            <a:ext cx="10160000" cy="3009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calable Langu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Scalable Language</a:t>
            </a:r>
          </a:p>
        </p:txBody>
      </p:sp>
      <p:sp>
        <p:nvSpPr>
          <p:cNvPr id="162" name="The name Scala stands for “scalable language”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name Scala stands for “scalable language”</a:t>
            </a:r>
          </a:p>
          <a:p>
            <a:pPr/>
            <a:r>
              <a:t>New types will feel like built in types</a:t>
            </a:r>
          </a:p>
          <a:p>
            <a:pPr/>
            <a:r>
              <a:t>Add your own control structures, that feel native</a:t>
            </a:r>
          </a:p>
        </p:txBody>
      </p:sp>
      <p:sp>
        <p:nvSpPr>
          <p:cNvPr id="163" name="var capital = Map(&quot;US&quot; -&gt; &quot;Washington&quot;, &quot;France&quot; -&gt; &quot;Paris&quot;)…"/>
          <p:cNvSpPr txBox="1"/>
          <p:nvPr>
            <p:ph type="body" idx="13"/>
          </p:nvPr>
        </p:nvSpPr>
        <p:spPr>
          <a:xfrm>
            <a:off x="150139" y="7073899"/>
            <a:ext cx="12704522" cy="2159001"/>
          </a:xfrm>
          <a:prstGeom prst="rect">
            <a:avLst/>
          </a:prstGeom>
        </p:spPr>
        <p:txBody>
          <a:bodyPr/>
          <a:lstStyle/>
          <a:p>
            <a:pPr/>
            <a:r>
              <a:t>  var capital = Map("US" -&gt; "Washington", "France" -&gt; "Paris")</a:t>
            </a:r>
          </a:p>
          <a:p>
            <a:pPr/>
          </a:p>
          <a:p>
            <a:pPr/>
            <a:r>
              <a:t>  capital += ("Japan" -&gt; "Tokyo")</a:t>
            </a:r>
          </a:p>
          <a:p>
            <a:pPr/>
          </a:p>
          <a:p>
            <a:pPr/>
            <a:r>
              <a:t>  println(capital("France")) // Paris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cala - a citizen of the JV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Scala - a citizen of the JVM</a:t>
            </a:r>
          </a:p>
        </p:txBody>
      </p:sp>
      <p:sp>
        <p:nvSpPr>
          <p:cNvPr id="166" name="Seamless interoperability with Java - Scala programs compile to JVM bytecod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Seamless interoperability with Java - Scala programs compile to JVM bytecodes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Heavily re-uses Java types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Scala’s Ints are represented as Java primitive integers of type int, Floats are represented as floats, Booleans as booleans, etc …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Scala re-uses Java’s types, and also “dresses them up” to make them nicer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Scala lets you define implicit conversions, which are always applied when types would not normally match up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Scala code can be invoked from Java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Mandatory 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Mandatory hello world</a:t>
            </a:r>
          </a:p>
        </p:txBody>
      </p:sp>
      <p:sp>
        <p:nvSpPr>
          <p:cNvPr id="169" name="Minimalistic runnable program - should be familiar to Java programmers!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66700" indent="-266700" defTabSz="350520">
              <a:spcBef>
                <a:spcPts val="2500"/>
              </a:spcBef>
              <a:defRPr sz="1920"/>
            </a:pPr>
            <a:r>
              <a:t>Minimalistic runnable program - should be familiar to Java programmers! </a:t>
            </a:r>
          </a:p>
          <a:p>
            <a:pPr marL="266700" indent="-266700" defTabSz="350520">
              <a:spcBef>
                <a:spcPts val="2500"/>
              </a:spcBef>
              <a:defRPr sz="1920"/>
            </a:pPr>
            <a:r>
              <a:t>One method called main, which takes the command line arguments, an array of strings, as parameter</a:t>
            </a:r>
          </a:p>
          <a:p>
            <a:pPr marL="266700" indent="-266700" defTabSz="350520">
              <a:spcBef>
                <a:spcPts val="2500"/>
              </a:spcBef>
              <a:defRPr sz="1920"/>
            </a:pPr>
            <a:r>
              <a:t>Body of the main method consists of a single call to the predefined method println with the friendly greeting as argument</a:t>
            </a:r>
          </a:p>
          <a:p>
            <a:pPr marL="266700" indent="-266700" defTabSz="350520">
              <a:spcBef>
                <a:spcPts val="2500"/>
              </a:spcBef>
              <a:defRPr sz="1920"/>
            </a:pPr>
            <a:r>
              <a:t>Main method does not return a value (it is a procedure method) - not necessary to declare a return type.</a:t>
            </a:r>
          </a:p>
        </p:txBody>
      </p:sp>
      <p:sp>
        <p:nvSpPr>
          <p:cNvPr id="170" name="object HelloWorld {…"/>
          <p:cNvSpPr txBox="1"/>
          <p:nvPr>
            <p:ph type="body" idx="13"/>
          </p:nvPr>
        </p:nvSpPr>
        <p:spPr>
          <a:xfrm>
            <a:off x="251739" y="6451599"/>
            <a:ext cx="12704522" cy="2159001"/>
          </a:xfrm>
          <a:prstGeom prst="rect">
            <a:avLst/>
          </a:prstGeom>
        </p:spPr>
        <p:txBody>
          <a:bodyPr/>
          <a:lstStyle/>
          <a:p>
            <a:pPr/>
            <a:r>
              <a:t>object HelloWorld {</a:t>
            </a:r>
          </a:p>
          <a:p>
            <a:pPr/>
            <a:r>
              <a:t>  </a:t>
            </a:r>
          </a:p>
          <a:p>
            <a:pPr/>
            <a:r>
              <a:t>    def main(args: Array[String]) {</a:t>
            </a:r>
          </a:p>
          <a:p>
            <a:pPr/>
            <a:r>
              <a:t>     println("Hello, world!” )</a:t>
            </a:r>
          </a:p>
          <a:p>
            <a:pPr/>
            <a:r>
              <a:t>  }  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ading from input stre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Reading from input stream</a:t>
            </a:r>
          </a:p>
        </p:txBody>
      </p:sp>
      <p:sp>
        <p:nvSpPr>
          <p:cNvPr id="173" name="val - means value (unmutable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 - means value (unmutable)</a:t>
            </a:r>
          </a:p>
          <a:p>
            <a:pPr/>
            <a:r>
              <a:t>scala.io.stdin - library for handling the standard input</a:t>
            </a:r>
          </a:p>
        </p:txBody>
      </p:sp>
      <p:sp>
        <p:nvSpPr>
          <p:cNvPr id="174" name="val name = scala.io.StdIn.readLine(&quot;What is your name?&quot;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val name = scala.io.StdIn.readLine("What is your name?")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omp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Compile</a:t>
            </a:r>
          </a:p>
        </p:txBody>
      </p:sp>
      <p:sp>
        <p:nvSpPr>
          <p:cNvPr id="177" name="Let us try to compile using the scala compiler - scalac…"/>
          <p:cNvSpPr txBox="1"/>
          <p:nvPr>
            <p:ph type="body" idx="1"/>
          </p:nvPr>
        </p:nvSpPr>
        <p:spPr>
          <a:xfrm>
            <a:off x="952500" y="2590800"/>
            <a:ext cx="11519843" cy="4572000"/>
          </a:xfrm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2816"/>
            </a:pPr>
            <a:r>
              <a:t>Let us try to compile using the scala compiler - scalac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This will generate a few class files in the current directory 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One of them will be called HelloWorld.class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HelloWorld.class can be directly executed using the scala command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Normally we use a build script, and keep source and classes in seperate folders!</a:t>
            </a:r>
          </a:p>
        </p:txBody>
      </p:sp>
      <p:sp>
        <p:nvSpPr>
          <p:cNvPr id="178" name="Agatas-MacBook-Pro:helloworld_01 agatanoair$ scalac HelloWorld.scala"/>
          <p:cNvSpPr txBox="1"/>
          <p:nvPr>
            <p:ph type="body" idx="13"/>
          </p:nvPr>
        </p:nvSpPr>
        <p:spPr>
          <a:xfrm>
            <a:off x="150139" y="8096250"/>
            <a:ext cx="12704522" cy="444501"/>
          </a:xfrm>
          <a:prstGeom prst="rect">
            <a:avLst/>
          </a:prstGeom>
        </p:spPr>
        <p:txBody>
          <a:bodyPr/>
          <a:lstStyle/>
          <a:p>
            <a:pPr/>
            <a:r>
              <a:t>Agatas-MacBook-Pro:helloworld_01 agatanoair$ scalac HelloWorld.scala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u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</a:t>
            </a:r>
          </a:p>
        </p:txBody>
      </p:sp>
      <p:sp>
        <p:nvSpPr>
          <p:cNvPr id="181" name="Once compiled, a Scala program can be run using the scala command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Once compiled, a Scala program can be run using the </a:t>
            </a:r>
            <a:r>
              <a:rPr b="1"/>
              <a:t>scala</a:t>
            </a:r>
            <a:r>
              <a:t> command 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Usage is very similar to the java command 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Accepts the same options as </a:t>
            </a:r>
            <a:r>
              <a:rPr b="1"/>
              <a:t>java</a:t>
            </a:r>
          </a:p>
        </p:txBody>
      </p:sp>
      <p:sp>
        <p:nvSpPr>
          <p:cNvPr id="182" name="Agatas-MacBook-Pro:helloworld_01 agatanoair$ scala dk.lundogbendsen.scala.labs.helloworld_01.HelloWorld…"/>
          <p:cNvSpPr txBox="1"/>
          <p:nvPr>
            <p:ph type="body" idx="13"/>
          </p:nvPr>
        </p:nvSpPr>
        <p:spPr>
          <a:xfrm>
            <a:off x="150139" y="7581900"/>
            <a:ext cx="12704522" cy="1473201"/>
          </a:xfrm>
          <a:prstGeom prst="rect">
            <a:avLst/>
          </a:prstGeom>
        </p:spPr>
        <p:txBody>
          <a:bodyPr/>
          <a:lstStyle/>
          <a:p>
            <a:pPr/>
            <a:r>
              <a:t>Agatas-MacBook-Pro:helloworld_01 agatanoair$ scala dk.lundogbendsen.scala.labs.helloworld_01.HelloWorld</a:t>
            </a:r>
          </a:p>
          <a:p>
            <a:pPr/>
            <a:r>
              <a:t>What is your name?Agata</a:t>
            </a:r>
          </a:p>
          <a:p>
            <a:pPr/>
            <a:r>
              <a:t>Hello, world! Hi to, Agata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all Java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Call Java code</a:t>
            </a:r>
          </a:p>
        </p:txBody>
      </p:sp>
      <p:sp>
        <p:nvSpPr>
          <p:cNvPr id="185" name="Very easy to interact with Java code.…"/>
          <p:cNvSpPr txBox="1"/>
          <p:nvPr>
            <p:ph type="body" sz="half" idx="1"/>
          </p:nvPr>
        </p:nvSpPr>
        <p:spPr>
          <a:xfrm>
            <a:off x="838200" y="2257772"/>
            <a:ext cx="11519843" cy="4179442"/>
          </a:xfrm>
          <a:prstGeom prst="rect">
            <a:avLst/>
          </a:prstGeom>
        </p:spPr>
        <p:txBody>
          <a:bodyPr/>
          <a:lstStyle/>
          <a:p>
            <a:pPr marL="324485" indent="-324485" defTabSz="426466">
              <a:spcBef>
                <a:spcPts val="3000"/>
              </a:spcBef>
              <a:defRPr sz="2336"/>
            </a:pPr>
            <a:r>
              <a:t>Very easy to interact with Java code. 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Classes from the java.lang package are imported by default, others need to be imported explicitly.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We want to obtain and format the current date according to the conventions used in Denmark - or Romania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Java’s class libraries define powerful utility classes, such as Date and DateFormat. 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We can simply import the classes of the corresponding Java packages</a:t>
            </a:r>
          </a:p>
        </p:txBody>
      </p:sp>
      <p:sp>
        <p:nvSpPr>
          <p:cNvPr id="186" name="import java.time.ZoneId…"/>
          <p:cNvSpPr txBox="1"/>
          <p:nvPr>
            <p:ph type="body" idx="13"/>
          </p:nvPr>
        </p:nvSpPr>
        <p:spPr>
          <a:xfrm>
            <a:off x="150139" y="7080250"/>
            <a:ext cx="12704522" cy="1816101"/>
          </a:xfrm>
          <a:prstGeom prst="rect">
            <a:avLst/>
          </a:prstGeom>
        </p:spPr>
        <p:txBody>
          <a:bodyPr/>
          <a:lstStyle/>
          <a:p>
            <a:pPr/>
            <a:r>
              <a:t>import java.time.ZoneId</a:t>
            </a:r>
          </a:p>
          <a:p>
            <a:pPr/>
            <a:r>
              <a:t>// …</a:t>
            </a:r>
          </a:p>
          <a:p>
            <a:pPr/>
          </a:p>
          <a:p>
            <a:pPr/>
            <a:r>
              <a:t>val ro = ZoneId.of("Europe/Bucharest")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emo Tim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189" name="helloworld01/CallJavaFromScal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helloworld01/CallJavaFromScala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Use sb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sbt </a:t>
            </a:r>
          </a:p>
        </p:txBody>
      </p:sp>
      <p:sp>
        <p:nvSpPr>
          <p:cNvPr id="192" name="Build, test and run…"/>
          <p:cNvSpPr txBox="1"/>
          <p:nvPr>
            <p:ph type="body" sz="half" idx="1"/>
          </p:nvPr>
        </p:nvSpPr>
        <p:spPr>
          <a:xfrm>
            <a:off x="889000" y="1587500"/>
            <a:ext cx="11519843" cy="2985245"/>
          </a:xfrm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Build, test and run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Powerful tool, made for Scala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Convention over configuration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Read more at: </a:t>
            </a:r>
            <a:r>
              <a:rPr u="sng">
                <a:hlinkClick r:id="rId2" invalidUrl="" action="" tgtFrame="" tooltip="" history="1" highlightClick="0" endSnd="0"/>
              </a:rPr>
              <a:t>https://www.scala-sbt.org/1.x/docs/Hello.html</a:t>
            </a:r>
          </a:p>
        </p:txBody>
      </p:sp>
      <p:sp>
        <p:nvSpPr>
          <p:cNvPr id="193" name="Agatas-MacBook-Pro:scala_examples agatanoair$ sbtsbt:scala_examples&gt; run…"/>
          <p:cNvSpPr txBox="1"/>
          <p:nvPr>
            <p:ph type="body" idx="13"/>
          </p:nvPr>
        </p:nvSpPr>
        <p:spPr>
          <a:xfrm>
            <a:off x="150139" y="4787900"/>
            <a:ext cx="12704522" cy="4216401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Agatas-MacBook-Pro:scala_examples agatanoair$ sbtsbt:scala_examples&gt; run</a:t>
            </a:r>
          </a:p>
          <a:p>
            <a:pPr/>
            <a:r>
              <a:t>Multiple main classes detected, select one to run:</a:t>
            </a:r>
          </a:p>
          <a:p>
            <a:pPr/>
            <a:r>
              <a:t> [1] class_hierarchies.helloWorld</a:t>
            </a:r>
          </a:p>
          <a:p>
            <a:pPr/>
            <a:r>
              <a:t> [2] helloworld_01.WorldTimes</a:t>
            </a:r>
          </a:p>
          <a:p>
            <a:pPr/>
            <a:r>
              <a:t> [3] polymorphism.use</a:t>
            </a:r>
          </a:p>
          <a:p>
            <a:pPr/>
            <a:r>
              <a:t>Enter number: 2</a:t>
            </a:r>
          </a:p>
          <a:p>
            <a:pPr/>
            <a:r>
              <a:t>[info] Running helloworld_01.WorldTimes</a:t>
            </a:r>
          </a:p>
          <a:p>
            <a:pPr/>
            <a:r>
              <a:t>2018-03-14T00:58:04.381+01:00[Europe/Copenhagen]</a:t>
            </a:r>
          </a:p>
          <a:p>
            <a:pPr/>
            <a:r>
              <a:t>2018-03-14T00:58:04.381+02:00[Europe/Bucharest]</a:t>
            </a:r>
          </a:p>
          <a:p>
            <a:pPr/>
            <a:r>
              <a:t>[success] Total time: 2 s, completed Mar 14, 2018 12:58:04 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Lab time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time!</a:t>
            </a:r>
          </a:p>
        </p:txBody>
      </p:sp>
      <p:sp>
        <p:nvSpPr>
          <p:cNvPr id="196" name="hello_world_0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hello_world_01</a:t>
            </a:r>
          </a:p>
        </p:txBody>
      </p:sp>
      <p:pic>
        <p:nvPicPr>
          <p:cNvPr id="197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08339" y="5733281"/>
            <a:ext cx="3783364" cy="34491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If Scala w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Scala was </a:t>
            </a:r>
          </a:p>
        </p:txBody>
      </p:sp>
      <p:sp>
        <p:nvSpPr>
          <p:cNvPr id="134" name="what anim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animal</a:t>
            </a:r>
          </a:p>
          <a:p>
            <a:pPr/>
            <a:r>
              <a:t>object oriented</a:t>
            </a:r>
          </a:p>
          <a:p>
            <a:pPr/>
            <a:r>
              <a:t>functional</a:t>
            </a:r>
          </a:p>
          <a:p>
            <a:pPr/>
            <a:r>
              <a:t>everything is an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Hello, Scala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Hello, Scala!</a:t>
            </a:r>
          </a:p>
        </p:txBody>
      </p:sp>
      <p:sp>
        <p:nvSpPr>
          <p:cNvPr id="137" name="Scala is a modern multi-paradigm programming language designed to express common programming patterns in a concise, elegant, and type-safe way.…"/>
          <p:cNvSpPr txBox="1"/>
          <p:nvPr>
            <p:ph type="body" idx="1"/>
          </p:nvPr>
        </p:nvSpPr>
        <p:spPr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Scala is a modern multi-paradigm programming language designed to express common programming patterns in a concise, elegant, and type-safe way. </a:t>
            </a:r>
          </a:p>
          <a:p>
            <a:pPr marL="0" indent="0" algn="ctr"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It smoothly integrates features of object-oriented and functional languages.</a:t>
            </a:r>
          </a:p>
        </p:txBody>
      </p:sp>
      <p:pic>
        <p:nvPicPr>
          <p:cNvPr id="138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68762" y="2978150"/>
            <a:ext cx="4605738" cy="1364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Skærmbillede 2018-02-06 kl. 23.22.49.png" descr="Skærmbillede 2018-02-06 kl. 23.22.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46817" y="5052087"/>
            <a:ext cx="3026963" cy="4306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Why is Scala so cool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is Scala so cool?</a:t>
            </a:r>
          </a:p>
        </p:txBody>
      </p:sp>
      <p:sp>
        <p:nvSpPr>
          <p:cNvPr id="142" name="Object Oriented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 Oriented</a:t>
            </a:r>
          </a:p>
          <a:p>
            <a:pPr/>
            <a:r>
              <a:t>Functional Programming</a:t>
            </a:r>
          </a:p>
          <a:p>
            <a:pPr/>
            <a:r>
              <a:t>Statically typed</a:t>
            </a:r>
          </a:p>
          <a:p>
            <a:pPr/>
            <a:r>
              <a:t>JVM language </a:t>
            </a:r>
          </a:p>
        </p:txBody>
      </p:sp>
      <p:pic>
        <p:nvPicPr>
          <p:cNvPr id="143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9627" y="4635500"/>
            <a:ext cx="6969523" cy="17784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Best of both worl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of both worlds</a:t>
            </a:r>
          </a:p>
        </p:txBody>
      </p:sp>
      <p:pic>
        <p:nvPicPr>
          <p:cNvPr id="146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50" y="3390900"/>
            <a:ext cx="11645900" cy="2971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ives in the JVM eco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Lives in the JVM eco system </a:t>
            </a:r>
          </a:p>
        </p:txBody>
      </p:sp>
      <p:pic>
        <p:nvPicPr>
          <p:cNvPr id="149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900" y="3016250"/>
            <a:ext cx="9371060" cy="4560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bject Orien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 Oriented</a:t>
            </a:r>
          </a:p>
        </p:txBody>
      </p:sp>
      <p:sp>
        <p:nvSpPr>
          <p:cNvPr id="152" name="Scala is a pure object-oriented language in the sense that every value is an objec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937" indent="-388937" defTabSz="457200">
              <a:lnSpc>
                <a:spcPts val="5100"/>
              </a:lnSpc>
              <a:spcBef>
                <a:spcPts val="0"/>
              </a:spcBef>
              <a:defRPr sz="2800">
                <a:solidFill>
                  <a:srgbClr val="4A5659"/>
                </a:solidFill>
              </a:defRPr>
            </a:pPr>
            <a:r>
              <a:t>Scala is a pure object-oriented language in the sense that </a:t>
            </a:r>
            <a:r>
              <a:rPr>
                <a:solidFill>
                  <a:srgbClr val="23AAD1"/>
                </a:solidFill>
                <a:hlinkClick r:id="rId2" invalidUrl="" action="" tgtFrame="" tooltip="" history="1" highlightClick="0" endSnd="0"/>
              </a:rPr>
              <a:t>every value is an object</a:t>
            </a:r>
            <a:r>
              <a:t>. </a:t>
            </a:r>
          </a:p>
          <a:p>
            <a:pPr marL="388937" indent="-388937" defTabSz="457200">
              <a:lnSpc>
                <a:spcPts val="5100"/>
              </a:lnSpc>
              <a:spcBef>
                <a:spcPts val="0"/>
              </a:spcBef>
              <a:defRPr sz="2800">
                <a:solidFill>
                  <a:srgbClr val="4A5659"/>
                </a:solidFill>
              </a:defRPr>
            </a:pPr>
            <a:r>
              <a:t>Types and behavior of objects are described by </a:t>
            </a:r>
            <a:r>
              <a:rPr>
                <a:solidFill>
                  <a:srgbClr val="23AAD1"/>
                </a:solidFill>
                <a:hlinkClick r:id="rId3" invalidUrl="" action="" tgtFrame="" tooltip="" history="1" highlightClick="0" endSnd="0"/>
              </a:rPr>
              <a:t>classes</a:t>
            </a:r>
            <a:r>
              <a:t> and </a:t>
            </a:r>
            <a:r>
              <a:rPr>
                <a:solidFill>
                  <a:srgbClr val="23AAD1"/>
                </a:solidFill>
                <a:hlinkClick r:id="rId4" invalidUrl="" action="" tgtFrame="" tooltip="" history="1" highlightClick="0" endSnd="0"/>
              </a:rPr>
              <a:t>traits</a:t>
            </a:r>
            <a:r>
              <a:t>.</a:t>
            </a:r>
          </a:p>
          <a:p>
            <a:pPr marL="388937" indent="-388937" defTabSz="457200">
              <a:lnSpc>
                <a:spcPts val="5100"/>
              </a:lnSpc>
              <a:spcBef>
                <a:spcPts val="0"/>
              </a:spcBef>
              <a:defRPr sz="2800">
                <a:solidFill>
                  <a:srgbClr val="4A5659"/>
                </a:solidFill>
              </a:defRPr>
            </a:pPr>
            <a:r>
              <a:t>Classes are extended by subclassing and a flexible </a:t>
            </a:r>
            <a:r>
              <a:rPr>
                <a:solidFill>
                  <a:srgbClr val="23AAD1"/>
                </a:solidFill>
                <a:hlinkClick r:id="rId5" invalidUrl="" action="" tgtFrame="" tooltip="" history="1" highlightClick="0" endSnd="0"/>
              </a:rPr>
              <a:t>mixin-based composition</a:t>
            </a:r>
            <a:r>
              <a:t> mechanism as a clean replacement for multiple inheritance.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unction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 </a:t>
            </a:r>
          </a:p>
        </p:txBody>
      </p:sp>
      <p:sp>
        <p:nvSpPr>
          <p:cNvPr id="155" name="Scala is also a functional language in the sense that every function is a valu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937" indent="-388937" defTabSz="457200">
              <a:lnSpc>
                <a:spcPts val="5100"/>
              </a:lnSpc>
              <a:spcBef>
                <a:spcPts val="1800"/>
              </a:spcBef>
              <a:defRPr sz="2800">
                <a:solidFill>
                  <a:srgbClr val="4A5659"/>
                </a:solidFill>
              </a:defRPr>
            </a:pPr>
            <a:r>
              <a:t>Scala is also a functional language in the sense that </a:t>
            </a:r>
            <a:r>
              <a:rPr>
                <a:solidFill>
                  <a:srgbClr val="23AAD1"/>
                </a:solidFill>
                <a:hlinkClick r:id="rId2" invalidUrl="" action="" tgtFrame="" tooltip="" history="1" highlightClick="0" endSnd="0"/>
              </a:rPr>
              <a:t>every function is a value</a:t>
            </a:r>
            <a:r>
              <a:t>. </a:t>
            </a:r>
          </a:p>
          <a:p>
            <a:pPr marL="388937" indent="-388937" defTabSz="457200">
              <a:lnSpc>
                <a:spcPts val="5100"/>
              </a:lnSpc>
              <a:spcBef>
                <a:spcPts val="1800"/>
              </a:spcBef>
              <a:defRPr sz="2800">
                <a:solidFill>
                  <a:srgbClr val="4A5659"/>
                </a:solidFill>
              </a:defRPr>
            </a:pPr>
            <a:r>
              <a:t>Scala provides a </a:t>
            </a:r>
            <a:r>
              <a:rPr>
                <a:solidFill>
                  <a:srgbClr val="23AAD1"/>
                </a:solidFill>
                <a:hlinkClick r:id="rId3" invalidUrl="" action="" tgtFrame="" tooltip="" history="1" highlightClick="0" endSnd="0"/>
              </a:rPr>
              <a:t>lightweight syntax</a:t>
            </a:r>
            <a:r>
              <a:t> for defining anonymous functions, it supports </a:t>
            </a:r>
            <a:r>
              <a:rPr>
                <a:solidFill>
                  <a:srgbClr val="23AAD1"/>
                </a:solidFill>
                <a:hlinkClick r:id="rId4" invalidUrl="" action="" tgtFrame="" tooltip="" history="1" highlightClick="0" endSnd="0"/>
              </a:rPr>
              <a:t>higher-order functions</a:t>
            </a:r>
            <a:r>
              <a:t>, it allows functions to be </a:t>
            </a:r>
            <a:r>
              <a:rPr>
                <a:solidFill>
                  <a:srgbClr val="23AAD1"/>
                </a:solidFill>
                <a:hlinkClick r:id="rId5" invalidUrl="" action="" tgtFrame="" tooltip="" history="1" highlightClick="0" endSnd="0"/>
              </a:rPr>
              <a:t>nested</a:t>
            </a:r>
            <a:r>
              <a:t>, and supports </a:t>
            </a:r>
            <a:r>
              <a:rPr>
                <a:solidFill>
                  <a:srgbClr val="23AAD1"/>
                </a:solidFill>
                <a:hlinkClick r:id="rId6" invalidUrl="" action="" tgtFrame="" tooltip="" history="1" highlightClick="0" endSnd="0"/>
              </a:rPr>
              <a:t>currying</a:t>
            </a:r>
            <a:r>
              <a:t>. </a:t>
            </a:r>
          </a:p>
          <a:p>
            <a:pPr marL="388937" indent="-388937" defTabSz="457200">
              <a:lnSpc>
                <a:spcPts val="5100"/>
              </a:lnSpc>
              <a:spcBef>
                <a:spcPts val="1800"/>
              </a:spcBef>
              <a:defRPr sz="2800">
                <a:solidFill>
                  <a:srgbClr val="4A5659"/>
                </a:solidFill>
              </a:defRPr>
            </a:pPr>
            <a:r>
              <a:t>Scala’s </a:t>
            </a:r>
            <a:r>
              <a:rPr>
                <a:solidFill>
                  <a:srgbClr val="23AAD1"/>
                </a:solidFill>
                <a:hlinkClick r:id="rId7" invalidUrl="" action="" tgtFrame="" tooltip="" history="1" highlightClick="0" endSnd="0"/>
              </a:rPr>
              <a:t>case classes</a:t>
            </a:r>
            <a:r>
              <a:t> and its built-in support for </a:t>
            </a:r>
            <a:r>
              <a:rPr>
                <a:solidFill>
                  <a:srgbClr val="23AAD1"/>
                </a:solidFill>
                <a:hlinkClick r:id="rId8" invalidUrl="" action="" tgtFrame="" tooltip="" history="1" highlightClick="0" endSnd="0"/>
              </a:rPr>
              <a:t>pattern matching</a:t>
            </a:r>
            <a:r>
              <a:t> model algebraic types used in many functional programming languages. </a:t>
            </a:r>
          </a:p>
          <a:p>
            <a:pPr marL="388937" indent="-388937" defTabSz="457200">
              <a:lnSpc>
                <a:spcPts val="5100"/>
              </a:lnSpc>
              <a:spcBef>
                <a:spcPts val="1800"/>
              </a:spcBef>
              <a:defRPr sz="2800">
                <a:solidFill>
                  <a:srgbClr val="4A5659"/>
                </a:solidFill>
              </a:defRPr>
            </a:pPr>
            <a:r>
              <a:rPr>
                <a:solidFill>
                  <a:srgbClr val="23AAD1"/>
                </a:solidFill>
                <a:hlinkClick r:id="rId9" invalidUrl="" action="" tgtFrame="" tooltip="" history="1" highlightClick="0" endSnd="0"/>
              </a:rPr>
              <a:t>Singleton objects</a:t>
            </a:r>
            <a:r>
              <a:t> provide a convenient way to group functions that aren’t members of a class.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tatically typ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Statically typed</a:t>
            </a:r>
          </a:p>
        </p:txBody>
      </p:sp>
      <p:sp>
        <p:nvSpPr>
          <p:cNvPr id="158" name="A type can be thought of as a category that a value (typically at run-time) can fall into. For example, the number 12 would have type Int, and its corresponding value would be 12.…"/>
          <p:cNvSpPr txBox="1"/>
          <p:nvPr>
            <p:ph type="body" idx="1"/>
          </p:nvPr>
        </p:nvSpPr>
        <p:spPr>
          <a:xfrm>
            <a:off x="876300" y="1790700"/>
            <a:ext cx="11519843" cy="6172200"/>
          </a:xfrm>
          <a:prstGeom prst="rect">
            <a:avLst/>
          </a:prstGeom>
        </p:spPr>
        <p:txBody>
          <a:bodyPr/>
          <a:lstStyle/>
          <a:p>
            <a:pPr marL="253364" indent="-253364" defTabSz="332993">
              <a:spcBef>
                <a:spcPts val="2300"/>
              </a:spcBef>
              <a:defRPr sz="1824"/>
            </a:pPr>
            <a:r>
              <a:t>A type can be thought of as a </a:t>
            </a:r>
            <a:r>
              <a:rPr i="1"/>
              <a:t>category</a:t>
            </a:r>
            <a:r>
              <a:t> that a value (typically at run-time) can fall into. For example, the number 12 would have type </a:t>
            </a:r>
            <a:r>
              <a:rPr sz="718">
                <a:solidFill>
                  <a:srgbClr val="C7254E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t>, and its corresponding value would be 12.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A language can be “statically typed” versus “dynamically checked”, or “strong” versus “weak”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Scala is strongly statically typed, but it additionally stands out amongst other statically typed languages as having a particularly advanced advanced type system.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Strong static typing has many benefits,</a:t>
            </a:r>
          </a:p>
          <a:p>
            <a:pPr lvl="1" marL="506729" indent="-253364" defTabSz="332993">
              <a:spcBef>
                <a:spcPts val="2300"/>
              </a:spcBef>
              <a:defRPr sz="1824"/>
            </a:pPr>
            <a:r>
              <a:t>Correctness</a:t>
            </a:r>
          </a:p>
          <a:p>
            <a:pPr lvl="1" marL="506729" indent="-253364" defTabSz="332993">
              <a:spcBef>
                <a:spcPts val="2300"/>
              </a:spcBef>
              <a:defRPr sz="1824"/>
            </a:pPr>
            <a:r>
              <a:t>Performance</a:t>
            </a:r>
          </a:p>
          <a:p>
            <a:pPr lvl="1" marL="506729" indent="-253364" defTabSz="332993">
              <a:spcBef>
                <a:spcPts val="2300"/>
              </a:spcBef>
              <a:defRPr sz="1824"/>
            </a:pPr>
            <a:r>
              <a:t>Scalability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A helpful way to think about Scala’s type system is to approach it as if types are boundaries that you erect for yourself to safeguard against wrong behavior.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sophisticated type inference system that lets you omit almost all type information that’s usually considered as annoying.</a:t>
            </a:r>
          </a:p>
        </p:txBody>
      </p:sp>
      <p:sp>
        <p:nvSpPr>
          <p:cNvPr id="159" name="val x = new HashMap[Int, String]()…"/>
          <p:cNvSpPr txBox="1"/>
          <p:nvPr>
            <p:ph type="body" idx="13"/>
          </p:nvPr>
        </p:nvSpPr>
        <p:spPr>
          <a:xfrm>
            <a:off x="150139" y="8439150"/>
            <a:ext cx="12704522" cy="1130301"/>
          </a:xfrm>
          <a:prstGeom prst="rect">
            <a:avLst/>
          </a:prstGeom>
        </p:spPr>
        <p:txBody>
          <a:bodyPr/>
          <a:lstStyle/>
          <a:p>
            <a:pPr/>
            <a:r>
              <a:t>  val x = new HashMap[Int, String]()</a:t>
            </a:r>
          </a:p>
          <a:p>
            <a:pPr/>
            <a:r>
              <a:t>  val x: Map[Int, String] = new HashMap()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