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4"/>
          <p:cNvSpPr/>
          <p:nvPr/>
        </p:nvSpPr>
        <p:spPr>
          <a:xfrm>
            <a:off x="-1" y="1381759"/>
            <a:ext cx="13004802" cy="1"/>
          </a:xfrm>
          <a:prstGeom prst="line">
            <a:avLst/>
          </a:prstGeom>
          <a:ln w="76200">
            <a:solidFill>
              <a:srgbClr val="305FA3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8" name="Line 5"/>
          <p:cNvSpPr/>
          <p:nvPr/>
        </p:nvSpPr>
        <p:spPr>
          <a:xfrm>
            <a:off x="-1" y="8886613"/>
            <a:ext cx="13004802" cy="1"/>
          </a:xfrm>
          <a:prstGeom prst="line">
            <a:avLst/>
          </a:prstGeom>
          <a:ln w="76200">
            <a:solidFill>
              <a:srgbClr val="305FA3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9" name="Lysbillednummer"/>
          <p:cNvSpPr txBox="1"/>
          <p:nvPr>
            <p:ph type="sldNum" sz="quarter" idx="2"/>
          </p:nvPr>
        </p:nvSpPr>
        <p:spPr>
          <a:xfrm>
            <a:off x="8448604" y="8931768"/>
            <a:ext cx="406550" cy="495301"/>
          </a:xfrm>
          <a:prstGeom prst="rect">
            <a:avLst/>
          </a:prstGeom>
        </p:spPr>
        <p:txBody>
          <a:bodyPr lIns="0" tIns="0" rIns="0" bIns="0"/>
          <a:lstStyle>
            <a:lvl1pPr algn="l" defTabSz="1300480">
              <a:defRPr b="1" sz="34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Text Box 7"/>
          <p:cNvSpPr txBox="1"/>
          <p:nvPr/>
        </p:nvSpPr>
        <p:spPr>
          <a:xfrm>
            <a:off x="3020906" y="8985955"/>
            <a:ext cx="768096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300480">
              <a:defRPr b="0" i="1" sz="14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Copyright © Lund&amp;Bendsen A/S</a:t>
            </a:r>
          </a:p>
        </p:txBody>
      </p:sp>
      <p:sp>
        <p:nvSpPr>
          <p:cNvPr id="131" name="Text Box 8"/>
          <p:cNvSpPr txBox="1"/>
          <p:nvPr/>
        </p:nvSpPr>
        <p:spPr>
          <a:xfrm>
            <a:off x="4515" y="-1"/>
            <a:ext cx="1300028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300480">
              <a:defRPr b="0" i="1" sz="14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3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46" y="8994986"/>
            <a:ext cx="2709334" cy="61863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iteltekst"/>
          <p:cNvSpPr txBox="1"/>
          <p:nvPr>
            <p:ph type="title"/>
          </p:nvPr>
        </p:nvSpPr>
        <p:spPr>
          <a:xfrm>
            <a:off x="413173" y="336409"/>
            <a:ext cx="12038473" cy="869245"/>
          </a:xfrm>
          <a:prstGeom prst="rect">
            <a:avLst/>
          </a:prstGeom>
        </p:spPr>
        <p:txBody>
          <a:bodyPr lIns="68094" tIns="68094" rIns="68094" bIns="68094"/>
          <a:lstStyle>
            <a:lvl1pPr defTabSz="1361440">
              <a:defRPr b="1" i="1" sz="64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4" name="Brødtekst, niveau et…"/>
          <p:cNvSpPr txBox="1"/>
          <p:nvPr>
            <p:ph type="body" idx="1"/>
          </p:nvPr>
        </p:nvSpPr>
        <p:spPr>
          <a:xfrm>
            <a:off x="758613" y="2167466"/>
            <a:ext cx="11595948" cy="6285655"/>
          </a:xfrm>
          <a:prstGeom prst="rect">
            <a:avLst/>
          </a:prstGeom>
        </p:spPr>
        <p:txBody>
          <a:bodyPr lIns="68094" tIns="68094" rIns="68094" bIns="68094" anchor="t"/>
          <a:lstStyle>
            <a:lvl1pPr marL="506505" indent="-506505" defTabSz="1361440">
              <a:spcBef>
                <a:spcPts val="1100"/>
              </a:spcBef>
              <a:buSzPct val="100000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56945" indent="-477520" defTabSz="1361440">
              <a:spcBef>
                <a:spcPts val="1100"/>
              </a:spcBef>
              <a:buSzPct val="100000"/>
              <a:buChar char="–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417510" indent="-460248" defTabSz="1361440">
              <a:spcBef>
                <a:spcPts val="1100"/>
              </a:spcBef>
              <a:buSzPct val="100000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84602" indent="-547915" defTabSz="1361440">
              <a:spcBef>
                <a:spcPts val="1100"/>
              </a:spcBef>
              <a:buSzPct val="100000"/>
              <a:buChar char="–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460398" indent="-544285" defTabSz="1361440">
              <a:spcBef>
                <a:spcPts val="1100"/>
              </a:spcBef>
              <a:buSzPct val="100000"/>
              <a:buChar char="»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# open a shell and type…"/>
          <p:cNvSpPr txBox="1"/>
          <p:nvPr>
            <p:ph type="body" sz="quarter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open a shell and type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Agatas-MacBook-Pro:learning_scala agatanoair$ scala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LundOgBendsen/LBE2921-Scala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scala-lang.org/tour/tour-of-scala.html" TargetMode="External"/><Relationship Id="rId3" Type="http://schemas.openxmlformats.org/officeDocument/2006/relationships/hyperlink" Target="https://booksites.artima.com/programming_in_scala_3ed" TargetMode="External"/><Relationship Id="rId4" Type="http://schemas.openxmlformats.org/officeDocument/2006/relationships/hyperlink" Target="https://www.coursera.org/learn/progfun1/home/welcome" TargetMode="External"/><Relationship Id="rId5" Type="http://schemas.openxmlformats.org/officeDocument/2006/relationships/hyperlink" Target="https://twitter.github.io/scala_school/" TargetMode="External"/><Relationship Id="rId6" Type="http://schemas.openxmlformats.org/officeDocument/2006/relationships/hyperlink" Target="http://www.scalakoans.org/" TargetMode="External"/><Relationship Id="rId7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cala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 workshop</a:t>
            </a:r>
          </a:p>
        </p:txBody>
      </p:sp>
      <p:sp>
        <p:nvSpPr>
          <p:cNvPr id="144" name="Brødteks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whoami</a:t>
            </a:r>
          </a:p>
        </p:txBody>
      </p:sp>
      <p:sp>
        <p:nvSpPr>
          <p:cNvPr id="147" name="Rectangle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2993">
              <a:defRPr sz="2109"/>
            </a:pPr>
            <a:r>
              <a:t>Agata Przybyszewska</a:t>
            </a:r>
          </a:p>
          <a:p>
            <a:pPr lvl="1" indent="130302" defTabSz="332993">
              <a:spcBef>
                <a:spcPts val="500"/>
              </a:spcBef>
              <a:defRPr sz="2394"/>
            </a:pPr>
            <a:r>
              <a:t>PhD (Mathematics, Computer Science)</a:t>
            </a:r>
          </a:p>
          <a:p>
            <a:pPr lvl="1" indent="130302" defTabSz="332993">
              <a:spcBef>
                <a:spcPts val="500"/>
              </a:spcBef>
              <a:defRPr sz="2394"/>
            </a:pPr>
            <a:r>
              <a:t>Enterprise Architect</a:t>
            </a:r>
          </a:p>
          <a:p>
            <a:pPr lvl="1" indent="130302" defTabSz="332993">
              <a:spcBef>
                <a:spcPts val="500"/>
              </a:spcBef>
              <a:defRPr sz="2394"/>
            </a:pPr>
            <a:r>
              <a:t>Instructor at Lund&amp;Bendsen, lecturer at IT University of Copenhagen</a:t>
            </a:r>
          </a:p>
          <a:p>
            <a:pPr lvl="1" indent="130302" defTabSz="332993">
              <a:spcBef>
                <a:spcPts val="500"/>
              </a:spcBef>
              <a:defRPr sz="2394"/>
            </a:pPr>
            <a:r>
              <a:t>Email: agata@lundogbendsen.dk</a:t>
            </a:r>
            <a:br/>
          </a:p>
          <a:p>
            <a:pPr defTabSz="332993">
              <a:defRPr sz="2109"/>
            </a:pPr>
            <a:r>
              <a:t>Specialist in integration architecture, security, SOA og REST.</a:t>
            </a:r>
          </a:p>
        </p:txBody>
      </p:sp>
      <p:pic>
        <p:nvPicPr>
          <p:cNvPr id="148" name="Billede 10" descr="Billed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709612">
            <a:off x="8565551" y="4004874"/>
            <a:ext cx="3033396" cy="3033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b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</a:t>
            </a:r>
          </a:p>
        </p:txBody>
      </p:sp>
      <p:sp>
        <p:nvSpPr>
          <p:cNvPr id="151" name="Introductory cour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Introductory course 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Scala programming language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Functional design patterns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The participants will learn how to use the Scala language, and how to best benefit from the functional programming style.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The course is taught </a:t>
            </a:r>
            <a:r>
              <a:rPr b="1"/>
              <a:t>work</a:t>
            </a:r>
            <a:r>
              <a:t>shop style, where theory and slides are mixed with lots of practical hands-on exercises.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Emphasis is put on design thinking and group exercises.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We challenge the students with games and role playing exercises, to reinforce key concepts.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urse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Contents</a:t>
            </a:r>
          </a:p>
        </p:txBody>
      </p:sp>
      <p:sp>
        <p:nvSpPr>
          <p:cNvPr id="154" name="Scala language basics - control structures, classes and objects, basic typ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025" indent="-200025" defTabSz="262889">
              <a:spcBef>
                <a:spcPts val="1800"/>
              </a:spcBef>
              <a:defRPr sz="1440"/>
            </a:pPr>
            <a:r>
              <a:t>Scala language basics - control structures, classes and objects, basic types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Using the REPL 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Unit testing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Building (sbt and gradle)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Interoperability with Java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Functional objects, Functions and Closures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Composition and Inheritance, Traits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Pattern matching, case classes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Type inference, conversions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Higher order functions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Collection API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OO meets functional programming - patterns and best practices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Mutable vs immutable</a:t>
            </a:r>
          </a:p>
          <a:p>
            <a:pPr marL="200025" indent="-200025" defTabSz="262889">
              <a:spcBef>
                <a:spcPts val="1800"/>
              </a:spcBef>
              <a:defRPr sz="1440"/>
            </a:pPr>
            <a:r>
              <a:t>Pure vs Side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actica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Practicalities</a:t>
            </a:r>
          </a:p>
        </p:txBody>
      </p:sp>
      <p:sp>
        <p:nvSpPr>
          <p:cNvPr id="157" name="2 day course, 09-1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day course, 09-16</a:t>
            </a:r>
          </a:p>
          <a:p>
            <a:pPr/>
            <a:r>
              <a:t>Lunch break 12-13</a:t>
            </a:r>
          </a:p>
          <a:p>
            <a:pPr/>
            <a:r>
              <a:t>Course content on Github: </a:t>
            </a:r>
            <a:r>
              <a:rPr u="sng">
                <a:hlinkClick r:id="rId2" invalidUrl="" action="" tgtFrame="" tooltip="" history="1" highlightClick="0" endSnd="0"/>
              </a:rPr>
              <a:t>https://github.com/LundOgBendsen/LBE2921-Scala</a:t>
            </a:r>
            <a:r>
              <a:t> </a:t>
            </a:r>
          </a:p>
          <a:p>
            <a:pPr/>
            <a:r>
              <a:t>USB with course software: Eclipse + Scala plugin, gradle, sbt etc</a:t>
            </a:r>
          </a:p>
          <a:p>
            <a:pPr/>
            <a:r>
              <a:t>Expect interaction - small games, quizzes, team 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et’s get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get started</a:t>
            </a:r>
          </a:p>
        </p:txBody>
      </p:sp>
      <p:sp>
        <p:nvSpPr>
          <p:cNvPr id="160" name="Open the Scala REP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the Scala REPL</a:t>
            </a:r>
          </a:p>
          <a:p>
            <a:pPr/>
            <a:r>
              <a:t>Type a few expressions - what is 1+1 today?</a:t>
            </a:r>
          </a:p>
          <a:p>
            <a:pPr/>
            <a:r>
              <a:t>:q to quit</a:t>
            </a:r>
          </a:p>
        </p:txBody>
      </p:sp>
      <p:sp>
        <p:nvSpPr>
          <p:cNvPr id="161" name="# open a shell and type…"/>
          <p:cNvSpPr txBox="1"/>
          <p:nvPr>
            <p:ph type="body" idx="13"/>
          </p:nvPr>
        </p:nvSpPr>
        <p:spPr>
          <a:xfrm>
            <a:off x="150139" y="6692899"/>
            <a:ext cx="12704522" cy="28448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open a shell and type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Agatas-MacBook-Pro:learning_scala agatanoair$ scala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Welcome to Scala 2.12.4 (Java HotSpot(TM) 64-Bit Server VM, Java 1.8.0_74).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Type in expressions for evaluation. Or try :help.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Expressions</a:t>
            </a:r>
          </a:p>
        </p:txBody>
      </p:sp>
      <p:sp>
        <p:nvSpPr>
          <p:cNvPr id="164" name="Primitive: 1, true, “Hello”…"/>
          <p:cNvSpPr txBox="1"/>
          <p:nvPr>
            <p:ph type="body" sz="half" idx="1"/>
          </p:nvPr>
        </p:nvSpPr>
        <p:spPr>
          <a:xfrm>
            <a:off x="952500" y="2590800"/>
            <a:ext cx="5491808" cy="6286500"/>
          </a:xfrm>
          <a:prstGeom prst="rect">
            <a:avLst/>
          </a:prstGeom>
        </p:spPr>
        <p:txBody>
          <a:bodyPr/>
          <a:lstStyle/>
          <a:p>
            <a:pPr/>
            <a:r>
              <a:t>Primitive: 1, true, “Hello”</a:t>
            </a:r>
          </a:p>
          <a:p>
            <a:pPr/>
            <a:r>
              <a:t>Compound: 1+2</a:t>
            </a:r>
          </a:p>
          <a:p>
            <a:pPr/>
            <a:r>
              <a:t>Evaluation: left -&gt; right</a:t>
            </a:r>
          </a:p>
        </p:txBody>
      </p:sp>
      <p:sp>
        <p:nvSpPr>
          <p:cNvPr id="165" name="scala&gt; 1+2…"/>
          <p:cNvSpPr txBox="1"/>
          <p:nvPr/>
        </p:nvSpPr>
        <p:spPr>
          <a:xfrm>
            <a:off x="7046594" y="5365750"/>
            <a:ext cx="2293976" cy="736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1+2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res0: Int = 3</a:t>
            </a:r>
          </a:p>
        </p:txBody>
      </p:sp>
      <p:sp>
        <p:nvSpPr>
          <p:cNvPr id="166" name="scala&gt; &quot;Hello&quot;…"/>
          <p:cNvSpPr txBox="1"/>
          <p:nvPr/>
        </p:nvSpPr>
        <p:spPr>
          <a:xfrm>
            <a:off x="7061086" y="4292600"/>
            <a:ext cx="3467646" cy="736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"Hello"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res3: String = Hello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ommended 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Recommended reading</a:t>
            </a:r>
          </a:p>
        </p:txBody>
      </p:sp>
      <p:sp>
        <p:nvSpPr>
          <p:cNvPr id="169" name="Online tutorial: https://docs.scala-lang.org/tour/tour-of-scala.html…"/>
          <p:cNvSpPr txBox="1"/>
          <p:nvPr>
            <p:ph type="body" idx="1"/>
          </p:nvPr>
        </p:nvSpPr>
        <p:spPr>
          <a:xfrm>
            <a:off x="952500" y="2590800"/>
            <a:ext cx="9667826" cy="6286500"/>
          </a:xfrm>
          <a:prstGeom prst="rect">
            <a:avLst/>
          </a:prstGeom>
        </p:spPr>
        <p:txBody>
          <a:bodyPr/>
          <a:lstStyle/>
          <a:p>
            <a:pPr/>
            <a:r>
              <a:t>Online tutorial: </a:t>
            </a:r>
            <a:r>
              <a:rPr u="sng">
                <a:hlinkClick r:id="rId2" invalidUrl="" action="" tgtFrame="" tooltip="" history="1" highlightClick="0" endSnd="0"/>
              </a:rPr>
              <a:t>https://docs.scala-lang.org/tour/tour-of-scala.html</a:t>
            </a:r>
          </a:p>
          <a:p>
            <a:pPr/>
            <a:r>
              <a:t>Book: </a:t>
            </a:r>
            <a:r>
              <a:rPr u="sng">
                <a:hlinkClick r:id="rId3" invalidUrl="" action="" tgtFrame="" tooltip="" history="1" highlightClick="0" endSnd="0"/>
              </a:rPr>
              <a:t>Programming in scala, 3rd edition</a:t>
            </a:r>
          </a:p>
          <a:p>
            <a:pPr/>
            <a:r>
              <a:t>Coursera: </a:t>
            </a:r>
            <a:r>
              <a:rPr u="sng">
                <a:hlinkClick r:id="rId4" invalidUrl="" action="" tgtFrame="" tooltip="" history="1" highlightClick="0" endSnd="0"/>
              </a:rPr>
              <a:t>https://www.coursera.org/learn/progfun1/home/welcome</a:t>
            </a:r>
          </a:p>
          <a:p>
            <a:pPr/>
            <a:r>
              <a:t>Twitter’s Scala School: </a:t>
            </a:r>
            <a:r>
              <a:rPr u="sng">
                <a:hlinkClick r:id="rId5" invalidUrl="" action="" tgtFrame="" tooltip="" history="1" highlightClick="0" endSnd="0"/>
              </a:rPr>
              <a:t>https://twitter.github.io/scala_school/</a:t>
            </a:r>
          </a:p>
          <a:p>
            <a:pPr/>
            <a:r>
              <a:t>Scala koans: </a:t>
            </a:r>
            <a:r>
              <a:rPr u="sng">
                <a:hlinkClick r:id="rId6" invalidUrl="" action="" tgtFrame="" tooltip="" history="1" highlightClick="0" endSnd="0"/>
              </a:rPr>
              <a:t>http://www.scalakoans.org/</a:t>
            </a:r>
          </a:p>
        </p:txBody>
      </p:sp>
      <p:pic>
        <p:nvPicPr>
          <p:cNvPr id="170" name="Billede" descr="Billed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45750" y="3505200"/>
            <a:ext cx="2349500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ab 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00</a:t>
            </a:r>
          </a:p>
        </p:txBody>
      </p:sp>
      <p:sp>
        <p:nvSpPr>
          <p:cNvPr id="173" name="Inspect the tools:…"/>
          <p:cNvSpPr txBox="1"/>
          <p:nvPr>
            <p:ph type="body" sz="half" idx="1"/>
          </p:nvPr>
        </p:nvSpPr>
        <p:spPr>
          <a:xfrm>
            <a:off x="742478" y="2311400"/>
            <a:ext cx="11519844" cy="3881240"/>
          </a:xfrm>
          <a:prstGeom prst="rect">
            <a:avLst/>
          </a:prstGeom>
        </p:spPr>
        <p:txBody>
          <a:bodyPr/>
          <a:lstStyle/>
          <a:p>
            <a:pPr marL="0" indent="0" defTabSz="332993">
              <a:spcBef>
                <a:spcPts val="2300"/>
              </a:spcBef>
              <a:buSzTx/>
              <a:buNone/>
              <a:defRPr sz="1824"/>
            </a:pPr>
            <a:r>
              <a:t>Inspect the tools: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JDK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Scala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Eclipse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REPL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sbt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gradle</a:t>
            </a:r>
          </a:p>
        </p:txBody>
      </p:sp>
      <p:sp>
        <p:nvSpPr>
          <p:cNvPr id="174" name="# Check out the course content from the USB…"/>
          <p:cNvSpPr txBox="1"/>
          <p:nvPr>
            <p:ph type="body" idx="13"/>
          </p:nvPr>
        </p:nvSpPr>
        <p:spPr>
          <a:xfrm>
            <a:off x="277139" y="6508750"/>
            <a:ext cx="12704522" cy="1130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Check out the course content from the USB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Lab 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