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scala&gt;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scala&gt;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3006" y="5055840"/>
            <a:ext cx="6350001" cy="422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cala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 Basics</a:t>
            </a:r>
          </a:p>
        </p:txBody>
      </p:sp>
      <p:sp>
        <p:nvSpPr>
          <p:cNvPr id="131" name="what is this all about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all about?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unction Calls &amp; Lambda Calcul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Function Calls &amp; Lambda Calculus</a:t>
            </a:r>
          </a:p>
        </p:txBody>
      </p:sp>
      <p:sp>
        <p:nvSpPr>
          <p:cNvPr id="166" name="Evaluate from left to r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Evaluate from left to right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Replace name by right hand side value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Replace formal parameters by actual arguments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Substitution model - reduce expression to value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lambda calculus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equivalent to Turing machine (Elonzo Church)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only substitutions without side effects (c++)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termination: does every expression reduce to a value (finite no of steps)? 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ain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Method</a:t>
            </a:r>
          </a:p>
        </p:txBody>
      </p:sp>
      <p:sp>
        <p:nvSpPr>
          <p:cNvPr id="169" name="Like in Java, the main method is an entry point of a progra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Like in Java, the main method is an entry point of a program</a:t>
            </a:r>
          </a:p>
          <a:p>
            <a:pPr/>
            <a:r>
              <a:t>The Java Virtual Machine requires a main method to be named main and take one argument, an array of strings</a:t>
            </a:r>
          </a:p>
        </p:txBody>
      </p:sp>
      <p:sp>
        <p:nvSpPr>
          <p:cNvPr id="170" name="object Main {…"/>
          <p:cNvSpPr txBox="1"/>
          <p:nvPr>
            <p:ph type="body" idx="13"/>
          </p:nvPr>
        </p:nvSpPr>
        <p:spPr>
          <a:xfrm>
            <a:off x="150139" y="61595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object Main {</a:t>
            </a:r>
          </a:p>
          <a:p>
            <a:pPr/>
            <a:r>
              <a:t>  def main(args: Array[String]): Unit =</a:t>
            </a:r>
          </a:p>
          <a:p>
            <a:pPr/>
            <a:r>
              <a:t>    println("Hello, Scala developer!")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Value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Types</a:t>
            </a:r>
          </a:p>
        </p:txBody>
      </p:sp>
      <p:sp>
        <p:nvSpPr>
          <p:cNvPr id="173" name="There are nine predefined value types and they are non-nullabl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2720"/>
            </a:pPr>
            <a:r>
              <a:t>There are nine predefined value types and they are non-nullable</a:t>
            </a:r>
          </a:p>
          <a:p>
            <a:pPr lvl="1" marL="755650" indent="-377825" defTabSz="496570">
              <a:spcBef>
                <a:spcPts val="3500"/>
              </a:spcBef>
              <a:defRPr sz="2720"/>
            </a:pPr>
            <a:r>
              <a:t>Double, Float, Long, Int, Short, Byte, Char, Unit, and Boolean</a:t>
            </a:r>
          </a:p>
          <a:p>
            <a:pPr lvl="1" marL="755650" indent="-377825" defTabSz="496570">
              <a:spcBef>
                <a:spcPts val="3500"/>
              </a:spcBef>
              <a:defRPr sz="2720"/>
            </a:pPr>
            <a:r>
              <a:t>Unit is a value type which carries no meaningful information. There is exactly one instance of Unit which can be declared literally like so: ()</a:t>
            </a:r>
          </a:p>
        </p:txBody>
      </p:sp>
      <p:sp>
        <p:nvSpPr>
          <p:cNvPr id="174" name="val list: List[Any] = List(…"/>
          <p:cNvSpPr txBox="1"/>
          <p:nvPr>
            <p:ph type="body" idx="13"/>
          </p:nvPr>
        </p:nvSpPr>
        <p:spPr>
          <a:xfrm>
            <a:off x="150139" y="6045200"/>
            <a:ext cx="12704522" cy="3530601"/>
          </a:xfrm>
          <a:prstGeom prst="rect">
            <a:avLst/>
          </a:prstGeom>
        </p:spPr>
        <p:txBody>
          <a:bodyPr/>
          <a:lstStyle/>
          <a:p>
            <a:pPr/>
            <a:r>
              <a:t>val list: List[Any] = List(</a:t>
            </a:r>
          </a:p>
          <a:p>
            <a:pPr/>
            <a:r>
              <a:t>  "a string",</a:t>
            </a:r>
          </a:p>
          <a:p>
            <a:pPr/>
            <a:r>
              <a:t>  732,  // an integer</a:t>
            </a:r>
          </a:p>
          <a:p>
            <a:pPr/>
            <a:r>
              <a:t>  'c',  // a character</a:t>
            </a:r>
          </a:p>
          <a:p>
            <a:pPr/>
            <a:r>
              <a:t>  true, // a boolean value</a:t>
            </a:r>
          </a:p>
          <a:p>
            <a:pPr/>
            <a:r>
              <a:t>  () =&gt; "an anonymous function returning a string"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list.foreach(element =&gt; println(element))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eci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Decisions</a:t>
            </a:r>
          </a:p>
        </p:txBody>
      </p:sp>
      <p:sp>
        <p:nvSpPr>
          <p:cNvPr id="177" name="Use the if-else express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if-else expression</a:t>
            </a:r>
          </a:p>
          <a:p>
            <a:pPr/>
            <a:r>
              <a:t>Scala is an expression language (not statements like in java) -everything is an expression - also the if-else</a:t>
            </a:r>
          </a:p>
        </p:txBody>
      </p:sp>
      <p:sp>
        <p:nvSpPr>
          <p:cNvPr id="178" name="//what is the value ?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//what is the value ?</a:t>
            </a:r>
          </a:p>
          <a:p>
            <a:pPr/>
            <a:r>
              <a:t>val exp = if( 2 == 3) false else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t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Iterations</a:t>
            </a:r>
          </a:p>
        </p:txBody>
      </p:sp>
      <p:sp>
        <p:nvSpPr>
          <p:cNvPr id="181" name="To iterate over a collection, you call the foreach method and pass in a function…"/>
          <p:cNvSpPr txBox="1"/>
          <p:nvPr>
            <p:ph type="body" idx="1"/>
          </p:nvPr>
        </p:nvSpPr>
        <p:spPr>
          <a:xfrm>
            <a:off x="952500" y="2590800"/>
            <a:ext cx="11519843" cy="4572000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To iterate over a collection, you call the foreach method and pass in a function 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In this case, you're passing in a function literal that takes one parameter named arg. 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The body of the function is println(arg)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If a function literal consists of one statement that takes a single argument, you need not explicitly name and specify the argument.</a:t>
            </a:r>
          </a:p>
        </p:txBody>
      </p:sp>
      <p:sp>
        <p:nvSpPr>
          <p:cNvPr id="182" name="args.foreach(arg =&gt; println(arg))…"/>
          <p:cNvSpPr txBox="1"/>
          <p:nvPr>
            <p:ph type="body" idx="13"/>
          </p:nvPr>
        </p:nvSpPr>
        <p:spPr>
          <a:xfrm>
            <a:off x="150139" y="78232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 args.foreach(arg =&gt; println(arg)) </a:t>
            </a:r>
          </a:p>
          <a:p>
            <a:pPr/>
            <a:r>
              <a:t>//or</a:t>
            </a:r>
          </a:p>
          <a:p>
            <a:pPr/>
            <a:r>
              <a:t> args.foreach(println)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You can also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also loop</a:t>
            </a:r>
          </a:p>
        </p:txBody>
      </p:sp>
      <p:sp>
        <p:nvSpPr>
          <p:cNvPr id="185" name="… but beware of dead unicorns, this is imperative, not functional styl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… but beware of dead unicorns, this is imperative, not functional style</a:t>
            </a:r>
          </a:p>
        </p:txBody>
      </p:sp>
      <p:sp>
        <p:nvSpPr>
          <p:cNvPr id="186" name="var i = 0…"/>
          <p:cNvSpPr txBox="1"/>
          <p:nvPr>
            <p:ph type="body" idx="13"/>
          </p:nvPr>
        </p:nvSpPr>
        <p:spPr>
          <a:xfrm>
            <a:off x="150139" y="5880099"/>
            <a:ext cx="12704522" cy="2844801"/>
          </a:xfrm>
          <a:prstGeom prst="rect">
            <a:avLst/>
          </a:prstGeom>
        </p:spPr>
        <p:txBody>
          <a:bodyPr/>
          <a:lstStyle/>
          <a:p>
            <a:pPr/>
            <a:r>
              <a:t>  var i = 0</a:t>
            </a:r>
          </a:p>
          <a:p>
            <a:pPr/>
            <a:r>
              <a:t>  while (i &lt; args.length) {</a:t>
            </a:r>
          </a:p>
          <a:p>
            <a:pPr/>
            <a:r>
              <a:t>    if (i != 0)</a:t>
            </a:r>
          </a:p>
          <a:p>
            <a:pPr/>
            <a:r>
              <a:t>      print(" ")</a:t>
            </a:r>
          </a:p>
          <a:p>
            <a:pPr/>
            <a:r>
              <a:t>    print(args(i))</a:t>
            </a:r>
          </a:p>
          <a:p>
            <a:pPr/>
            <a:r>
              <a:t>    i += 1</a:t>
            </a:r>
          </a:p>
          <a:p>
            <a:pPr/>
            <a:r>
              <a:t>  }</a:t>
            </a:r>
          </a:p>
        </p:txBody>
      </p:sp>
      <p:pic>
        <p:nvPicPr>
          <p:cNvPr id="187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0098" y="1832967"/>
            <a:ext cx="5207001" cy="297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</a:t>
            </a:r>
          </a:p>
        </p:txBody>
      </p:sp>
      <p:sp>
        <p:nvSpPr>
          <p:cNvPr id="190" name="Always state explicit return type (not required for non-recursive functions)…"/>
          <p:cNvSpPr txBox="1"/>
          <p:nvPr>
            <p:ph type="body" idx="1"/>
          </p:nvPr>
        </p:nvSpPr>
        <p:spPr>
          <a:xfrm>
            <a:off x="952500" y="1771749"/>
            <a:ext cx="11519843" cy="5391052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Always state explicit return type (not required for non-recursive functions)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Make sure it returns at some point!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Note that the recursive call is the last thing that happens in the evaluation of function approximate's body.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Functions like approximate, which call themselves as their last action, are called </a:t>
            </a:r>
            <a:r>
              <a:rPr b="1"/>
              <a:t>tail recursive</a:t>
            </a:r>
            <a:r>
              <a:t>. 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The Scala compiler detects tail recursion and replaces it with a jump back to the beginning of the function, after updating the function parameters with the new values 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Tail recursion is good - it is reusing stack frames - you don’t run out of stack space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Often, a recursive solution is more elegant and concise than a loop-based one. If the solution is tail recursive, there won't be any runtime overhead to be paid.</a:t>
            </a:r>
          </a:p>
        </p:txBody>
      </p:sp>
      <p:sp>
        <p:nvSpPr>
          <p:cNvPr id="191" name="def approximate(guess: Double): Double =…"/>
          <p:cNvSpPr txBox="1"/>
          <p:nvPr>
            <p:ph type="body" idx="13"/>
          </p:nvPr>
        </p:nvSpPr>
        <p:spPr>
          <a:xfrm>
            <a:off x="150139" y="75311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  def approximate(guess: Double): Double = </a:t>
            </a:r>
          </a:p>
          <a:p>
            <a:pPr/>
            <a:r>
              <a:t>    if (isGoodEnough(guess)) guess</a:t>
            </a:r>
          </a:p>
          <a:p>
            <a:pPr/>
            <a:r>
              <a:t>    else approximate(improve(guess))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lo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Blocks</a:t>
            </a:r>
          </a:p>
        </p:txBody>
      </p:sp>
      <p:sp>
        <p:nvSpPr>
          <p:cNvPr id="194" name="Blocks define a lexical scope for…"/>
          <p:cNvSpPr txBox="1"/>
          <p:nvPr>
            <p:ph type="body" idx="1"/>
          </p:nvPr>
        </p:nvSpPr>
        <p:spPr>
          <a:xfrm>
            <a:off x="952500" y="2059235"/>
            <a:ext cx="11519843" cy="5103566"/>
          </a:xfrm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400"/>
            </a:pPr>
            <a:r>
              <a:t>Blocks define a lexical scope for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nesting functions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definitions and expressions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definitions in block only visible from block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definitions in block shadow definitions outside the block 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Blocks have a value!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rPr b="1"/>
              <a:t>Last expression</a:t>
            </a:r>
            <a:r>
              <a:t> is the “value” of the block</a:t>
            </a:r>
          </a:p>
        </p:txBody>
      </p:sp>
      <p:sp>
        <p:nvSpPr>
          <p:cNvPr id="195" name="println({…"/>
          <p:cNvSpPr txBox="1"/>
          <p:nvPr>
            <p:ph type="body" idx="13"/>
          </p:nvPr>
        </p:nvSpPr>
        <p:spPr>
          <a:xfrm>
            <a:off x="61239" y="76073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println({</a:t>
            </a:r>
          </a:p>
          <a:p>
            <a:pPr/>
            <a:r>
              <a:t>  val x = 1 + 1</a:t>
            </a:r>
          </a:p>
          <a:p>
            <a:pPr/>
            <a:r>
              <a:t>  x + 1</a:t>
            </a:r>
          </a:p>
          <a:p>
            <a:pPr/>
            <a:r>
              <a:t>}) //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PL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 basics</a:t>
            </a:r>
          </a:p>
        </p:txBody>
      </p:sp>
      <p:sp>
        <p:nvSpPr>
          <p:cNvPr id="198" name="Read - Evaluate - Print - Loop…"/>
          <p:cNvSpPr txBox="1"/>
          <p:nvPr>
            <p:ph type="body" sz="half" idx="1"/>
          </p:nvPr>
        </p:nvSpPr>
        <p:spPr>
          <a:xfrm>
            <a:off x="596900" y="1752600"/>
            <a:ext cx="11519843" cy="4017963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1856"/>
            </a:pPr>
            <a:r>
              <a:t>Read - Evaluate - Print - Loop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The Scala REPL is a tool for evaluating expressions in Scala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Useful commands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 :help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:t, :type - finds the type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:t function_name _ - finds type of function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:q, :quit</a:t>
            </a:r>
          </a:p>
        </p:txBody>
      </p:sp>
      <p:sp>
        <p:nvSpPr>
          <p:cNvPr id="199" name="Agatas-MacBook-Pro:~ agatanoair$ scala…"/>
          <p:cNvSpPr txBox="1"/>
          <p:nvPr>
            <p:ph type="body" idx="13"/>
          </p:nvPr>
        </p:nvSpPr>
        <p:spPr>
          <a:xfrm>
            <a:off x="150139" y="6229349"/>
            <a:ext cx="12704522" cy="2501901"/>
          </a:xfrm>
          <a:prstGeom prst="rect">
            <a:avLst/>
          </a:prstGeom>
        </p:spPr>
        <p:txBody>
          <a:bodyPr/>
          <a:lstStyle/>
          <a:p>
            <a:pPr/>
            <a:r>
              <a:t>Agatas-MacBook-Pro:~ agatanoair$ scala</a:t>
            </a:r>
          </a:p>
          <a:p>
            <a:pPr/>
            <a:r>
              <a:t>Welcome to Scala 2.12.4 (Java HotSpot(TM) 64-Bit Server VM, Java 1.8.0_74).</a:t>
            </a:r>
          </a:p>
          <a:p>
            <a:pPr/>
            <a:r>
              <a:t>Type in expressions for evaluation. Or try :help.</a:t>
            </a:r>
          </a:p>
          <a:p>
            <a:pPr/>
          </a:p>
          <a:p>
            <a:pPr/>
            <a:r>
              <a:t>scala&gt;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ab Time 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Time !</a:t>
            </a:r>
          </a:p>
        </p:txBody>
      </p:sp>
      <p:sp>
        <p:nvSpPr>
          <p:cNvPr id="202" name="language_basics_0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language_basics_02</a:t>
            </a:r>
          </a:p>
        </p:txBody>
      </p:sp>
      <p:pic>
        <p:nvPicPr>
          <p:cNvPr id="203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8339" y="5733281"/>
            <a:ext cx="3783364" cy="3449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Billede" descr="Billede"/>
          <p:cNvPicPr>
            <a:picLocks noChangeAspect="1"/>
          </p:cNvPicPr>
          <p:nvPr/>
        </p:nvPicPr>
        <p:blipFill>
          <a:blip r:embed="rId2">
            <a:alphaModFix amt="53248"/>
            <a:extLst/>
          </a:blip>
          <a:stretch>
            <a:fillRect/>
          </a:stretch>
        </p:blipFill>
        <p:spPr>
          <a:xfrm>
            <a:off x="7586235" y="5976684"/>
            <a:ext cx="5444114" cy="395595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emicolons 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Semicolons ;</a:t>
            </a:r>
          </a:p>
        </p:txBody>
      </p:sp>
      <p:sp>
        <p:nvSpPr>
          <p:cNvPr id="135" name="Look ma, no semicolon! (in most cases optional)…"/>
          <p:cNvSpPr txBox="1"/>
          <p:nvPr>
            <p:ph type="body" idx="1"/>
          </p:nvPr>
        </p:nvSpPr>
        <p:spPr>
          <a:xfrm>
            <a:off x="952500" y="2222500"/>
            <a:ext cx="11099800" cy="6299200"/>
          </a:xfrm>
          <a:prstGeom prst="rect">
            <a:avLst/>
          </a:prstGeom>
        </p:spPr>
        <p:txBody>
          <a:bodyPr/>
          <a:lstStyle/>
          <a:p>
            <a:pPr/>
            <a:r>
              <a:t>Look ma, no semicolon! (in most cases optional)</a:t>
            </a:r>
          </a:p>
          <a:p>
            <a:pPr lvl="1"/>
            <a:r>
              <a:t>Use if you want several definitions in one line</a:t>
            </a:r>
          </a:p>
          <a:p>
            <a:pPr/>
            <a:r>
              <a:t>How about long expressions? </a:t>
            </a:r>
          </a:p>
          <a:p>
            <a:pPr lvl="1"/>
            <a:r>
              <a:t>use parantheses ()</a:t>
            </a:r>
          </a:p>
          <a:p>
            <a:pPr lvl="1"/>
            <a:r>
              <a:t>write operator as last element of first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Expressions</a:t>
            </a:r>
          </a:p>
        </p:txBody>
      </p:sp>
      <p:sp>
        <p:nvSpPr>
          <p:cNvPr id="138" name="Expressions are computable statemen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016"/>
            </a:pPr>
            <a:r>
              <a:t>Expressions are computable statements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Primitive: 1, true, “Hello”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Compound: 1+2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You can output results of expressions using </a:t>
            </a:r>
            <a:r>
              <a:rPr b="1"/>
              <a:t>println</a:t>
            </a:r>
            <a:endParaRPr b="1"/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Evaluation: left -&gt; right</a:t>
            </a:r>
          </a:p>
        </p:txBody>
      </p:sp>
      <p:sp>
        <p:nvSpPr>
          <p:cNvPr id="139" name="println(1 + 1) // 2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println(1 + 1) // 2</a:t>
            </a:r>
          </a:p>
          <a:p>
            <a:pPr/>
            <a:r>
              <a:t>println("Hello!") // Hello!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Values</a:t>
            </a:r>
          </a:p>
        </p:txBody>
      </p:sp>
      <p:sp>
        <p:nvSpPr>
          <p:cNvPr id="142" name="You can name results of expressions with the val keywor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You can name results of expressions with the </a:t>
            </a:r>
            <a:r>
              <a:rPr b="1"/>
              <a:t>val</a:t>
            </a:r>
            <a:r>
              <a:t> keyword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Named results, such as x here, are called values. Referencing a value does not re-compute it.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Values cannot be re-assigned.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Types of values can be inferred, but you can also explicitly state the type</a:t>
            </a:r>
          </a:p>
        </p:txBody>
      </p:sp>
      <p:sp>
        <p:nvSpPr>
          <p:cNvPr id="143" name="val x = 1 + 1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val x = 1 + 1</a:t>
            </a:r>
          </a:p>
          <a:p>
            <a:pPr/>
            <a:r>
              <a:t>println(x) // 2</a:t>
            </a:r>
          </a:p>
          <a:p>
            <a:pPr/>
            <a:r>
              <a:t>val y: Int = 1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0898" y="601067"/>
            <a:ext cx="5207001" cy="297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47" name="Variables are like values, except you can re-assign them…"/>
          <p:cNvSpPr txBox="1"/>
          <p:nvPr>
            <p:ph type="body" sz="half" idx="1"/>
          </p:nvPr>
        </p:nvSpPr>
        <p:spPr>
          <a:xfrm>
            <a:off x="901700" y="2937420"/>
            <a:ext cx="11519843" cy="2985245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Variables are like values, except you can re-assign them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You can define a variable with the </a:t>
            </a:r>
            <a:r>
              <a:rPr b="1"/>
              <a:t>var</a:t>
            </a:r>
            <a:r>
              <a:t> keyword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Type is inferred, or can be explicit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Everytime you use </a:t>
            </a:r>
            <a:r>
              <a:rPr b="1"/>
              <a:t>var</a:t>
            </a:r>
            <a:r>
              <a:t> in a functional language, a unicorn dies</a:t>
            </a:r>
          </a:p>
        </p:txBody>
      </p:sp>
      <p:sp>
        <p:nvSpPr>
          <p:cNvPr id="148" name="var x = 1 + 1…"/>
          <p:cNvSpPr txBox="1"/>
          <p:nvPr>
            <p:ph type="body" idx="13"/>
          </p:nvPr>
        </p:nvSpPr>
        <p:spPr>
          <a:xfrm>
            <a:off x="150139" y="72453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var x = 1 + 1</a:t>
            </a:r>
          </a:p>
          <a:p>
            <a:pPr/>
            <a:r>
              <a:t>x = 3</a:t>
            </a:r>
          </a:p>
          <a:p>
            <a:pPr/>
            <a:r>
              <a:t>println(x * 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1" name="Functions are expressions that take parameters.…"/>
          <p:cNvSpPr txBox="1"/>
          <p:nvPr>
            <p:ph type="body" idx="1"/>
          </p:nvPr>
        </p:nvSpPr>
        <p:spPr>
          <a:xfrm>
            <a:off x="952499" y="2000994"/>
            <a:ext cx="11519844" cy="5366594"/>
          </a:xfrm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Functions are expressions that take parameters.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Functions can be named, or anonymous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You can define an anonymous function (i.e. no name) that returns a given integer plus one</a:t>
            </a:r>
          </a:p>
          <a:p>
            <a:pPr lvl="1" marL="0" indent="125730" defTabSz="321310">
              <a:spcBef>
                <a:spcPts val="2300"/>
              </a:spcBef>
              <a:buSzTx/>
              <a:buNone/>
              <a:defRPr sz="176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(x: Int) =&gt; x + 1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On the left of =&gt; is a list of parameters. On the right is an expression involving the parameters.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You can also name functions.</a:t>
            </a:r>
          </a:p>
          <a:p>
            <a:pPr lvl="1" marL="0" indent="125730" defTabSz="321310">
              <a:spcBef>
                <a:spcPts val="2300"/>
              </a:spcBef>
              <a:buSzTx/>
              <a:buNone/>
              <a:defRPr sz="176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val addOne = (x: Int) =&gt; x + 1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Functions may take multiple parameters 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Or, no parameters at all </a:t>
            </a:r>
          </a:p>
          <a:p>
            <a:pPr lvl="1" marL="0" indent="125730" defTabSz="321310">
              <a:spcBef>
                <a:spcPts val="2300"/>
              </a:spcBef>
              <a:buSzTx/>
              <a:buNone/>
              <a:defRPr sz="176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val getTheAnswer = () =&gt; 42</a:t>
            </a:r>
          </a:p>
        </p:txBody>
      </p:sp>
      <p:pic>
        <p:nvPicPr>
          <p:cNvPr id="152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3218" y="6276528"/>
            <a:ext cx="6108701" cy="298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55" name="Methods look and behave very similar to functions, but there are a few key differences between them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Methods look and behave very similar to functions, but there are a few key differences between them.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Methods are defined with the def keyword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 def is followed by a name, parameter lists, a return type, and a body.</a:t>
            </a:r>
          </a:p>
        </p:txBody>
      </p:sp>
      <p:sp>
        <p:nvSpPr>
          <p:cNvPr id="156" name="def add(x: Int, y: Int): Int = x + y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 add(x: Int, y: Int): Int = x + y</a:t>
            </a:r>
          </a:p>
          <a:p>
            <a:pPr/>
            <a:r>
              <a:t>println(add(1, 2)) //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arametrized Defin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Parametrized Definition</a:t>
            </a:r>
          </a:p>
        </p:txBody>
      </p:sp>
      <p:sp>
        <p:nvSpPr>
          <p:cNvPr id="159" name="So, a method is a parametrized definition…"/>
          <p:cNvSpPr txBox="1"/>
          <p:nvPr>
            <p:ph type="body" sz="half" idx="1"/>
          </p:nvPr>
        </p:nvSpPr>
        <p:spPr>
          <a:xfrm>
            <a:off x="952500" y="1925935"/>
            <a:ext cx="11519843" cy="3885853"/>
          </a:xfrm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3100"/>
              </a:spcBef>
              <a:defRPr sz="2368"/>
            </a:pPr>
            <a:r>
              <a:t>So, a method is a parametrized definition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When you use the keyword </a:t>
            </a:r>
            <a:r>
              <a:rPr b="1"/>
              <a:t>def</a:t>
            </a:r>
            <a:r>
              <a:t>, what is on the right hand side of =  is evaluated whenever the method is called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A method can be parametrized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The last expression in the body is the method’s return value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Contrast to val - evaluated when created</a:t>
            </a:r>
          </a:p>
        </p:txBody>
      </p:sp>
      <p:sp>
        <p:nvSpPr>
          <p:cNvPr id="160" name="scala&gt; def square(d:Double) = d*d…"/>
          <p:cNvSpPr txBox="1"/>
          <p:nvPr>
            <p:ph type="body" idx="13"/>
          </p:nvPr>
        </p:nvSpPr>
        <p:spPr>
          <a:xfrm>
            <a:off x="150139" y="5949950"/>
            <a:ext cx="12704522" cy="3594101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scala&gt; def square(d:Double) = d*d</a:t>
            </a:r>
          </a:p>
          <a:p>
            <a:pPr>
              <a:defRPr sz="2200"/>
            </a:pPr>
            <a:r>
              <a:t>square: (d: Double)Double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scala&gt; square(4)</a:t>
            </a:r>
          </a:p>
          <a:p>
            <a:pPr>
              <a:defRPr sz="2200"/>
            </a:pPr>
            <a:r>
              <a:t>res0: Double = 16.0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scala&gt; def sumOfSquares(d:Double, e:Double) = square(d) + square(e)</a:t>
            </a:r>
          </a:p>
          <a:p>
            <a:pPr>
              <a:defRPr sz="2200"/>
            </a:pPr>
            <a:r>
              <a:t>sumOfSquares: (d: Double, e: Double)Double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scala&gt; sumOfSquares(3,4)</a:t>
            </a:r>
          </a:p>
          <a:p>
            <a:pPr>
              <a:defRPr sz="2200"/>
            </a:pPr>
            <a:r>
              <a:t>res1: Double = 25.0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Value defin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definitions</a:t>
            </a:r>
          </a:p>
        </p:txBody>
      </p:sp>
      <p:sp>
        <p:nvSpPr>
          <p:cNvPr id="163" name="def - by name - evaluated when used…"/>
          <p:cNvSpPr txBox="1"/>
          <p:nvPr>
            <p:ph type="body" idx="1"/>
          </p:nvPr>
        </p:nvSpPr>
        <p:spPr>
          <a:xfrm>
            <a:off x="952500" y="27051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def - by name - evaluated when used</a:t>
            </a:r>
          </a:p>
          <a:p>
            <a:pPr/>
            <a:r>
              <a:t>val - by value - evaluated at the point of definition, the name refers to the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