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r. 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illed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Billed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Billed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n Hanse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–Jon Hansen</a:t>
            </a:r>
          </a:p>
        </p:txBody>
      </p:sp>
      <p:sp>
        <p:nvSpPr>
          <p:cNvPr id="104" name="“Skriv et citat her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“Skriv et citat her”.</a:t>
            </a:r>
          </a:p>
        </p:txBody>
      </p:sp>
      <p:sp>
        <p:nvSpPr>
          <p:cNvPr id="105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illed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lo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led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Brødtekst, niveau et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d kode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eltekst"/>
          <p:cNvSpPr txBox="1"/>
          <p:nvPr>
            <p:ph type="title"/>
          </p:nvPr>
        </p:nvSpPr>
        <p:spPr>
          <a:xfrm>
            <a:off x="952500" y="254000"/>
            <a:ext cx="11099800" cy="1360736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6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11519843" cy="2985245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67" name="//"/>
          <p:cNvSpPr txBox="1"/>
          <p:nvPr>
            <p:ph type="body" sz="quarter" idx="13"/>
          </p:nvPr>
        </p:nvSpPr>
        <p:spPr>
          <a:xfrm>
            <a:off x="150139" y="6502399"/>
            <a:ext cx="12704522" cy="787401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//</a:t>
            </a:r>
          </a:p>
        </p:txBody>
      </p:sp>
      <p:sp>
        <p:nvSpPr>
          <p:cNvPr id="6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illed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8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rødtekst, niveau e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8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Brødtekst, niveau et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Billede" descr="Billede"/>
          <p:cNvPicPr>
            <a:picLocks noChangeAspect="1"/>
          </p:cNvPicPr>
          <p:nvPr/>
        </p:nvPicPr>
        <p:blipFill>
          <a:blip r:embed="rId2">
            <a:alphaModFix amt="42381"/>
            <a:extLst/>
          </a:blip>
          <a:stretch>
            <a:fillRect/>
          </a:stretch>
        </p:blipFill>
        <p:spPr>
          <a:xfrm>
            <a:off x="4021683" y="5219700"/>
            <a:ext cx="9057879" cy="452894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Functional Programm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Programming</a:t>
            </a:r>
          </a:p>
        </p:txBody>
      </p:sp>
      <p:sp>
        <p:nvSpPr>
          <p:cNvPr id="131" name="bend your min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bend your mind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anguage 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 history</a:t>
            </a:r>
          </a:p>
        </p:txBody>
      </p:sp>
      <p:sp>
        <p:nvSpPr>
          <p:cNvPr id="159" name="1959 Lisp 1975-77 ML, FP, Sche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1959 Lisp 1975-77 ML, FP, Scheme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1978 Smalltalk 1986 Standard ML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1990 Haskell, Erlang 1999 XSLT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2000 OCaml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2003 Scala, XQuery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2005 F#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2007 Clojure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ure vs Imp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Pure vs Impure</a:t>
            </a:r>
          </a:p>
        </p:txBody>
      </p:sp>
      <p:sp>
        <p:nvSpPr>
          <p:cNvPr id="162" name="At its core, functional programming is about programming with pure, side-effect-free function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67359">
              <a:spcBef>
                <a:spcPts val="3300"/>
              </a:spcBef>
              <a:buSzTx/>
              <a:buNone/>
              <a:defRPr sz="2560"/>
            </a:pPr>
            <a:r>
              <a:t>At its core, functional programming is about programming with pure, side-effect-free functions.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a function that doesn’t rely on mutating state is called a </a:t>
            </a:r>
            <a:r>
              <a:rPr b="1"/>
              <a:t>pure function</a:t>
            </a:r>
            <a:endParaRPr b="1"/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a function,that is mutating state, that may be shared across many pieces of a program is called and </a:t>
            </a:r>
            <a:r>
              <a:rPr b="1"/>
              <a:t>impure function</a:t>
            </a:r>
          </a:p>
        </p:txBody>
      </p:sp>
      <p:sp>
        <p:nvSpPr>
          <p:cNvPr id="163" name="//Pure…"/>
          <p:cNvSpPr txBox="1"/>
          <p:nvPr>
            <p:ph type="body" idx="13"/>
          </p:nvPr>
        </p:nvSpPr>
        <p:spPr>
          <a:xfrm>
            <a:off x="150139" y="5645150"/>
            <a:ext cx="12704522" cy="3873501"/>
          </a:xfrm>
          <a:prstGeom prst="rect">
            <a:avLst/>
          </a:prstGeom>
        </p:spPr>
        <p:txBody>
          <a:bodyPr/>
          <a:lstStyle/>
          <a:p>
            <a:pPr/>
            <a:r>
              <a:t>//Pure</a:t>
            </a:r>
          </a:p>
          <a:p>
            <a:pPr/>
            <a:r>
              <a:t>​public​ ​int​ incrementCounter(​int​ counter) {</a:t>
            </a:r>
          </a:p>
          <a:p>
            <a:pPr/>
            <a:r>
              <a:t>  ​return​ counter++; 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//Impure</a:t>
            </a:r>
          </a:p>
          <a:p>
            <a:pPr/>
            <a:r>
              <a:t>private​ ​int​ counter = 0;</a:t>
            </a:r>
          </a:p>
          <a:p>
            <a:pPr/>
            <a:r>
              <a:t>​public​ ​void​ incrementMutableCounter() {</a:t>
            </a:r>
          </a:p>
          <a:p>
            <a:pPr/>
            <a:r>
              <a:t>  counter++;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Billede" descr="Billede"/>
          <p:cNvPicPr>
            <a:picLocks noChangeAspect="1"/>
          </p:cNvPicPr>
          <p:nvPr/>
        </p:nvPicPr>
        <p:blipFill>
          <a:blip r:embed="rId2">
            <a:alphaModFix amt="54552"/>
            <a:extLst/>
          </a:blip>
          <a:stretch>
            <a:fillRect/>
          </a:stretch>
        </p:blipFill>
        <p:spPr>
          <a:xfrm>
            <a:off x="7428946" y="5444687"/>
            <a:ext cx="6058157" cy="468172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hreads ?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Threads ?</a:t>
            </a:r>
          </a:p>
          <a:p>
            <a:pPr/>
            <a:r>
              <a:t> Race Conditions?</a:t>
            </a:r>
          </a:p>
        </p:txBody>
      </p:sp>
      <p:sp>
        <p:nvSpPr>
          <p:cNvPr id="167" name="think and dicus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think and dicuss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 simple pro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simple program</a:t>
            </a:r>
          </a:p>
        </p:txBody>
      </p:sp>
      <p:sp>
        <p:nvSpPr>
          <p:cNvPr id="170" name="public  List&lt;Integer&gt; filterOdds(List&lt;Integer&gt; list) {…"/>
          <p:cNvSpPr txBox="1"/>
          <p:nvPr>
            <p:ph type="body" idx="13"/>
          </p:nvPr>
        </p:nvSpPr>
        <p:spPr>
          <a:xfrm>
            <a:off x="150139" y="2387599"/>
            <a:ext cx="12704522" cy="6959601"/>
          </a:xfrm>
          <a:prstGeom prst="rect">
            <a:avLst/>
          </a:prstGeom>
        </p:spPr>
        <p:txBody>
          <a:bodyPr/>
          <a:lstStyle/>
          <a:p>
            <a:pPr/>
            <a:r>
              <a:t>​public​ List&lt;Integer&gt; filterOdds(List&lt;Integer&gt; list) {</a:t>
            </a:r>
          </a:p>
          <a:p>
            <a:pPr/>
            <a:r>
              <a:t>​ </a:t>
            </a:r>
          </a:p>
          <a:p>
            <a:pPr/>
            <a:r>
              <a:t>  List&lt;Integer&gt; filteredList = ​new​ ArrayList&lt;Integer&gt;();</a:t>
            </a:r>
          </a:p>
          <a:p>
            <a:pPr/>
            <a:r>
              <a:t>​ </a:t>
            </a:r>
          </a:p>
          <a:p>
            <a:pPr/>
          </a:p>
          <a:p>
            <a:pPr/>
            <a:r>
              <a:t>​ </a:t>
            </a:r>
          </a:p>
          <a:p>
            <a:pPr/>
            <a:r>
              <a:t>  ​for​(Integer current : list) {</a:t>
            </a:r>
          </a:p>
          <a:p>
            <a:pPr/>
            <a:r>
              <a:t>​ </a:t>
            </a:r>
          </a:p>
          <a:p>
            <a:pPr/>
            <a:r>
              <a:t>    ​if​(1 == current % 2) {</a:t>
            </a:r>
          </a:p>
          <a:p>
            <a:pPr/>
            <a:r>
              <a:t>​ </a:t>
            </a:r>
          </a:p>
          <a:p>
            <a:pPr/>
            <a:r>
              <a:t>      filteredList.add(current);</a:t>
            </a:r>
          </a:p>
          <a:p>
            <a:pPr/>
            <a:r>
              <a:t>​ </a:t>
            </a:r>
          </a:p>
          <a:p>
            <a:pPr/>
            <a:r>
              <a:t>    }</a:t>
            </a:r>
          </a:p>
          <a:p>
            <a:pPr/>
            <a:r>
              <a:t>​ </a:t>
            </a:r>
          </a:p>
          <a:p>
            <a:pPr/>
            <a:r>
              <a:t>  }</a:t>
            </a:r>
          </a:p>
          <a:p>
            <a:pPr/>
            <a:r>
              <a:t>​ </a:t>
            </a:r>
          </a:p>
          <a:p>
            <a:pPr/>
            <a:r>
              <a:t>  ​return​ filteredList;</a:t>
            </a:r>
          </a:p>
          <a:p>
            <a:pPr/>
            <a:r>
              <a:t>​ 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 bit of refacto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bit of refactoring</a:t>
            </a:r>
          </a:p>
        </p:txBody>
      </p:sp>
      <p:sp>
        <p:nvSpPr>
          <p:cNvPr id="173" name="public  List&lt;Integer&gt; filterOdds(List&lt;Integer&gt; list) {…"/>
          <p:cNvSpPr txBox="1"/>
          <p:nvPr>
            <p:ph type="body" idx="13"/>
          </p:nvPr>
        </p:nvSpPr>
        <p:spPr>
          <a:xfrm>
            <a:off x="150139" y="1873250"/>
            <a:ext cx="12704522" cy="7988301"/>
          </a:xfrm>
          <a:prstGeom prst="rect">
            <a:avLst/>
          </a:prstGeom>
        </p:spPr>
        <p:txBody>
          <a:bodyPr/>
          <a:lstStyle/>
          <a:p>
            <a:pPr/>
            <a:r>
              <a:t>​public​ List&lt;Integer&gt; filterOdds(List&lt;Integer&gt; list) {</a:t>
            </a:r>
          </a:p>
          <a:p>
            <a:pPr/>
            <a:r>
              <a:t>​ </a:t>
            </a:r>
          </a:p>
          <a:p>
            <a:pPr/>
            <a:r>
              <a:t>  List&lt;Integer&gt; filteredList = ​new​ ArrayList&lt;Integer&gt;();</a:t>
            </a:r>
          </a:p>
          <a:p>
            <a:pPr/>
            <a:r>
              <a:t>​ </a:t>
            </a:r>
          </a:p>
          <a:p>
            <a:pPr/>
            <a:r>
              <a:t>  ​for​ (Integer current : list) {</a:t>
            </a:r>
          </a:p>
          <a:p>
            <a:pPr/>
            <a:r>
              <a:t>​ </a:t>
            </a:r>
          </a:p>
          <a:p>
            <a:pPr/>
            <a:r>
              <a:t>    ​if​ (isOdd(current)) {</a:t>
            </a:r>
          </a:p>
          <a:p>
            <a:pPr/>
            <a:r>
              <a:t>​ </a:t>
            </a:r>
          </a:p>
          <a:p>
            <a:pPr/>
            <a:r>
              <a:t>      filteredList.add(current);</a:t>
            </a:r>
          </a:p>
          <a:p>
            <a:pPr/>
            <a:r>
              <a:t>    }</a:t>
            </a:r>
          </a:p>
          <a:p>
            <a:pPr/>
            <a:r>
              <a:t>​ </a:t>
            </a:r>
          </a:p>
          <a:p>
            <a:pPr/>
            <a:r>
              <a:t>  }</a:t>
            </a:r>
          </a:p>
          <a:p>
            <a:pPr/>
            <a:r>
              <a:t>​ </a:t>
            </a:r>
          </a:p>
          <a:p>
            <a:pPr/>
            <a:r>
              <a:t>  ​return​ filteredList;</a:t>
            </a:r>
          </a:p>
          <a:p>
            <a:pPr/>
            <a:r>
              <a:t>​ </a:t>
            </a:r>
          </a:p>
          <a:p>
            <a:pPr/>
            <a:r>
              <a:t>}</a:t>
            </a:r>
          </a:p>
          <a:p>
            <a:pPr/>
            <a:r>
              <a:t>​ </a:t>
            </a:r>
          </a:p>
          <a:p>
            <a:pPr/>
            <a:r>
              <a:t>​private​ ​boolean​ isOdd(Integer integer) {</a:t>
            </a:r>
          </a:p>
          <a:p>
            <a:pPr/>
            <a:r>
              <a:t>​ </a:t>
            </a:r>
          </a:p>
          <a:p>
            <a:pPr/>
            <a:r>
              <a:t>  ​return​ 1 == integer % 2;</a:t>
            </a:r>
          </a:p>
          <a:p>
            <a:pPr/>
            <a:r>
              <a:t>​ 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quirements can 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Requirements can change</a:t>
            </a:r>
          </a:p>
        </p:txBody>
      </p:sp>
      <p:sp>
        <p:nvSpPr>
          <p:cNvPr id="176" name="But … what if we need evens?"/>
          <p:cNvSpPr txBox="1"/>
          <p:nvPr>
            <p:ph type="body" sz="quarter" idx="1"/>
          </p:nvPr>
        </p:nvSpPr>
        <p:spPr>
          <a:xfrm>
            <a:off x="952500" y="2590800"/>
            <a:ext cx="11519843" cy="146248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But … what if we need evens?</a:t>
            </a:r>
          </a:p>
        </p:txBody>
      </p:sp>
      <p:sp>
        <p:nvSpPr>
          <p:cNvPr id="177" name="for  (Integer current : list) {…"/>
          <p:cNvSpPr txBox="1"/>
          <p:nvPr>
            <p:ph type="body" idx="13"/>
          </p:nvPr>
        </p:nvSpPr>
        <p:spPr>
          <a:xfrm>
            <a:off x="150139" y="4273549"/>
            <a:ext cx="12704522" cy="5245101"/>
          </a:xfrm>
          <a:prstGeom prst="rect">
            <a:avLst/>
          </a:prstGeom>
        </p:spPr>
        <p:txBody>
          <a:bodyPr/>
          <a:lstStyle/>
          <a:p>
            <a:pPr/>
            <a:r>
              <a:t>  ​for​ (Integer current : list) {</a:t>
            </a:r>
          </a:p>
          <a:p>
            <a:pPr/>
            <a:r>
              <a:t>    ​if​ (isEven(current)) {</a:t>
            </a:r>
          </a:p>
          <a:p>
            <a:pPr/>
            <a:r>
              <a:t>      filteredList.add(current);</a:t>
            </a:r>
          </a:p>
          <a:p>
            <a:pPr/>
            <a:r>
              <a:t>    }</a:t>
            </a:r>
          </a:p>
          <a:p>
            <a:pPr/>
            <a:r>
              <a:t>  }</a:t>
            </a:r>
          </a:p>
          <a:p>
            <a:pPr/>
            <a:r>
              <a:t>  ​return​ filteredList;</a:t>
            </a:r>
          </a:p>
          <a:p>
            <a:pPr/>
            <a:r>
              <a:t>}</a:t>
            </a:r>
          </a:p>
          <a:p>
            <a:pPr/>
            <a:r>
              <a:t>​ </a:t>
            </a:r>
          </a:p>
          <a:p>
            <a:pPr/>
            <a:r>
              <a:t>​private​ ​boolean​ isEven(Integer integer) {</a:t>
            </a:r>
          </a:p>
          <a:p>
            <a:pPr/>
            <a:r>
              <a:t>​ </a:t>
            </a:r>
          </a:p>
          <a:p>
            <a:pPr/>
            <a:r>
              <a:t>  ​return​ 0 == integer % 2;</a:t>
            </a:r>
          </a:p>
          <a:p>
            <a:pPr/>
            <a:r>
              <a:t>​ </a:t>
            </a:r>
          </a:p>
          <a:p>
            <a:pPr/>
            <a:r>
              <a:t>}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RY Princip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DRY Principle</a:t>
            </a:r>
          </a:p>
        </p:txBody>
      </p:sp>
      <p:sp>
        <p:nvSpPr>
          <p:cNvPr id="180" name="Don’t Repeat Yourself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Don’t Repeat Yourself</a:t>
            </a:r>
          </a:p>
        </p:txBody>
      </p:sp>
      <p:pic>
        <p:nvPicPr>
          <p:cNvPr id="181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2400" y="6273800"/>
            <a:ext cx="25400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Let’s isolate the piece, that can chang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Let’s isolate the piece, that can change</a:t>
            </a:r>
          </a:p>
        </p:txBody>
      </p:sp>
      <p:sp>
        <p:nvSpPr>
          <p:cNvPr id="185" name="public   interface  Predicate {…"/>
          <p:cNvSpPr txBox="1"/>
          <p:nvPr>
            <p:ph type="body" idx="13"/>
          </p:nvPr>
        </p:nvSpPr>
        <p:spPr>
          <a:xfrm>
            <a:off x="150139" y="5645149"/>
            <a:ext cx="12704522" cy="2501901"/>
          </a:xfrm>
          <a:prstGeom prst="rect">
            <a:avLst/>
          </a:prstGeom>
        </p:spPr>
        <p:txBody>
          <a:bodyPr/>
          <a:lstStyle/>
          <a:p>
            <a:pPr/>
            <a:r>
              <a:t>​public​ ​interface​ Predicate {</a:t>
            </a:r>
          </a:p>
          <a:p>
            <a:pPr/>
            <a:r>
              <a:t>​ </a:t>
            </a:r>
          </a:p>
          <a:p>
            <a:pPr/>
            <a:r>
              <a:t>  ​public​ ​boolean​ evaluate(Integer argument);</a:t>
            </a:r>
          </a:p>
          <a:p>
            <a:pPr/>
            <a:r>
              <a:t>​ </a:t>
            </a:r>
          </a:p>
          <a:p>
            <a:pPr/>
            <a:r>
              <a:t>}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use higher order functions"/>
          <p:cNvSpPr txBox="1"/>
          <p:nvPr>
            <p:ph type="title"/>
          </p:nvPr>
        </p:nvSpPr>
        <p:spPr>
          <a:xfrm>
            <a:off x="952500" y="254000"/>
            <a:ext cx="11099800" cy="1087934"/>
          </a:xfrm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/>
            <a:r>
              <a:t>We use higher order functions</a:t>
            </a:r>
          </a:p>
        </p:txBody>
      </p:sp>
      <p:sp>
        <p:nvSpPr>
          <p:cNvPr id="188" name="public  List&lt;Integer&gt; filter(List&lt;Integer&gt; list, Predicate predicate) {…"/>
          <p:cNvSpPr txBox="1"/>
          <p:nvPr>
            <p:ph type="body" idx="13"/>
          </p:nvPr>
        </p:nvSpPr>
        <p:spPr>
          <a:xfrm>
            <a:off x="150139" y="1403350"/>
            <a:ext cx="12704522" cy="8674101"/>
          </a:xfrm>
          <a:prstGeom prst="rect">
            <a:avLst/>
          </a:prstGeom>
        </p:spPr>
        <p:txBody>
          <a:bodyPr/>
          <a:lstStyle/>
          <a:p>
            <a:pPr/>
            <a:r>
              <a:t>​public​ List&lt;Integer&gt; filter(List&lt;Integer&gt; list, Predicate predicate) {</a:t>
            </a:r>
          </a:p>
          <a:p>
            <a:pPr/>
            <a:r>
              <a:t>  List&lt;Integer&gt; filteredList = ​new​ ArrayList&lt;Integer&gt;();</a:t>
            </a:r>
          </a:p>
          <a:p>
            <a:pPr/>
            <a:r>
              <a:t>  ​for​ (Integer current : list) {</a:t>
            </a:r>
          </a:p>
          <a:p>
            <a:pPr/>
            <a:r>
              <a:t>    ​if​ (predicate.evaluate(current)) {</a:t>
            </a:r>
          </a:p>
          <a:p>
            <a:pPr/>
            <a:r>
              <a:t>      filteredList.add(current);</a:t>
            </a:r>
          </a:p>
          <a:p>
            <a:pPr/>
            <a:r>
              <a:t>    }</a:t>
            </a:r>
          </a:p>
          <a:p>
            <a:pPr/>
            <a:r>
              <a:t>  }</a:t>
            </a:r>
          </a:p>
          <a:p>
            <a:pPr/>
            <a:r>
              <a:t>  ​return​ filteredList;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​class​ isEven ​implements​ Predicate {</a:t>
            </a:r>
          </a:p>
          <a:p>
            <a:pPr/>
            <a:r>
              <a:t>  ​public​ ​boolean​ evaluate(Integer argument) {</a:t>
            </a:r>
          </a:p>
          <a:p>
            <a:pPr/>
            <a:r>
              <a:t>    ​return​ 0 == argument % 2;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​class​ isOdd ​implements​ Predicate {</a:t>
            </a:r>
          </a:p>
          <a:p>
            <a:pPr/>
            <a:r>
              <a:t>  ​public​ ​boolean​ evaluate(Integer argument) {</a:t>
            </a:r>
          </a:p>
          <a:p>
            <a:pPr/>
            <a:r>
              <a:t>    ​return​ 1 == argument % 2;</a:t>
            </a:r>
          </a:p>
          <a:p>
            <a:pPr/>
            <a:r>
              <a:t>  }</a:t>
            </a:r>
          </a:p>
          <a:p>
            <a:pPr/>
            <a:r>
              <a:t>​ </a:t>
            </a:r>
          </a:p>
          <a:p>
            <a:pPr/>
            <a:r>
              <a:t>}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91" name="Rewrite from imperative sty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Rewrite from imperative 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mper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Imperative</a:t>
            </a:r>
          </a:p>
        </p:txBody>
      </p:sp>
      <p:sp>
        <p:nvSpPr>
          <p:cNvPr id="134" name="Imperative programming is abou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Imperative programming is about </a:t>
            </a:r>
          </a:p>
          <a:p>
            <a:pPr lvl="1"/>
            <a:r>
              <a:t>modifying mutable variables</a:t>
            </a:r>
          </a:p>
          <a:p>
            <a:pPr lvl="1"/>
            <a:r>
              <a:t>using assignments </a:t>
            </a:r>
          </a:p>
          <a:p>
            <a:pPr lvl="1"/>
            <a:r>
              <a:t>using control structures such as if-then-else, loops, break, continue, return. </a:t>
            </a:r>
          </a:p>
          <a:p>
            <a:pPr/>
            <a:r>
              <a:t>The most common informal way to understand imperative programs is as instruction sequences for a Von Neumann computer.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ab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</a:t>
            </a:r>
          </a:p>
        </p:txBody>
      </p:sp>
      <p:sp>
        <p:nvSpPr>
          <p:cNvPr id="194" name="functional_prog_intro_0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functional_prog_intro_03</a:t>
            </a:r>
          </a:p>
        </p:txBody>
      </p:sp>
      <p:pic>
        <p:nvPicPr>
          <p:cNvPr id="195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3739" y="6273800"/>
            <a:ext cx="3783364" cy="3449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his maps well to compu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This maps well to computers</a:t>
            </a:r>
          </a:p>
        </p:txBody>
      </p:sp>
      <p:sp>
        <p:nvSpPr>
          <p:cNvPr id="137" name="Mutable variables ≈ memory ce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Mutable variables ≈ memory cells </a:t>
            </a:r>
          </a:p>
          <a:p>
            <a:pPr/>
            <a:r>
              <a:t>Variable dereferences ≈ load instructions </a:t>
            </a:r>
          </a:p>
          <a:p>
            <a:pPr/>
            <a:r>
              <a:t>Variable assignments ≈ store instructions </a:t>
            </a:r>
          </a:p>
          <a:p>
            <a:pPr/>
            <a:r>
              <a:t>Control structures ≈ jumps</a:t>
            </a:r>
          </a:p>
          <a:p>
            <a:pPr/>
            <a:r>
              <a:t>Problem? Scaling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Von Neuman bottlene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Von Neuman bottleneck</a:t>
            </a:r>
          </a:p>
        </p:txBody>
      </p:sp>
      <p:sp>
        <p:nvSpPr>
          <p:cNvPr id="140" name="In the end, pure imperative programming is limited by the “Von Neumann” bottleneck:  One tends to conceptualize data structures word-by-wor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end, pure imperative programming is limited by the “Von Neumann” bottleneck: </a:t>
            </a:r>
            <a:br/>
            <a:r>
              <a:rPr b="1"/>
              <a:t>One tends to conceptualize data structures word-by-word. </a:t>
            </a:r>
          </a:p>
          <a:p>
            <a:pPr/>
            <a:r>
              <a:t>We need other techniques for defining high-level abstractions such as collections, polynomials, geometric shapes, strings, documents. Ideally: Develop theories of collections, shapes, strings,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heori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Theories?</a:t>
            </a:r>
          </a:p>
        </p:txBody>
      </p:sp>
      <p:sp>
        <p:nvSpPr>
          <p:cNvPr id="143" name="A theory consists o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theory consists of </a:t>
            </a:r>
          </a:p>
          <a:p>
            <a:pPr lvl="1"/>
            <a:r>
              <a:t>one or more data types </a:t>
            </a:r>
          </a:p>
          <a:p>
            <a:pPr lvl="1"/>
            <a:r>
              <a:t>operations on these types </a:t>
            </a:r>
          </a:p>
          <a:p>
            <a:pPr lvl="1"/>
            <a:r>
              <a:t>laws that describe the relationships between values and operations </a:t>
            </a:r>
          </a:p>
          <a:p>
            <a:pPr/>
            <a:r>
              <a:t>Normally, a theory does not describe mutations!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uncti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</a:t>
            </a:r>
          </a:p>
        </p:txBody>
      </p:sp>
      <p:sp>
        <p:nvSpPr>
          <p:cNvPr id="146" name="In a restricted sense, a functional programming language is one which does not have mutable variables, assignments, or imperative control structur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In a restricted sense, a functional programming language is one which does not have mutable variables, assignments, or imperative control structures.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In a wider sense, a functional programming language enables the construction of elegant programs that focus on functions.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In particular, functions in a FP language are first-class citizens. 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they can be defined anywhere, including inside other functions 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like any other value, they can be passed as parameters to functions and returned as results 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as for other values, there exists a set operators to compose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unctional paradig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paradigm</a:t>
            </a:r>
          </a:p>
        </p:txBody>
      </p:sp>
      <p:sp>
        <p:nvSpPr>
          <p:cNvPr id="149" name="The two defining features of the functional paradigm are th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t>The two </a:t>
            </a:r>
            <a:r>
              <a:rPr b="1"/>
              <a:t>defining features</a:t>
            </a:r>
            <a:r>
              <a:t> of the functional paradigm are that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all computations are treated as the evaluation of a function 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you avoid changing state and mutable data. 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But there are some additional </a:t>
            </a:r>
            <a:r>
              <a:rPr b="1"/>
              <a:t>common features</a:t>
            </a:r>
            <a:r>
              <a:t> of functional programming: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First-class functions: functions can serve as arguments and results of functions.</a:t>
            </a:r>
            <a:br/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Recursion as the primary tool for iteration.</a:t>
            </a:r>
            <a:br/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Heavy use of pattern matching.</a:t>
            </a:r>
            <a:br/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Lazy evaluation, which makes possible the creation of infinite sequences.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rall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</a:t>
            </a:r>
          </a:p>
        </p:txBody>
      </p:sp>
      <p:sp>
        <p:nvSpPr>
          <p:cNvPr id="152" name="Functional Programming is becoming increasingly popular because it offers an attractive method for exploiting parallelism for multicore and cloud computing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Programming is becoming increasingly popular because it offers an attractive method for exploiting parallelism for multicore and cloud computing.</a:t>
            </a:r>
          </a:p>
        </p:txBody>
      </p:sp>
      <p:pic>
        <p:nvPicPr>
          <p:cNvPr id="153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2639" y="2842285"/>
            <a:ext cx="6508282" cy="6485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y is FP good for paralle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Why is FP good for parallel?</a:t>
            </a:r>
          </a:p>
        </p:txBody>
      </p:sp>
      <p:sp>
        <p:nvSpPr>
          <p:cNvPr id="156" name="FP’s recognized good fit for concurrency appeals to people writing multi-processor apps, high-availability apps, web servers for the social network, and mo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FP’s recognized good fit for concurrency appeals to people writing multi-processor apps, high-availability apps, web servers for the social network, and more. </a:t>
            </a:r>
          </a:p>
          <a:p>
            <a:pPr/>
            <a:r>
              <a:t>FP’s higher-level abstractions appeal to those looking for faster development time or more understandable code.</a:t>
            </a:r>
          </a:p>
          <a:p>
            <a:pPr/>
            <a:r>
              <a:t>FP’s emphasis on immutability has a strong appeal for anyone concerned about reliability.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