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 &amp; undertitel">
    <p:spTree>
      <p:nvGrpSpPr>
        <p:cNvPr id="1" name=""/>
        <p:cNvGrpSpPr/>
        <p:nvPr/>
      </p:nvGrpSpPr>
      <p:grpSpPr>
        <a:xfrm>
          <a:off x="0" y="0"/>
          <a:ext cx="0" cy="0"/>
          <a:chOff x="0" y="0"/>
          <a:chExt cx="0" cy="0"/>
        </a:xfrm>
      </p:grpSpPr>
      <p:sp>
        <p:nvSpPr>
          <p:cNvPr id="11" name="Titeltekst"/>
          <p:cNvSpPr txBox="1"/>
          <p:nvPr>
            <p:ph type="title"/>
          </p:nvPr>
        </p:nvSpPr>
        <p:spPr>
          <a:xfrm>
            <a:off x="1270000" y="1638300"/>
            <a:ext cx="10464800" cy="3302000"/>
          </a:xfrm>
          <a:prstGeom prst="rect">
            <a:avLst/>
          </a:prstGeom>
        </p:spPr>
        <p:txBody>
          <a:bodyPr anchor="b"/>
          <a:lstStyle/>
          <a:p>
            <a:pPr/>
            <a:r>
              <a:t>Titeltekst</a:t>
            </a:r>
          </a:p>
        </p:txBody>
      </p:sp>
      <p:sp>
        <p:nvSpPr>
          <p:cNvPr id="12" name="Brødtekst, niveau et…"/>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13" name="Lysbillednumm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Foto - 3 pr. ark">
    <p:spTree>
      <p:nvGrpSpPr>
        <p:cNvPr id="1" name=""/>
        <p:cNvGrpSpPr/>
        <p:nvPr/>
      </p:nvGrpSpPr>
      <p:grpSpPr>
        <a:xfrm>
          <a:off x="0" y="0"/>
          <a:ext cx="0" cy="0"/>
          <a:chOff x="0" y="0"/>
          <a:chExt cx="0" cy="0"/>
        </a:xfrm>
      </p:grpSpPr>
      <p:sp>
        <p:nvSpPr>
          <p:cNvPr id="93" name="Billed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94" name="Billed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95" name="Billed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96"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Citat">
    <p:spTree>
      <p:nvGrpSpPr>
        <p:cNvPr id="1" name=""/>
        <p:cNvGrpSpPr/>
        <p:nvPr/>
      </p:nvGrpSpPr>
      <p:grpSpPr>
        <a:xfrm>
          <a:off x="0" y="0"/>
          <a:ext cx="0" cy="0"/>
          <a:chOff x="0" y="0"/>
          <a:chExt cx="0" cy="0"/>
        </a:xfrm>
      </p:grpSpPr>
      <p:sp>
        <p:nvSpPr>
          <p:cNvPr id="103" name="–Jon Hansen"/>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–Jon Hansen</a:t>
            </a:r>
          </a:p>
        </p:txBody>
      </p:sp>
      <p:sp>
        <p:nvSpPr>
          <p:cNvPr id="104" name="“Skriv et citat her”."/>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“Skriv et citat her”.</a:t>
            </a:r>
          </a:p>
        </p:txBody>
      </p:sp>
      <p:sp>
        <p:nvSpPr>
          <p:cNvPr id="105"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12" name="Billed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3"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om">
    <p:spTree>
      <p:nvGrpSpPr>
        <p:cNvPr id="1" name=""/>
        <p:cNvGrpSpPr/>
        <p:nvPr/>
      </p:nvGrpSpPr>
      <p:grpSpPr>
        <a:xfrm>
          <a:off x="0" y="0"/>
          <a:ext cx="0" cy="0"/>
          <a:chOff x="0" y="0"/>
          <a:chExt cx="0" cy="0"/>
        </a:xfrm>
      </p:grpSpPr>
      <p:sp>
        <p:nvSpPr>
          <p:cNvPr id="120"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vandret">
    <p:spTree>
      <p:nvGrpSpPr>
        <p:cNvPr id="1" name=""/>
        <p:cNvGrpSpPr/>
        <p:nvPr/>
      </p:nvGrpSpPr>
      <p:grpSpPr>
        <a:xfrm>
          <a:off x="0" y="0"/>
          <a:ext cx="0" cy="0"/>
          <a:chOff x="0" y="0"/>
          <a:chExt cx="0" cy="0"/>
        </a:xfrm>
      </p:grpSpPr>
      <p:sp>
        <p:nvSpPr>
          <p:cNvPr id="20" name="Billed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eltekst"/>
          <p:cNvSpPr txBox="1"/>
          <p:nvPr>
            <p:ph type="title"/>
          </p:nvPr>
        </p:nvSpPr>
        <p:spPr>
          <a:xfrm>
            <a:off x="1270000" y="6718300"/>
            <a:ext cx="10464800" cy="1422400"/>
          </a:xfrm>
          <a:prstGeom prst="rect">
            <a:avLst/>
          </a:prstGeom>
        </p:spPr>
        <p:txBody>
          <a:bodyPr anchor="b"/>
          <a:lstStyle/>
          <a:p>
            <a:pPr/>
            <a:r>
              <a:t>Titeltekst</a:t>
            </a:r>
          </a:p>
        </p:txBody>
      </p:sp>
      <p:sp>
        <p:nvSpPr>
          <p:cNvPr id="22" name="Brødtekst, niveau et…"/>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23"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centreret">
    <p:spTree>
      <p:nvGrpSpPr>
        <p:cNvPr id="1" name=""/>
        <p:cNvGrpSpPr/>
        <p:nvPr/>
      </p:nvGrpSpPr>
      <p:grpSpPr>
        <a:xfrm>
          <a:off x="0" y="0"/>
          <a:ext cx="0" cy="0"/>
          <a:chOff x="0" y="0"/>
          <a:chExt cx="0" cy="0"/>
        </a:xfrm>
      </p:grpSpPr>
      <p:sp>
        <p:nvSpPr>
          <p:cNvPr id="30" name="Titeltekst"/>
          <p:cNvSpPr txBox="1"/>
          <p:nvPr>
            <p:ph type="title"/>
          </p:nvPr>
        </p:nvSpPr>
        <p:spPr>
          <a:xfrm>
            <a:off x="1270000" y="3225800"/>
            <a:ext cx="10464800" cy="3302000"/>
          </a:xfrm>
          <a:prstGeom prst="rect">
            <a:avLst/>
          </a:prstGeom>
        </p:spPr>
        <p:txBody>
          <a:bodyPr/>
          <a:lstStyle/>
          <a:p>
            <a:pPr/>
            <a:r>
              <a:t>Titeltekst</a:t>
            </a:r>
          </a:p>
        </p:txBody>
      </p:sp>
      <p:sp>
        <p:nvSpPr>
          <p:cNvPr id="31"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lodret">
    <p:spTree>
      <p:nvGrpSpPr>
        <p:cNvPr id="1" name=""/>
        <p:cNvGrpSpPr/>
        <p:nvPr/>
      </p:nvGrpSpPr>
      <p:grpSpPr>
        <a:xfrm>
          <a:off x="0" y="0"/>
          <a:ext cx="0" cy="0"/>
          <a:chOff x="0" y="0"/>
          <a:chExt cx="0" cy="0"/>
        </a:xfrm>
      </p:grpSpPr>
      <p:sp>
        <p:nvSpPr>
          <p:cNvPr id="38" name="Billed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eltekst"/>
          <p:cNvSpPr txBox="1"/>
          <p:nvPr>
            <p:ph type="title"/>
          </p:nvPr>
        </p:nvSpPr>
        <p:spPr>
          <a:xfrm>
            <a:off x="952500" y="635000"/>
            <a:ext cx="5334000" cy="3987800"/>
          </a:xfrm>
          <a:prstGeom prst="rect">
            <a:avLst/>
          </a:prstGeom>
        </p:spPr>
        <p:txBody>
          <a:bodyPr anchor="b"/>
          <a:lstStyle>
            <a:lvl1pPr>
              <a:defRPr sz="6000"/>
            </a:lvl1pPr>
          </a:lstStyle>
          <a:p>
            <a:pPr/>
            <a:r>
              <a:t>Titeltekst</a:t>
            </a:r>
          </a:p>
        </p:txBody>
      </p:sp>
      <p:sp>
        <p:nvSpPr>
          <p:cNvPr id="40" name="Brødtekst, niveau et…"/>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41"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øverst">
    <p:spTree>
      <p:nvGrpSpPr>
        <p:cNvPr id="1" name=""/>
        <p:cNvGrpSpPr/>
        <p:nvPr/>
      </p:nvGrpSpPr>
      <p:grpSpPr>
        <a:xfrm>
          <a:off x="0" y="0"/>
          <a:ext cx="0" cy="0"/>
          <a:chOff x="0" y="0"/>
          <a:chExt cx="0" cy="0"/>
        </a:xfrm>
      </p:grpSpPr>
      <p:sp>
        <p:nvSpPr>
          <p:cNvPr id="48" name="Titeltekst"/>
          <p:cNvSpPr txBox="1"/>
          <p:nvPr>
            <p:ph type="title"/>
          </p:nvPr>
        </p:nvSpPr>
        <p:spPr>
          <a:prstGeom prst="rect">
            <a:avLst/>
          </a:prstGeom>
        </p:spPr>
        <p:txBody>
          <a:bodyPr/>
          <a:lstStyle/>
          <a:p>
            <a:pPr/>
            <a:r>
              <a:t>Titeltekst</a:t>
            </a:r>
          </a:p>
        </p:txBody>
      </p:sp>
      <p:sp>
        <p:nvSpPr>
          <p:cNvPr id="49"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amp; punkter">
    <p:spTree>
      <p:nvGrpSpPr>
        <p:cNvPr id="1" name=""/>
        <p:cNvGrpSpPr/>
        <p:nvPr/>
      </p:nvGrpSpPr>
      <p:grpSpPr>
        <a:xfrm>
          <a:off x="0" y="0"/>
          <a:ext cx="0" cy="0"/>
          <a:chOff x="0" y="0"/>
          <a:chExt cx="0" cy="0"/>
        </a:xfrm>
      </p:grpSpPr>
      <p:sp>
        <p:nvSpPr>
          <p:cNvPr id="56" name="Titeltekst"/>
          <p:cNvSpPr txBox="1"/>
          <p:nvPr>
            <p:ph type="title"/>
          </p:nvPr>
        </p:nvSpPr>
        <p:spPr>
          <a:prstGeom prst="rect">
            <a:avLst/>
          </a:prstGeom>
        </p:spPr>
        <p:txBody>
          <a:bodyPr/>
          <a:lstStyle/>
          <a:p>
            <a:pPr/>
            <a:r>
              <a:t>Titeltekst</a:t>
            </a:r>
          </a:p>
        </p:txBody>
      </p:sp>
      <p:sp>
        <p:nvSpPr>
          <p:cNvPr id="57" name="Brødtekst, niveau et…"/>
          <p:cNvSpPr txBox="1"/>
          <p:nvPr>
            <p:ph type="body" idx="1"/>
          </p:nvPr>
        </p:nvSpPr>
        <p:spPr>
          <a:prstGeom prst="rect">
            <a:avLst/>
          </a:prstGeom>
        </p:spPr>
        <p:txBody>
          <a:body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58"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ed kodesnippet">
    <p:spTree>
      <p:nvGrpSpPr>
        <p:cNvPr id="1" name=""/>
        <p:cNvGrpSpPr/>
        <p:nvPr/>
      </p:nvGrpSpPr>
      <p:grpSpPr>
        <a:xfrm>
          <a:off x="0" y="0"/>
          <a:ext cx="0" cy="0"/>
          <a:chOff x="0" y="0"/>
          <a:chExt cx="0" cy="0"/>
        </a:xfrm>
      </p:grpSpPr>
      <p:sp>
        <p:nvSpPr>
          <p:cNvPr id="65" name="Titeltekst"/>
          <p:cNvSpPr txBox="1"/>
          <p:nvPr>
            <p:ph type="title"/>
          </p:nvPr>
        </p:nvSpPr>
        <p:spPr>
          <a:xfrm>
            <a:off x="952500" y="254000"/>
            <a:ext cx="11099800" cy="1360736"/>
          </a:xfrm>
          <a:prstGeom prst="rect">
            <a:avLst/>
          </a:prstGeom>
        </p:spPr>
        <p:txBody>
          <a:bodyPr/>
          <a:lstStyle/>
          <a:p>
            <a:pPr/>
            <a:r>
              <a:t>Titeltekst</a:t>
            </a:r>
          </a:p>
        </p:txBody>
      </p:sp>
      <p:sp>
        <p:nvSpPr>
          <p:cNvPr id="66" name="Brødtekst, niveau et…"/>
          <p:cNvSpPr txBox="1"/>
          <p:nvPr>
            <p:ph type="body" sz="half" idx="1"/>
          </p:nvPr>
        </p:nvSpPr>
        <p:spPr>
          <a:xfrm>
            <a:off x="952500" y="2590800"/>
            <a:ext cx="11519843" cy="2985245"/>
          </a:xfrm>
          <a:prstGeom prst="rect">
            <a:avLst/>
          </a:prstGeom>
        </p:spPr>
        <p:txBody>
          <a:body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67" name="scala&gt;"/>
          <p:cNvSpPr txBox="1"/>
          <p:nvPr>
            <p:ph type="body" sz="quarter" idx="13"/>
          </p:nvPr>
        </p:nvSpPr>
        <p:spPr>
          <a:xfrm>
            <a:off x="150139" y="6502400"/>
            <a:ext cx="12704522" cy="787400"/>
          </a:xfrm>
          <a:prstGeom prst="rect">
            <a:avLst/>
          </a:prstGeom>
          <a:solidFill>
            <a:srgbClr val="000000"/>
          </a:solidFill>
        </p:spPr>
        <p:txBody>
          <a:bodyPr>
            <a:noAutofit/>
          </a:bodyPr>
          <a:lstStyle>
            <a:lvl1pPr marL="0" indent="0">
              <a:spcBef>
                <a:spcPts val="0"/>
              </a:spcBef>
              <a:buSzTx/>
              <a:buNone/>
              <a:defRPr sz="2400">
                <a:solidFill>
                  <a:srgbClr val="FFFFFF"/>
                </a:solidFill>
                <a:latin typeface="Andale Mono"/>
                <a:ea typeface="Andale Mono"/>
                <a:cs typeface="Andale Mono"/>
                <a:sym typeface="Andale Mono"/>
              </a:defRPr>
            </a:lvl1pPr>
          </a:lstStyle>
          <a:p>
            <a:pPr/>
            <a:r>
              <a:t>scala&gt;</a:t>
            </a:r>
          </a:p>
        </p:txBody>
      </p:sp>
      <p:sp>
        <p:nvSpPr>
          <p:cNvPr id="68"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el, punkter &amp; foto">
    <p:spTree>
      <p:nvGrpSpPr>
        <p:cNvPr id="1" name=""/>
        <p:cNvGrpSpPr/>
        <p:nvPr/>
      </p:nvGrpSpPr>
      <p:grpSpPr>
        <a:xfrm>
          <a:off x="0" y="0"/>
          <a:ext cx="0" cy="0"/>
          <a:chOff x="0" y="0"/>
          <a:chExt cx="0" cy="0"/>
        </a:xfrm>
      </p:grpSpPr>
      <p:sp>
        <p:nvSpPr>
          <p:cNvPr id="75" name="Billed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76" name="Titeltekst"/>
          <p:cNvSpPr txBox="1"/>
          <p:nvPr>
            <p:ph type="title"/>
          </p:nvPr>
        </p:nvSpPr>
        <p:spPr>
          <a:prstGeom prst="rect">
            <a:avLst/>
          </a:prstGeom>
        </p:spPr>
        <p:txBody>
          <a:bodyPr/>
          <a:lstStyle/>
          <a:p>
            <a:pPr/>
            <a:r>
              <a:t>Titeltekst</a:t>
            </a:r>
          </a:p>
        </p:txBody>
      </p:sp>
      <p:sp>
        <p:nvSpPr>
          <p:cNvPr id="77" name="Brødtekst, niveau et…"/>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78" name="Lysbillednumm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unkttegn">
    <p:spTree>
      <p:nvGrpSpPr>
        <p:cNvPr id="1" name=""/>
        <p:cNvGrpSpPr/>
        <p:nvPr/>
      </p:nvGrpSpPr>
      <p:grpSpPr>
        <a:xfrm>
          <a:off x="0" y="0"/>
          <a:ext cx="0" cy="0"/>
          <a:chOff x="0" y="0"/>
          <a:chExt cx="0" cy="0"/>
        </a:xfrm>
      </p:grpSpPr>
      <p:sp>
        <p:nvSpPr>
          <p:cNvPr id="85" name="Brødtekst, niveau et…"/>
          <p:cNvSpPr txBox="1"/>
          <p:nvPr>
            <p:ph type="body" idx="1"/>
          </p:nvPr>
        </p:nvSpPr>
        <p:spPr>
          <a:xfrm>
            <a:off x="952500" y="1270000"/>
            <a:ext cx="11099800" cy="7213600"/>
          </a:xfrm>
          <a:prstGeom prst="rect">
            <a:avLst/>
          </a:prstGeom>
        </p:spPr>
        <p:txBody>
          <a:body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86" name="Lysbilled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elteks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Titeltekst</a:t>
            </a:r>
          </a:p>
        </p:txBody>
      </p:sp>
      <p:sp>
        <p:nvSpPr>
          <p:cNvPr id="3" name="Brødtekst, niveau et…"/>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Brødtekst, niveau et</a:t>
            </a:r>
          </a:p>
          <a:p>
            <a:pPr lvl="1"/>
            <a:r>
              <a:t>Brødtekst, niveau to</a:t>
            </a:r>
          </a:p>
          <a:p>
            <a:pPr lvl="2"/>
            <a:r>
              <a:t>Brødtekst, niveau tre</a:t>
            </a:r>
          </a:p>
          <a:p>
            <a:pPr lvl="3"/>
            <a:r>
              <a:t>Brødtekst, niveau fire</a:t>
            </a:r>
          </a:p>
          <a:p>
            <a:pPr lvl="4"/>
            <a:r>
              <a:t>Brødtekst, niveau fem</a:t>
            </a:r>
          </a:p>
        </p:txBody>
      </p:sp>
      <p:sp>
        <p:nvSpPr>
          <p:cNvPr id="4" name="Lysbillednumm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lukajcb.github.io/blog/scala/2016/03/08/a-real-world-currying-example.html"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lukajcb.github.io/blog/scala/2016/03/08/a-real-world-currying-example.html" TargetMode="External"/><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9" name="Billede" descr="Billede"/>
          <p:cNvPicPr>
            <a:picLocks noChangeAspect="1"/>
          </p:cNvPicPr>
          <p:nvPr/>
        </p:nvPicPr>
        <p:blipFill>
          <a:blip r:embed="rId2">
            <a:alphaModFix amt="42225"/>
            <a:extLst/>
          </a:blip>
          <a:stretch>
            <a:fillRect/>
          </a:stretch>
        </p:blipFill>
        <p:spPr>
          <a:xfrm>
            <a:off x="3008" y="-1867063"/>
            <a:ext cx="12998784" cy="13297226"/>
          </a:xfrm>
          <a:prstGeom prst="rect">
            <a:avLst/>
          </a:prstGeom>
          <a:ln w="12700">
            <a:miter lim="400000"/>
          </a:ln>
        </p:spPr>
      </p:pic>
      <p:sp>
        <p:nvSpPr>
          <p:cNvPr id="130" name="Higher Order Functions"/>
          <p:cNvSpPr txBox="1"/>
          <p:nvPr>
            <p:ph type="ctrTitle"/>
          </p:nvPr>
        </p:nvSpPr>
        <p:spPr>
          <a:prstGeom prst="rect">
            <a:avLst/>
          </a:prstGeom>
        </p:spPr>
        <p:txBody>
          <a:bodyPr/>
          <a:lstStyle/>
          <a:p>
            <a:pPr/>
            <a:r>
              <a:t>Higher Order Functions</a:t>
            </a:r>
          </a:p>
        </p:txBody>
      </p:sp>
      <p:sp>
        <p:nvSpPr>
          <p:cNvPr id="131" name="Brødteks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Currying"/>
          <p:cNvSpPr txBox="1"/>
          <p:nvPr>
            <p:ph type="title"/>
          </p:nvPr>
        </p:nvSpPr>
        <p:spPr>
          <a:prstGeom prst="rect">
            <a:avLst/>
          </a:prstGeom>
        </p:spPr>
        <p:txBody>
          <a:bodyPr/>
          <a:lstStyle/>
          <a:p>
            <a:pPr/>
            <a:r>
              <a:t>Currying</a:t>
            </a:r>
          </a:p>
        </p:txBody>
      </p:sp>
      <p:sp>
        <p:nvSpPr>
          <p:cNvPr id="165" name="In mathematics, currying is the technique of translating the evaluation of a function that takes multiple arguments into evaluating a sequence of functions, each with a single argument."/>
          <p:cNvSpPr txBox="1"/>
          <p:nvPr>
            <p:ph type="body" sz="half" idx="1"/>
          </p:nvPr>
        </p:nvSpPr>
        <p:spPr>
          <a:xfrm>
            <a:off x="838200" y="2013495"/>
            <a:ext cx="11519843" cy="2985245"/>
          </a:xfrm>
          <a:prstGeom prst="rect">
            <a:avLst/>
          </a:prstGeom>
        </p:spPr>
        <p:txBody>
          <a:bodyPr/>
          <a:lstStyle/>
          <a:p>
            <a:pPr marL="0" indent="0">
              <a:buSzTx/>
              <a:buNone/>
            </a:pPr>
            <a:r>
              <a:t>In mathematics, </a:t>
            </a:r>
            <a:r>
              <a:rPr b="1"/>
              <a:t>currying</a:t>
            </a:r>
            <a:r>
              <a:t> is the technique of translating the evaluation of a function that takes multiple arguments into evaluating a sequence of functions, each with a single argument. </a:t>
            </a:r>
          </a:p>
        </p:txBody>
      </p:sp>
      <p:pic>
        <p:nvPicPr>
          <p:cNvPr id="166" name="Skærmbillede 2018-03-11 kl. 18.43.31.png" descr="Skærmbillede 2018-03-11 kl. 18.43.31.png"/>
          <p:cNvPicPr>
            <a:picLocks noChangeAspect="1"/>
          </p:cNvPicPr>
          <p:nvPr/>
        </p:nvPicPr>
        <p:blipFill>
          <a:blip r:embed="rId2">
            <a:extLst/>
          </a:blip>
          <a:stretch>
            <a:fillRect/>
          </a:stretch>
        </p:blipFill>
        <p:spPr>
          <a:xfrm>
            <a:off x="3318718" y="5130849"/>
            <a:ext cx="6241265" cy="74765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Currying in Scala"/>
          <p:cNvSpPr txBox="1"/>
          <p:nvPr>
            <p:ph type="title"/>
          </p:nvPr>
        </p:nvSpPr>
        <p:spPr>
          <a:prstGeom prst="rect">
            <a:avLst/>
          </a:prstGeom>
        </p:spPr>
        <p:txBody>
          <a:bodyPr/>
          <a:lstStyle/>
          <a:p>
            <a:pPr/>
            <a:r>
              <a:t>Currying in Scala</a:t>
            </a:r>
          </a:p>
        </p:txBody>
      </p:sp>
      <p:sp>
        <p:nvSpPr>
          <p:cNvPr id="169" name="In mathematics, currying is the technique of translating the evaluation of a function that takes multiple arguments into evaluating a sequence of functions, each with a single argument.…"/>
          <p:cNvSpPr txBox="1"/>
          <p:nvPr>
            <p:ph type="body" sz="half" idx="1"/>
          </p:nvPr>
        </p:nvSpPr>
        <p:spPr>
          <a:xfrm>
            <a:off x="838200" y="2013495"/>
            <a:ext cx="11519843" cy="2985245"/>
          </a:xfrm>
          <a:prstGeom prst="rect">
            <a:avLst/>
          </a:prstGeom>
        </p:spPr>
        <p:txBody>
          <a:bodyPr/>
          <a:lstStyle/>
          <a:p>
            <a:pPr marL="0" indent="0" defTabSz="408940">
              <a:spcBef>
                <a:spcPts val="2900"/>
              </a:spcBef>
              <a:buSzTx/>
              <a:buNone/>
              <a:defRPr sz="2240"/>
            </a:pPr>
            <a:r>
              <a:t>In mathematics, </a:t>
            </a:r>
            <a:r>
              <a:rPr b="1"/>
              <a:t>currying</a:t>
            </a:r>
            <a:r>
              <a:t> is the technique of translating the evaluation of a function that takes multiple arguments into evaluating a sequence of functions, each with a single argument. </a:t>
            </a:r>
          </a:p>
          <a:p>
            <a:pPr marL="0" indent="0" defTabSz="408940">
              <a:spcBef>
                <a:spcPts val="2900"/>
              </a:spcBef>
              <a:buSzTx/>
              <a:buNone/>
              <a:defRPr sz="2240"/>
            </a:pPr>
            <a:r>
              <a:t>Methods may define multiple parameter lists. </a:t>
            </a:r>
          </a:p>
          <a:p>
            <a:pPr marL="0" indent="0" defTabSz="408940">
              <a:spcBef>
                <a:spcPts val="2900"/>
              </a:spcBef>
              <a:buSzTx/>
              <a:buNone/>
              <a:defRPr sz="2240"/>
            </a:pPr>
            <a:r>
              <a:t>When a method is called with a fewer number of parameter lists, then this will yield a function taking the missing parameter lists as its arguments.</a:t>
            </a:r>
          </a:p>
        </p:txBody>
      </p:sp>
      <p:sp>
        <p:nvSpPr>
          <p:cNvPr id="170" name="def filter(xs: List[Int], p: Int =&gt; Boolean): List[Int] =…"/>
          <p:cNvSpPr txBox="1"/>
          <p:nvPr>
            <p:ph type="body" idx="13"/>
          </p:nvPr>
        </p:nvSpPr>
        <p:spPr>
          <a:xfrm>
            <a:off x="150139" y="5397500"/>
            <a:ext cx="12704522" cy="3734892"/>
          </a:xfrm>
          <a:prstGeom prst="rect">
            <a:avLst/>
          </a:prstGeom>
        </p:spPr>
        <p:txBody>
          <a:bodyPr/>
          <a:lstStyle/>
          <a:p>
            <a:pPr/>
            <a:r>
              <a:t>def filter(xs: List[Int], p: Int =&gt; Boolean): List[Int] =</a:t>
            </a:r>
          </a:p>
          <a:p>
            <a:pPr/>
            <a:r>
              <a:t>    if (xs.isEmpty) xs</a:t>
            </a:r>
          </a:p>
          <a:p>
            <a:pPr/>
            <a:r>
              <a:t>    else if (p(xs.head)) xs.head :: filter(xs.tail, p)</a:t>
            </a:r>
          </a:p>
          <a:p>
            <a:pPr/>
            <a:r>
              <a:t>    else filter(xs.tail, p)</a:t>
            </a:r>
          </a:p>
          <a:p>
            <a:pPr/>
          </a:p>
          <a:p>
            <a:pPr/>
            <a:r>
              <a:t>  def modN(n: Int)(x: Int) = ((x % n) == 0)</a:t>
            </a:r>
          </a:p>
          <a:p>
            <a:pPr/>
          </a:p>
          <a:p>
            <a:pPr/>
            <a:r>
              <a:t>  val nums = List(1, 2, 3, 4, 5, 6, 7, 8)</a:t>
            </a:r>
          </a:p>
          <a:p>
            <a:pPr/>
            <a:r>
              <a:t>  println(filter(nums, modN(2)))</a:t>
            </a:r>
          </a:p>
          <a:p>
            <a:pPr/>
            <a:r>
              <a:t>  println(filter(nums, modN(3)))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Problem [currying]"/>
          <p:cNvSpPr txBox="1"/>
          <p:nvPr>
            <p:ph type="title"/>
          </p:nvPr>
        </p:nvSpPr>
        <p:spPr>
          <a:prstGeom prst="rect">
            <a:avLst/>
          </a:prstGeom>
        </p:spPr>
        <p:txBody>
          <a:bodyPr/>
          <a:lstStyle/>
          <a:p>
            <a:pPr/>
            <a:r>
              <a:t>Problem [currying]</a:t>
            </a:r>
          </a:p>
        </p:txBody>
      </p:sp>
      <p:sp>
        <p:nvSpPr>
          <p:cNvPr id="173" name="Credit card company has list of credit cards…"/>
          <p:cNvSpPr txBox="1"/>
          <p:nvPr>
            <p:ph type="body" sz="quarter" idx="1"/>
          </p:nvPr>
        </p:nvSpPr>
        <p:spPr>
          <a:xfrm>
            <a:off x="952500" y="2590800"/>
            <a:ext cx="11099800" cy="1914426"/>
          </a:xfrm>
          <a:prstGeom prst="rect">
            <a:avLst/>
          </a:prstGeom>
        </p:spPr>
        <p:txBody>
          <a:bodyPr/>
          <a:lstStyle/>
          <a:p>
            <a:pPr marL="297815" indent="-297815" defTabSz="391414">
              <a:spcBef>
                <a:spcPts val="2800"/>
              </a:spcBef>
              <a:defRPr sz="2144"/>
            </a:pPr>
            <a:r>
              <a:t>Credit card company has list of credit cards</a:t>
            </a:r>
          </a:p>
          <a:p>
            <a:pPr marL="297815" indent="-297815" defTabSz="391414">
              <a:spcBef>
                <a:spcPts val="2800"/>
              </a:spcBef>
              <a:defRPr sz="2144"/>
            </a:pPr>
            <a:r>
              <a:t>Calculate the premiums for all those cards that the credit card company has to pay out. </a:t>
            </a:r>
          </a:p>
          <a:p>
            <a:pPr marL="297815" indent="-297815" defTabSz="391414">
              <a:spcBef>
                <a:spcPts val="2800"/>
              </a:spcBef>
              <a:defRPr sz="2144"/>
            </a:pPr>
            <a:r>
              <a:t>Premiums depend on the total number of credit cards</a:t>
            </a:r>
          </a:p>
        </p:txBody>
      </p:sp>
      <p:sp>
        <p:nvSpPr>
          <p:cNvPr id="174" name="case class CreditCard(creditInfo: CreditCardInfo, issuer: Person, account: Account)…"/>
          <p:cNvSpPr txBox="1"/>
          <p:nvPr/>
        </p:nvSpPr>
        <p:spPr>
          <a:xfrm>
            <a:off x="150139" y="4683025"/>
            <a:ext cx="12704522" cy="470768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a:solidFill>
                  <a:srgbClr val="FFFFFF"/>
                </a:solidFill>
                <a:latin typeface="Andale Mono"/>
                <a:ea typeface="Andale Mono"/>
                <a:cs typeface="Andale Mono"/>
                <a:sym typeface="Andale Mono"/>
              </a:defRPr>
            </a:pPr>
            <a:r>
              <a:t>case class CreditCard(creditInfo: CreditCardInfo, issuer: Person, account: Account)</a:t>
            </a:r>
          </a:p>
          <a:p>
            <a:pPr algn="l">
              <a:defRPr b="0">
                <a:solidFill>
                  <a:srgbClr val="FFFFFF"/>
                </a:solidFill>
                <a:latin typeface="Andale Mono"/>
                <a:ea typeface="Andale Mono"/>
                <a:cs typeface="Andale Mono"/>
                <a:sym typeface="Andale Mono"/>
              </a:defRPr>
            </a:pPr>
          </a:p>
          <a:p>
            <a:pPr algn="l">
              <a:defRPr b="0">
                <a:solidFill>
                  <a:srgbClr val="FFFFFF"/>
                </a:solidFill>
                <a:latin typeface="Andale Mono"/>
                <a:ea typeface="Andale Mono"/>
                <a:cs typeface="Andale Mono"/>
                <a:sym typeface="Andale Mono"/>
              </a:defRPr>
            </a:pPr>
            <a:r>
              <a:t>object CreditCard {</a:t>
            </a:r>
          </a:p>
          <a:p>
            <a:pPr algn="l">
              <a:defRPr b="0">
                <a:solidFill>
                  <a:srgbClr val="FFFFFF"/>
                </a:solidFill>
                <a:latin typeface="Andale Mono"/>
                <a:ea typeface="Andale Mono"/>
                <a:cs typeface="Andale Mono"/>
                <a:sym typeface="Andale Mono"/>
              </a:defRPr>
            </a:pPr>
            <a:r>
              <a:t>    def getPremium(totalCards: Int, creditCard: CreditCard): Double = { ... }</a:t>
            </a:r>
          </a:p>
          <a:p>
            <a:pPr algn="l">
              <a:defRPr b="0">
                <a:solidFill>
                  <a:srgbClr val="FFFFFF"/>
                </a:solidFill>
                <a:latin typeface="Andale Mono"/>
                <a:ea typeface="Andale Mono"/>
                <a:cs typeface="Andale Mono"/>
                <a:sym typeface="Andale Mono"/>
              </a:defRPr>
            </a:pPr>
            <a:r>
              <a:t>}</a:t>
            </a:r>
          </a:p>
          <a:p>
            <a:pPr algn="l">
              <a:defRPr b="0">
                <a:solidFill>
                  <a:srgbClr val="FFFFFF"/>
                </a:solidFill>
                <a:latin typeface="Andale Mono"/>
                <a:ea typeface="Andale Mono"/>
                <a:cs typeface="Andale Mono"/>
                <a:sym typeface="Andale Mono"/>
              </a:defRPr>
            </a:pPr>
          </a:p>
          <a:p>
            <a:pPr algn="l">
              <a:defRPr b="0">
                <a:solidFill>
                  <a:srgbClr val="FFFFFF"/>
                </a:solidFill>
                <a:latin typeface="Andale Mono"/>
                <a:ea typeface="Andale Mono"/>
                <a:cs typeface="Andale Mono"/>
                <a:sym typeface="Andale Mono"/>
              </a:defRPr>
            </a:pPr>
            <a:r>
              <a:t>//how to sum all the premiums?</a:t>
            </a:r>
          </a:p>
          <a:p>
            <a:pPr algn="l">
              <a:defRPr b="0">
                <a:solidFill>
                  <a:srgbClr val="FFFFFF"/>
                </a:solidFill>
                <a:latin typeface="Andale Mono"/>
                <a:ea typeface="Andale Mono"/>
                <a:cs typeface="Andale Mono"/>
                <a:sym typeface="Andale Mono"/>
              </a:defRPr>
            </a:pPr>
            <a:r>
              <a:t>//val creditCards: List[CreditCard] = getCreditCards()</a:t>
            </a:r>
          </a:p>
          <a:p>
            <a:pPr algn="l">
              <a:defRPr b="0">
                <a:solidFill>
                  <a:srgbClr val="FFFFFF"/>
                </a:solidFill>
                <a:latin typeface="Andale Mono"/>
                <a:ea typeface="Andale Mono"/>
                <a:cs typeface="Andale Mono"/>
                <a:sym typeface="Andale Mono"/>
              </a:defRPr>
            </a:pPr>
            <a:r>
              <a:t>//val allPremiums = creditCards.map(CreditCard.getPremium).sum</a:t>
            </a:r>
          </a:p>
        </p:txBody>
      </p:sp>
      <p:sp>
        <p:nvSpPr>
          <p:cNvPr id="175" name="Credit: https://lukajcb.github.io/blog/scala/2016/03/08/a-real-world-currying-example.html"/>
          <p:cNvSpPr txBox="1"/>
          <p:nvPr/>
        </p:nvSpPr>
        <p:spPr>
          <a:xfrm>
            <a:off x="165303" y="9425533"/>
            <a:ext cx="6270499" cy="275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1200"/>
            </a:pPr>
            <a:r>
              <a:t>Credit: </a:t>
            </a:r>
            <a:r>
              <a:rPr u="sng">
                <a:hlinkClick r:id="rId2" invalidUrl="" action="" tgtFrame="" tooltip="" history="1" highlightClick="0" endSnd="0"/>
              </a:rPr>
              <a:t>https://lukajcb.github.io/blog/scala/2016/03/08/a-real-world-currying-example.html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Use currying!"/>
          <p:cNvSpPr txBox="1"/>
          <p:nvPr>
            <p:ph type="title"/>
          </p:nvPr>
        </p:nvSpPr>
        <p:spPr>
          <a:prstGeom prst="rect">
            <a:avLst/>
          </a:prstGeom>
        </p:spPr>
        <p:txBody>
          <a:bodyPr/>
          <a:lstStyle/>
          <a:p>
            <a:pPr/>
            <a:r>
              <a:t>Use currying!</a:t>
            </a:r>
          </a:p>
        </p:txBody>
      </p:sp>
      <p:sp>
        <p:nvSpPr>
          <p:cNvPr id="178" name="Credit card…"/>
          <p:cNvSpPr txBox="1"/>
          <p:nvPr>
            <p:ph type="body" sz="quarter" idx="1"/>
          </p:nvPr>
        </p:nvSpPr>
        <p:spPr>
          <a:xfrm>
            <a:off x="742478" y="1663700"/>
            <a:ext cx="11519844" cy="1743075"/>
          </a:xfrm>
          <a:prstGeom prst="rect">
            <a:avLst/>
          </a:prstGeom>
        </p:spPr>
        <p:txBody>
          <a:bodyPr/>
          <a:lstStyle/>
          <a:p>
            <a:pPr marL="208915" indent="-208915" defTabSz="274574">
              <a:spcBef>
                <a:spcPts val="1900"/>
              </a:spcBef>
              <a:defRPr sz="1504"/>
            </a:pPr>
            <a:r>
              <a:t>Credit card</a:t>
            </a:r>
          </a:p>
          <a:p>
            <a:pPr marL="208915" indent="-208915" defTabSz="274574">
              <a:spcBef>
                <a:spcPts val="1900"/>
              </a:spcBef>
              <a:defRPr sz="1504"/>
            </a:pPr>
            <a:r>
              <a:t>premiums for credit card usage. What we have is a list of credit cards and we’d like to calculate the premiums for all those cards that the credit card company has to pay out. The premiums themselves depend on the total number of credit cards, so that the company adjust them accordingly.</a:t>
            </a:r>
          </a:p>
          <a:p>
            <a:pPr marL="208915" indent="-208915" defTabSz="274574">
              <a:spcBef>
                <a:spcPts val="1900"/>
              </a:spcBef>
              <a:defRPr sz="1504"/>
            </a:pPr>
            <a:r>
              <a:rPr u="sng">
                <a:hlinkClick r:id="rId2" invalidUrl="" action="" tgtFrame="" tooltip="" history="1" highlightClick="0" endSnd="0"/>
              </a:rPr>
              <a:t>https://lukajcb.github.io/blog/scala/2016/03/08/a-real-world-currying-example.html</a:t>
            </a:r>
          </a:p>
        </p:txBody>
      </p:sp>
      <p:sp>
        <p:nvSpPr>
          <p:cNvPr id="179" name="object CreditCard {…"/>
          <p:cNvSpPr txBox="1"/>
          <p:nvPr>
            <p:ph type="body" idx="13"/>
          </p:nvPr>
        </p:nvSpPr>
        <p:spPr>
          <a:xfrm>
            <a:off x="150139" y="3565276"/>
            <a:ext cx="12704522" cy="3669607"/>
          </a:xfrm>
          <a:prstGeom prst="rect">
            <a:avLst/>
          </a:prstGeom>
        </p:spPr>
        <p:txBody>
          <a:bodyPr/>
          <a:lstStyle/>
          <a:p>
            <a:pPr/>
            <a:r>
              <a:t>object CreditCard {</a:t>
            </a:r>
          </a:p>
          <a:p>
            <a:pPr/>
            <a:r>
              <a:t>    def getPremium(totalCards: Int)(creditCard: CreditCard): Double = { ... }</a:t>
            </a:r>
          </a:p>
          <a:p>
            <a:pPr/>
            <a:r>
              <a:t>}</a:t>
            </a:r>
          </a:p>
          <a:p>
            <a:pPr/>
          </a:p>
          <a:p>
            <a:pPr/>
            <a:r>
              <a:t>val creditCards: List[CreditCard] = getCreditCards()</a:t>
            </a:r>
          </a:p>
          <a:p>
            <a:pPr/>
          </a:p>
          <a:p>
            <a:pPr/>
            <a:r>
              <a:t>val getPremiumWithTotal = CreditCard.getPremium(creditCards.length)_</a:t>
            </a:r>
          </a:p>
          <a:p>
            <a:pPr/>
          </a:p>
          <a:p>
            <a:pPr/>
            <a:r>
              <a:t>val allPremiums = creditCards.map(getPremiumWithTotal).sum</a:t>
            </a:r>
          </a:p>
        </p:txBody>
      </p:sp>
      <p:pic>
        <p:nvPicPr>
          <p:cNvPr id="180" name="Billede" descr="Billede"/>
          <p:cNvPicPr>
            <a:picLocks noChangeAspect="1"/>
          </p:cNvPicPr>
          <p:nvPr/>
        </p:nvPicPr>
        <p:blipFill>
          <a:blip r:embed="rId3">
            <a:extLst/>
          </a:blip>
          <a:stretch>
            <a:fillRect/>
          </a:stretch>
        </p:blipFill>
        <p:spPr>
          <a:xfrm>
            <a:off x="4952900" y="7075933"/>
            <a:ext cx="2540001" cy="254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Multiparameterlist"/>
          <p:cNvSpPr txBox="1"/>
          <p:nvPr>
            <p:ph type="title"/>
          </p:nvPr>
        </p:nvSpPr>
        <p:spPr>
          <a:prstGeom prst="rect">
            <a:avLst/>
          </a:prstGeom>
        </p:spPr>
        <p:txBody>
          <a:bodyPr/>
          <a:lstStyle/>
          <a:p>
            <a:pPr/>
            <a:r>
              <a:t>Multiparameterlist</a:t>
            </a:r>
          </a:p>
        </p:txBody>
      </p:sp>
      <p:sp>
        <p:nvSpPr>
          <p:cNvPr id="183" name="syntax sugar…"/>
          <p:cNvSpPr txBox="1"/>
          <p:nvPr>
            <p:ph type="body" sz="half" idx="1"/>
          </p:nvPr>
        </p:nvSpPr>
        <p:spPr>
          <a:xfrm>
            <a:off x="927100" y="1435100"/>
            <a:ext cx="11519843" cy="2985245"/>
          </a:xfrm>
          <a:prstGeom prst="rect">
            <a:avLst/>
          </a:prstGeom>
        </p:spPr>
        <p:txBody>
          <a:bodyPr/>
          <a:lstStyle/>
          <a:p>
            <a:pPr/>
            <a:r>
              <a:t>syntax sugar</a:t>
            </a:r>
          </a:p>
          <a:p>
            <a:pPr/>
            <a:r>
              <a:t>sum(f) is a valid expression</a:t>
            </a:r>
          </a:p>
        </p:txBody>
      </p:sp>
      <p:sp>
        <p:nvSpPr>
          <p:cNvPr id="184" name="scala&gt; def sum(f: Int=&gt;Int, a:Int, b:Int):Int = if(a&gt;b) 0 else f(a) + sum(f, a+1,b)…"/>
          <p:cNvSpPr txBox="1"/>
          <p:nvPr>
            <p:ph type="body" idx="13"/>
          </p:nvPr>
        </p:nvSpPr>
        <p:spPr>
          <a:xfrm>
            <a:off x="150139" y="4381500"/>
            <a:ext cx="12704522" cy="5010002"/>
          </a:xfrm>
          <a:prstGeom prst="rect">
            <a:avLst/>
          </a:prstGeom>
        </p:spPr>
        <p:txBody>
          <a:bodyPr/>
          <a:lstStyle/>
          <a:p>
            <a:pPr/>
            <a:r>
              <a:t>scala&gt; def sum(f: Int=&gt;Int, a:Int, b:Int):Int = if(a&gt;b) 0 else f(a) + sum(f, a+1,b)</a:t>
            </a:r>
          </a:p>
          <a:p>
            <a:pPr/>
            <a:r>
              <a:t>sum: (f: Int =&gt; Int, a: Int, b: Int)Int</a:t>
            </a:r>
          </a:p>
          <a:p>
            <a:pPr/>
          </a:p>
          <a:p>
            <a:pPr/>
            <a:r>
              <a:t>scala&gt; :t sum _</a:t>
            </a:r>
          </a:p>
          <a:p>
            <a:pPr/>
            <a:r>
              <a:t>(Int =&gt; Int, Int, Int) =&gt; Int</a:t>
            </a:r>
          </a:p>
          <a:p>
            <a:pPr/>
          </a:p>
          <a:p>
            <a:pPr/>
            <a:r>
              <a:t>scala&gt; def sum(f: Int=&gt;Int)(a:Int, b:Int):Int = if(a&gt;b) 0 else f(a) + sum(f)( a+1,b)</a:t>
            </a:r>
          </a:p>
          <a:p>
            <a:pPr/>
            <a:r>
              <a:t>sum: (f: Int =&gt; Int)(a: Int, b: Int)Int</a:t>
            </a:r>
          </a:p>
          <a:p>
            <a:pPr/>
          </a:p>
          <a:p>
            <a:pPr/>
            <a:r>
              <a:t>scala&gt; :t sum _</a:t>
            </a:r>
          </a:p>
          <a:p>
            <a:pPr/>
            <a:r>
              <a:t>(Int =&gt; Int) =&gt; ((Int, Int) =&gt; Int)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Lab Time!"/>
          <p:cNvSpPr txBox="1"/>
          <p:nvPr>
            <p:ph type="ctrTitle"/>
          </p:nvPr>
        </p:nvSpPr>
        <p:spPr>
          <a:prstGeom prst="rect">
            <a:avLst/>
          </a:prstGeom>
        </p:spPr>
        <p:txBody>
          <a:bodyPr/>
          <a:lstStyle/>
          <a:p>
            <a:pPr/>
            <a:r>
              <a:t>Lab Time!</a:t>
            </a:r>
          </a:p>
        </p:txBody>
      </p:sp>
      <p:sp>
        <p:nvSpPr>
          <p:cNvPr id="187" name="higher_order_functions_04"/>
          <p:cNvSpPr txBox="1"/>
          <p:nvPr>
            <p:ph type="subTitle" sz="quarter" idx="1"/>
          </p:nvPr>
        </p:nvSpPr>
        <p:spPr>
          <a:prstGeom prst="rect">
            <a:avLst/>
          </a:prstGeom>
        </p:spPr>
        <p:txBody>
          <a:bodyPr/>
          <a:lstStyle/>
          <a:p>
            <a:pPr/>
            <a:r>
              <a:t>higher_order_functions_04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First class citizen"/>
          <p:cNvSpPr txBox="1"/>
          <p:nvPr>
            <p:ph type="title"/>
          </p:nvPr>
        </p:nvSpPr>
        <p:spPr>
          <a:prstGeom prst="rect">
            <a:avLst/>
          </a:prstGeom>
        </p:spPr>
        <p:txBody>
          <a:bodyPr/>
          <a:lstStyle/>
          <a:p>
            <a:pPr/>
            <a:r>
              <a:t>First class citizen</a:t>
            </a:r>
          </a:p>
        </p:txBody>
      </p:sp>
      <p:sp>
        <p:nvSpPr>
          <p:cNvPr id="134" name="In Scala, a function is a first class citizen…"/>
          <p:cNvSpPr txBox="1"/>
          <p:nvPr>
            <p:ph type="body" sz="half" idx="1"/>
          </p:nvPr>
        </p:nvSpPr>
        <p:spPr>
          <a:xfrm>
            <a:off x="952500" y="2590800"/>
            <a:ext cx="11519843" cy="3459609"/>
          </a:xfrm>
          <a:prstGeom prst="rect">
            <a:avLst/>
          </a:prstGeom>
        </p:spPr>
        <p:txBody>
          <a:bodyPr/>
          <a:lstStyle/>
          <a:p>
            <a:pPr marL="364489" indent="-364489" defTabSz="479044">
              <a:spcBef>
                <a:spcPts val="3400"/>
              </a:spcBef>
              <a:defRPr sz="2624"/>
            </a:pPr>
            <a:r>
              <a:t>In Scala, a function is a first class citizen</a:t>
            </a:r>
          </a:p>
          <a:p>
            <a:pPr marL="364489" indent="-364489" defTabSz="479044">
              <a:spcBef>
                <a:spcPts val="3400"/>
              </a:spcBef>
              <a:defRPr sz="2624"/>
            </a:pPr>
            <a:r>
              <a:t>A function has a type, and is a value</a:t>
            </a:r>
          </a:p>
          <a:p>
            <a:pPr marL="364489" indent="-364489" defTabSz="479044">
              <a:spcBef>
                <a:spcPts val="3400"/>
              </a:spcBef>
              <a:defRPr sz="2624"/>
            </a:pPr>
            <a:r>
              <a:t>A function can be passed as an argument to other functions</a:t>
            </a:r>
          </a:p>
          <a:p>
            <a:pPr marL="364489" indent="-364489" defTabSz="479044">
              <a:spcBef>
                <a:spcPts val="3400"/>
              </a:spcBef>
              <a:defRPr sz="2624"/>
            </a:pPr>
            <a:r>
              <a:t>Functions that take other functions as arguments, or return functions as results are called </a:t>
            </a:r>
            <a:r>
              <a:rPr b="1"/>
              <a:t>Higher Order Functions</a:t>
            </a:r>
          </a:p>
        </p:txBody>
      </p:sp>
      <p:sp>
        <p:nvSpPr>
          <p:cNvPr id="135" name="scala&gt;…"/>
          <p:cNvSpPr txBox="1"/>
          <p:nvPr>
            <p:ph type="body" idx="13"/>
          </p:nvPr>
        </p:nvSpPr>
        <p:spPr>
          <a:xfrm>
            <a:off x="150139" y="6502400"/>
            <a:ext cx="12704522" cy="2334370"/>
          </a:xfrm>
          <a:prstGeom prst="rect">
            <a:avLst/>
          </a:prstGeom>
        </p:spPr>
        <p:txBody>
          <a:bodyPr/>
          <a:lstStyle/>
          <a:p>
            <a:pPr/>
            <a:r>
              <a:t>scala&gt; </a:t>
            </a:r>
          </a:p>
          <a:p>
            <a:pPr/>
            <a:r>
              <a:t>scala&gt; def hello( stranger: String) = {"Hello, "+stranger}</a:t>
            </a:r>
          </a:p>
          <a:p>
            <a:pPr/>
            <a:r>
              <a:t>hello: (stranger: String)String</a:t>
            </a:r>
          </a:p>
          <a:p>
            <a:pPr/>
          </a:p>
          <a:p>
            <a:pPr/>
            <a:r>
              <a:t>scala&gt; :t hello _</a:t>
            </a:r>
          </a:p>
          <a:p>
            <a:pPr/>
            <a:r>
              <a:t>String =&gt; String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Example HOF"/>
          <p:cNvSpPr txBox="1"/>
          <p:nvPr>
            <p:ph type="title"/>
          </p:nvPr>
        </p:nvSpPr>
        <p:spPr>
          <a:prstGeom prst="rect">
            <a:avLst/>
          </a:prstGeom>
        </p:spPr>
        <p:txBody>
          <a:bodyPr/>
          <a:lstStyle/>
          <a:p>
            <a:pPr/>
            <a:r>
              <a:t>Example HOF</a:t>
            </a:r>
          </a:p>
        </p:txBody>
      </p:sp>
      <p:sp>
        <p:nvSpPr>
          <p:cNvPr id="138" name="When we are to lazy, to give names…"/>
          <p:cNvSpPr txBox="1"/>
          <p:nvPr>
            <p:ph type="body" sz="half" idx="1"/>
          </p:nvPr>
        </p:nvSpPr>
        <p:spPr>
          <a:prstGeom prst="rect">
            <a:avLst/>
          </a:prstGeom>
        </p:spPr>
        <p:txBody>
          <a:bodyPr/>
          <a:lstStyle/>
          <a:p>
            <a:pPr marL="355600" indent="-355600" defTabSz="467359">
              <a:spcBef>
                <a:spcPts val="3300"/>
              </a:spcBef>
              <a:defRPr sz="2560"/>
            </a:pPr>
            <a:r>
              <a:t>When we are to lazy, to give names</a:t>
            </a:r>
          </a:p>
          <a:p>
            <a:pPr marL="355600" indent="-355600" defTabSz="467359">
              <a:spcBef>
                <a:spcPts val="3300"/>
              </a:spcBef>
              <a:defRPr sz="2560"/>
            </a:pPr>
            <a:r>
              <a:t>Syntactic sugar:  ()=&gt; instead of def</a:t>
            </a:r>
          </a:p>
          <a:p>
            <a:pPr marL="355600" indent="-355600" defTabSz="467359">
              <a:spcBef>
                <a:spcPts val="3300"/>
              </a:spcBef>
              <a:defRPr sz="2560"/>
            </a:pPr>
            <a:r>
              <a:t>(x:Int) function parameters</a:t>
            </a:r>
          </a:p>
          <a:p>
            <a:pPr marL="355600" indent="-355600" defTabSz="467359">
              <a:spcBef>
                <a:spcPts val="3300"/>
              </a:spcBef>
              <a:defRPr sz="2560"/>
            </a:pPr>
            <a:r>
              <a:t>x*x*x - function body</a:t>
            </a:r>
          </a:p>
        </p:txBody>
      </p:sp>
      <p:sp>
        <p:nvSpPr>
          <p:cNvPr id="139" name="scala&gt; (x:Int)=&gt; x*x*x…"/>
          <p:cNvSpPr txBox="1"/>
          <p:nvPr>
            <p:ph type="body" idx="13"/>
          </p:nvPr>
        </p:nvSpPr>
        <p:spPr>
          <a:xfrm>
            <a:off x="1051839" y="6273800"/>
            <a:ext cx="11646602" cy="2125266"/>
          </a:xfrm>
          <a:prstGeom prst="rect">
            <a:avLst/>
          </a:prstGeom>
        </p:spPr>
        <p:txBody>
          <a:bodyPr/>
          <a:lstStyle/>
          <a:p>
            <a:pPr/>
            <a:r>
              <a:t>scala&gt; (x:Int)=&gt; x*x*x</a:t>
            </a:r>
          </a:p>
          <a:p>
            <a:pPr/>
            <a:r>
              <a:t>res3: Int =&gt; Int = $$Lambda$1252/1407721609@66a8751a</a:t>
            </a:r>
          </a:p>
          <a:p>
            <a:pPr/>
          </a:p>
          <a:p>
            <a:pPr/>
            <a:r>
              <a:t>scala&gt; def f(x:Int)= x*x*x</a:t>
            </a:r>
          </a:p>
          <a:p>
            <a:pPr/>
            <a:r>
              <a:t>f: (x: Int)Int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Problem [higher order]"/>
          <p:cNvSpPr txBox="1"/>
          <p:nvPr>
            <p:ph type="title"/>
          </p:nvPr>
        </p:nvSpPr>
        <p:spPr>
          <a:prstGeom prst="rect">
            <a:avLst/>
          </a:prstGeom>
        </p:spPr>
        <p:txBody>
          <a:bodyPr/>
          <a:lstStyle/>
          <a:p>
            <a:pPr/>
            <a:r>
              <a:t>Problem [higher order]</a:t>
            </a:r>
          </a:p>
        </p:txBody>
      </p:sp>
      <p:sp>
        <p:nvSpPr>
          <p:cNvPr id="142" name="1+2+3+4…"/>
          <p:cNvSpPr txBox="1"/>
          <p:nvPr>
            <p:ph type="body" idx="1"/>
          </p:nvPr>
        </p:nvSpPr>
        <p:spPr>
          <a:prstGeom prst="rect">
            <a:avLst/>
          </a:prstGeom>
        </p:spPr>
        <p:txBody>
          <a:bodyPr/>
          <a:lstStyle/>
          <a:p>
            <a:pPr/>
            <a:r>
              <a:t>1+2+3+4</a:t>
            </a:r>
          </a:p>
          <a:p>
            <a:pPr/>
            <a:r>
              <a:t>1^2+ 2^2+3^2+4^2</a:t>
            </a:r>
          </a:p>
          <a:p>
            <a:pPr/>
            <a:r>
              <a:t>1! + 2! + 3! + 4!</a:t>
            </a:r>
          </a:p>
          <a:p>
            <a:pPr/>
            <a:r>
              <a:t>What is the common pattern?</a:t>
            </a:r>
          </a:p>
          <a:p>
            <a:pPr/>
            <a:r>
              <a:t>How would you write this in Scala?</a:t>
            </a:r>
          </a:p>
        </p:txBody>
      </p:sp>
      <p:pic>
        <p:nvPicPr>
          <p:cNvPr id="143" name="Skærmbillede 2018-03-11 kl. 17.21.53.png" descr="Skærmbillede 2018-03-11 kl. 17.21.53.png"/>
          <p:cNvPicPr>
            <a:picLocks noChangeAspect="1"/>
          </p:cNvPicPr>
          <p:nvPr/>
        </p:nvPicPr>
        <p:blipFill>
          <a:blip r:embed="rId2">
            <a:extLst/>
          </a:blip>
          <a:stretch>
            <a:fillRect/>
          </a:stretch>
        </p:blipFill>
        <p:spPr>
          <a:xfrm>
            <a:off x="8586936" y="4252019"/>
            <a:ext cx="3034953" cy="248314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Can we reuse the common pattern?"/>
          <p:cNvSpPr txBox="1"/>
          <p:nvPr>
            <p:ph type="title"/>
          </p:nvPr>
        </p:nvSpPr>
        <p:spPr>
          <a:prstGeom prst="rect">
            <a:avLst/>
          </a:prstGeom>
        </p:spPr>
        <p:txBody>
          <a:bodyPr/>
          <a:lstStyle>
            <a:lvl1pPr defTabSz="379729">
              <a:defRPr sz="5200"/>
            </a:lvl1pPr>
          </a:lstStyle>
          <a:p>
            <a:pPr/>
            <a:r>
              <a:t>Can we reuse the common pattern?</a:t>
            </a:r>
          </a:p>
        </p:txBody>
      </p:sp>
      <p:sp>
        <p:nvSpPr>
          <p:cNvPr id="146" name="scala&gt; def sum(a:Int, b:Int):Int = if(a&gt;b) 0 else a + sum(a+1,b)…"/>
          <p:cNvSpPr txBox="1"/>
          <p:nvPr>
            <p:ph type="body" idx="13"/>
          </p:nvPr>
        </p:nvSpPr>
        <p:spPr>
          <a:xfrm>
            <a:off x="150139" y="1574800"/>
            <a:ext cx="12704522" cy="1946127"/>
          </a:xfrm>
          <a:prstGeom prst="rect">
            <a:avLst/>
          </a:prstGeom>
        </p:spPr>
        <p:txBody>
          <a:bodyPr/>
          <a:lstStyle/>
          <a:p>
            <a:pPr/>
            <a:r>
              <a:t>scala&gt; def sum(a:Int, b:Int):Int = if(a&gt;b) 0 else a + sum(a+1,b)</a:t>
            </a:r>
          </a:p>
          <a:p>
            <a:pPr/>
            <a:r>
              <a:t>sum: (a: Int, b: Int)Int</a:t>
            </a:r>
          </a:p>
          <a:p>
            <a:pPr/>
          </a:p>
          <a:p>
            <a:pPr/>
            <a:r>
              <a:t>scala&gt; sum(1,4)</a:t>
            </a:r>
          </a:p>
          <a:p>
            <a:pPr/>
            <a:r>
              <a:t>res11: Int = 10</a:t>
            </a:r>
          </a:p>
        </p:txBody>
      </p:sp>
      <p:sp>
        <p:nvSpPr>
          <p:cNvPr id="147" name="scala&gt; def sumsq(a:Int, b:Int):Int = if(a&gt;b) 0 else a*a + sumsq(a+1,b)…"/>
          <p:cNvSpPr txBox="1"/>
          <p:nvPr/>
        </p:nvSpPr>
        <p:spPr>
          <a:xfrm>
            <a:off x="150139" y="3969766"/>
            <a:ext cx="12704522" cy="228481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a:solidFill>
                  <a:srgbClr val="FFFFFF"/>
                </a:solidFill>
                <a:latin typeface="Andale Mono"/>
                <a:ea typeface="Andale Mono"/>
                <a:cs typeface="Andale Mono"/>
                <a:sym typeface="Andale Mono"/>
              </a:defRPr>
            </a:pPr>
            <a:r>
              <a:t>scala&gt; def sumsq(a:Int, b:Int):Int = if(a&gt;b) 0 else a*a + sumsq(a+1,b)</a:t>
            </a:r>
          </a:p>
          <a:p>
            <a:pPr algn="l">
              <a:defRPr b="0">
                <a:solidFill>
                  <a:srgbClr val="FFFFFF"/>
                </a:solidFill>
                <a:latin typeface="Andale Mono"/>
                <a:ea typeface="Andale Mono"/>
                <a:cs typeface="Andale Mono"/>
                <a:sym typeface="Andale Mono"/>
              </a:defRPr>
            </a:pPr>
            <a:r>
              <a:t>sumsq: (a: Int, b: Int)Int</a:t>
            </a:r>
          </a:p>
          <a:p>
            <a:pPr algn="l">
              <a:defRPr b="0">
                <a:solidFill>
                  <a:srgbClr val="FFFFFF"/>
                </a:solidFill>
                <a:latin typeface="Andale Mono"/>
                <a:ea typeface="Andale Mono"/>
                <a:cs typeface="Andale Mono"/>
                <a:sym typeface="Andale Mono"/>
              </a:defRPr>
            </a:pPr>
          </a:p>
          <a:p>
            <a:pPr algn="l">
              <a:defRPr b="0">
                <a:solidFill>
                  <a:srgbClr val="FFFFFF"/>
                </a:solidFill>
                <a:latin typeface="Andale Mono"/>
                <a:ea typeface="Andale Mono"/>
                <a:cs typeface="Andale Mono"/>
                <a:sym typeface="Andale Mono"/>
              </a:defRPr>
            </a:pPr>
            <a:r>
              <a:t>scala&gt; sumsq(1,4)</a:t>
            </a:r>
          </a:p>
          <a:p>
            <a:pPr algn="l">
              <a:defRPr b="0">
                <a:solidFill>
                  <a:srgbClr val="FFFFFF"/>
                </a:solidFill>
                <a:latin typeface="Andale Mono"/>
                <a:ea typeface="Andale Mono"/>
                <a:cs typeface="Andale Mono"/>
                <a:sym typeface="Andale Mono"/>
              </a:defRPr>
            </a:pPr>
            <a:r>
              <a:t>res12: Int = 30res8: Int = 14</a:t>
            </a:r>
          </a:p>
        </p:txBody>
      </p:sp>
      <p:pic>
        <p:nvPicPr>
          <p:cNvPr id="148" name="Billede" descr="Billede"/>
          <p:cNvPicPr>
            <a:picLocks noChangeAspect="1"/>
          </p:cNvPicPr>
          <p:nvPr/>
        </p:nvPicPr>
        <p:blipFill>
          <a:blip r:embed="rId2">
            <a:extLst/>
          </a:blip>
          <a:stretch>
            <a:fillRect/>
          </a:stretch>
        </p:blipFill>
        <p:spPr>
          <a:xfrm>
            <a:off x="4927500" y="6364733"/>
            <a:ext cx="2540001" cy="254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olution - use a higher order function"/>
          <p:cNvSpPr txBox="1"/>
          <p:nvPr>
            <p:ph type="title"/>
          </p:nvPr>
        </p:nvSpPr>
        <p:spPr>
          <a:prstGeom prst="rect">
            <a:avLst/>
          </a:prstGeom>
        </p:spPr>
        <p:txBody>
          <a:bodyPr/>
          <a:lstStyle>
            <a:lvl1pPr defTabSz="368045">
              <a:defRPr sz="5040"/>
            </a:lvl1pPr>
          </a:lstStyle>
          <a:p>
            <a:pPr/>
            <a:r>
              <a:t>Solution - use a higher order function</a:t>
            </a:r>
          </a:p>
        </p:txBody>
      </p:sp>
      <p:sp>
        <p:nvSpPr>
          <p:cNvPr id="151" name="scala&gt; def sum(f: Int=&gt;Int, a:Int, b:Int):Int = if(a&gt;b) 0 else f(a) + sum(f, a+1,b)…"/>
          <p:cNvSpPr txBox="1"/>
          <p:nvPr>
            <p:ph type="body" idx="13"/>
          </p:nvPr>
        </p:nvSpPr>
        <p:spPr>
          <a:xfrm>
            <a:off x="150139" y="1790700"/>
            <a:ext cx="12704522" cy="3776266"/>
          </a:xfrm>
          <a:prstGeom prst="rect">
            <a:avLst/>
          </a:prstGeom>
        </p:spPr>
        <p:txBody>
          <a:bodyPr/>
          <a:lstStyle/>
          <a:p>
            <a:pPr/>
            <a:r>
              <a:t>scala&gt; def sum(f: Int=&gt;Int, a:Int, b:Int):Int = if(a&gt;b) 0 else f(a) + sum(f, a+1,b)</a:t>
            </a:r>
          </a:p>
          <a:p>
            <a:pPr/>
            <a:r>
              <a:t>sum: (f: Int =&gt; Int, a: Int, b: Int)Int</a:t>
            </a:r>
          </a:p>
          <a:p>
            <a:pPr/>
          </a:p>
          <a:p>
            <a:pPr/>
            <a:r>
              <a:t>scala&gt; sum( (a) =&gt; a, 1, 4)</a:t>
            </a:r>
          </a:p>
          <a:p>
            <a:pPr/>
            <a:r>
              <a:t>res13: Int = 10</a:t>
            </a:r>
          </a:p>
          <a:p>
            <a:pPr/>
          </a:p>
          <a:p>
            <a:pPr/>
            <a:r>
              <a:t>scala&gt; sum( (a) =&gt; a*a, 1, 4)</a:t>
            </a:r>
          </a:p>
          <a:p>
            <a:pPr/>
            <a:r>
              <a:t>res14: Int = 30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Function type"/>
          <p:cNvSpPr txBox="1"/>
          <p:nvPr>
            <p:ph type="title"/>
          </p:nvPr>
        </p:nvSpPr>
        <p:spPr>
          <a:prstGeom prst="rect">
            <a:avLst/>
          </a:prstGeom>
        </p:spPr>
        <p:txBody>
          <a:bodyPr/>
          <a:lstStyle/>
          <a:p>
            <a:pPr/>
            <a:r>
              <a:t>Function type</a:t>
            </a:r>
          </a:p>
        </p:txBody>
      </p:sp>
      <p:sp>
        <p:nvSpPr>
          <p:cNvPr id="154" name="A =&gt;B is the type of a function, that takes an argument of type A, and returns a result of type B…"/>
          <p:cNvSpPr txBox="1"/>
          <p:nvPr>
            <p:ph type="body" sz="half" idx="1"/>
          </p:nvPr>
        </p:nvSpPr>
        <p:spPr>
          <a:prstGeom prst="rect">
            <a:avLst/>
          </a:prstGeom>
        </p:spPr>
        <p:txBody>
          <a:bodyPr/>
          <a:lstStyle/>
          <a:p>
            <a:pPr/>
            <a:r>
              <a:t>A =&gt;B is the type of a function, that takes an argument of type A, and returns a result of type B</a:t>
            </a:r>
          </a:p>
          <a:p>
            <a:pPr/>
            <a:r>
              <a:t>Fx, Int =&gt; Int is a function that maps integers to integers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Function literal"/>
          <p:cNvSpPr txBox="1"/>
          <p:nvPr>
            <p:ph type="title"/>
          </p:nvPr>
        </p:nvSpPr>
        <p:spPr>
          <a:prstGeom prst="rect">
            <a:avLst/>
          </a:prstGeom>
        </p:spPr>
        <p:txBody>
          <a:bodyPr/>
          <a:lstStyle/>
          <a:p>
            <a:pPr/>
            <a:r>
              <a:t>Function literal</a:t>
            </a:r>
          </a:p>
        </p:txBody>
      </p:sp>
      <p:sp>
        <p:nvSpPr>
          <p:cNvPr id="157" name="Scala has first-class functions…"/>
          <p:cNvSpPr txBox="1"/>
          <p:nvPr>
            <p:ph type="body" sz="half" idx="1"/>
          </p:nvPr>
        </p:nvSpPr>
        <p:spPr>
          <a:xfrm>
            <a:off x="863600" y="2005508"/>
            <a:ext cx="11519843" cy="4106119"/>
          </a:xfrm>
          <a:prstGeom prst="rect">
            <a:avLst/>
          </a:prstGeom>
        </p:spPr>
        <p:txBody>
          <a:bodyPr/>
          <a:lstStyle/>
          <a:p>
            <a:pPr marL="288925" indent="-288925" defTabSz="379729">
              <a:spcBef>
                <a:spcPts val="2700"/>
              </a:spcBef>
              <a:defRPr sz="2080"/>
            </a:pPr>
            <a:r>
              <a:t>Scala has first-class functions</a:t>
            </a:r>
          </a:p>
          <a:p>
            <a:pPr marL="288925" indent="-288925" defTabSz="379729">
              <a:spcBef>
                <a:spcPts val="2700"/>
              </a:spcBef>
              <a:defRPr sz="2080"/>
            </a:pPr>
            <a:r>
              <a:t>You define functions and call them</a:t>
            </a:r>
          </a:p>
          <a:p>
            <a:pPr marL="288925" indent="-288925" defTabSz="379729">
              <a:spcBef>
                <a:spcPts val="2700"/>
              </a:spcBef>
              <a:defRPr sz="2080"/>
            </a:pPr>
            <a:r>
              <a:t>you can write down functions as unnamed literals and then pass them around as values</a:t>
            </a:r>
          </a:p>
          <a:p>
            <a:pPr marL="288925" indent="-288925" defTabSz="379729">
              <a:spcBef>
                <a:spcPts val="2700"/>
              </a:spcBef>
              <a:defRPr sz="2080"/>
            </a:pPr>
            <a:r>
              <a:t>A function literal is compiled into a class that when instantiated at runtime is a function value.[</a:t>
            </a:r>
          </a:p>
          <a:p>
            <a:pPr marL="288925" indent="-288925" defTabSz="379729">
              <a:spcBef>
                <a:spcPts val="2700"/>
              </a:spcBef>
              <a:defRPr sz="2080"/>
            </a:pPr>
            <a:r>
              <a:t>The distinction between function literals and values is that function literals exist in the source code, whereas function values exist as objects at runtime. </a:t>
            </a:r>
          </a:p>
          <a:p>
            <a:pPr marL="288925" indent="-288925" defTabSz="379729">
              <a:spcBef>
                <a:spcPts val="2700"/>
              </a:spcBef>
              <a:defRPr sz="2080"/>
            </a:pPr>
            <a:r>
              <a:t>The distinction is much like that between classes (source code) and objects (runtime).</a:t>
            </a:r>
          </a:p>
        </p:txBody>
      </p:sp>
      <p:sp>
        <p:nvSpPr>
          <p:cNvPr id="158" name="scala&gt; var increase = (x: Int) =&gt; x + 1…"/>
          <p:cNvSpPr txBox="1"/>
          <p:nvPr>
            <p:ph type="body" idx="13"/>
          </p:nvPr>
        </p:nvSpPr>
        <p:spPr>
          <a:xfrm>
            <a:off x="150139" y="6502400"/>
            <a:ext cx="12704522" cy="2188518"/>
          </a:xfrm>
          <a:prstGeom prst="rect">
            <a:avLst/>
          </a:prstGeom>
        </p:spPr>
        <p:txBody>
          <a:bodyPr/>
          <a:lstStyle/>
          <a:p>
            <a:pPr/>
            <a:r>
              <a:t>scala&gt; var increase = (x: Int) =&gt; x + 1</a:t>
            </a:r>
          </a:p>
          <a:p>
            <a:pPr/>
            <a:r>
              <a:t>  increase: Int =&gt; Int = &lt;function1&gt;</a:t>
            </a:r>
          </a:p>
          <a:p>
            <a:pPr/>
            <a:r>
              <a:t>  </a:t>
            </a:r>
          </a:p>
          <a:p>
            <a:pPr/>
            <a:r>
              <a:t>  scala&gt; increase(10)</a:t>
            </a:r>
          </a:p>
          <a:p>
            <a:pPr/>
            <a:r>
              <a:t>  res0: Int = 11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ortcuts"/>
          <p:cNvSpPr txBox="1"/>
          <p:nvPr>
            <p:ph type="title"/>
          </p:nvPr>
        </p:nvSpPr>
        <p:spPr>
          <a:prstGeom prst="rect">
            <a:avLst/>
          </a:prstGeom>
        </p:spPr>
        <p:txBody>
          <a:bodyPr/>
          <a:lstStyle/>
          <a:p>
            <a:pPr/>
            <a:r>
              <a:t>Shortcuts</a:t>
            </a:r>
          </a:p>
        </p:txBody>
      </p:sp>
      <p:sp>
        <p:nvSpPr>
          <p:cNvPr id="161" name="leave off the parameter types - can be inferred from context…"/>
          <p:cNvSpPr txBox="1"/>
          <p:nvPr>
            <p:ph type="body" sz="half" idx="1"/>
          </p:nvPr>
        </p:nvSpPr>
        <p:spPr>
          <a:prstGeom prst="rect">
            <a:avLst/>
          </a:prstGeom>
        </p:spPr>
        <p:txBody>
          <a:bodyPr/>
          <a:lstStyle/>
          <a:p>
            <a:pPr marL="413384" indent="-413384" defTabSz="543305">
              <a:spcBef>
                <a:spcPts val="3900"/>
              </a:spcBef>
              <a:defRPr sz="2976"/>
            </a:pPr>
            <a:r>
              <a:t>leave off the parameter types - can be inferred from context</a:t>
            </a:r>
          </a:p>
          <a:p>
            <a:pPr marL="413384" indent="-413384" defTabSz="543305">
              <a:spcBef>
                <a:spcPts val="3900"/>
              </a:spcBef>
              <a:defRPr sz="2976"/>
            </a:pPr>
            <a:r>
              <a:t>leave out parentheses around a parameter whose type is inferred</a:t>
            </a:r>
          </a:p>
          <a:p>
            <a:pPr marL="413384" indent="-413384" defTabSz="543305">
              <a:spcBef>
                <a:spcPts val="3900"/>
              </a:spcBef>
              <a:defRPr sz="2976"/>
            </a:pPr>
            <a:r>
              <a:t>use placeholder syntax - underscore as a "blank" in the expression that needs to be "filled in”</a:t>
            </a:r>
          </a:p>
        </p:txBody>
      </p:sp>
      <p:sp>
        <p:nvSpPr>
          <p:cNvPr id="162" name="scala&gt; someNumbers.filter(x =&gt; x &gt; 0)…"/>
          <p:cNvSpPr txBox="1"/>
          <p:nvPr>
            <p:ph type="body" idx="13"/>
          </p:nvPr>
        </p:nvSpPr>
        <p:spPr>
          <a:xfrm>
            <a:off x="150139" y="6502400"/>
            <a:ext cx="12704522" cy="2157066"/>
          </a:xfrm>
          <a:prstGeom prst="rect">
            <a:avLst/>
          </a:prstGeom>
        </p:spPr>
        <p:txBody>
          <a:bodyPr/>
          <a:lstStyle/>
          <a:p>
            <a:pPr/>
            <a:r>
              <a:t>scala&gt; someNumbers.filter(x =&gt; x &gt; 0)</a:t>
            </a:r>
          </a:p>
          <a:p>
            <a:pPr/>
            <a:r>
              <a:t> res6: List[Int] = List(5, 10)</a:t>
            </a:r>
          </a:p>
          <a:p>
            <a:pPr/>
            <a:r>
              <a:t>// placeholder syntax</a:t>
            </a:r>
          </a:p>
          <a:p>
            <a:pPr/>
            <a:r>
              <a:t>someNumbers.filter(_ &gt; 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