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12" name="Brødtekst, niveau et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r. 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illed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Billed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Billed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–Jon Hanse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–Jon Hansen</a:t>
            </a:r>
          </a:p>
        </p:txBody>
      </p:sp>
      <p:sp>
        <p:nvSpPr>
          <p:cNvPr id="104" name="“Skriv et citat her”.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“Skriv et citat her”.</a:t>
            </a:r>
          </a:p>
        </p:txBody>
      </p:sp>
      <p:sp>
        <p:nvSpPr>
          <p:cNvPr id="105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illed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an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led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ks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Titeltekst</a:t>
            </a:r>
          </a:p>
        </p:txBody>
      </p:sp>
      <p:sp>
        <p:nvSpPr>
          <p:cNvPr id="22" name="Brødtekst, niveau et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23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3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lodr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led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ks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Titeltekst</a:t>
            </a:r>
          </a:p>
        </p:txBody>
      </p:sp>
      <p:sp>
        <p:nvSpPr>
          <p:cNvPr id="40" name="Brødtekst, niveau et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1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øve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9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57" name="Brødtekst, niveau 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5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ed kode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eltekst"/>
          <p:cNvSpPr txBox="1"/>
          <p:nvPr>
            <p:ph type="title"/>
          </p:nvPr>
        </p:nvSpPr>
        <p:spPr>
          <a:xfrm>
            <a:off x="952500" y="254000"/>
            <a:ext cx="11099800" cy="1360736"/>
          </a:xfrm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66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67" name="scala&gt;"/>
          <p:cNvSpPr txBox="1"/>
          <p:nvPr>
            <p:ph type="body" sz="quarter" idx="13"/>
          </p:nvPr>
        </p:nvSpPr>
        <p:spPr>
          <a:xfrm>
            <a:off x="150139" y="6502399"/>
            <a:ext cx="12704522" cy="787401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pPr/>
            <a:r>
              <a:t>scala&gt;</a:t>
            </a:r>
          </a:p>
        </p:txBody>
      </p:sp>
      <p:sp>
        <p:nvSpPr>
          <p:cNvPr id="68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illed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77" name="Brødtekst, niveau et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78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te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rødtekst, niveau et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86" name="Lysbilled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3" name="Brødtekst, niveau et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4" name="Lysbilled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n.wikipedia.org/wiki/Operator_(mathematics)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s and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and Data</a:t>
            </a:r>
          </a:p>
        </p:txBody>
      </p:sp>
      <p:sp>
        <p:nvSpPr>
          <p:cNvPr id="130" name="About Object Oriented Programming in Scal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Object Oriented Programming in Scala</a:t>
            </a:r>
          </a:p>
        </p:txBody>
      </p:sp>
      <p:pic>
        <p:nvPicPr>
          <p:cNvPr id="131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2353" y="6273800"/>
            <a:ext cx="4575855" cy="29685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f 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 reference</a:t>
            </a:r>
          </a:p>
        </p:txBody>
      </p:sp>
      <p:sp>
        <p:nvSpPr>
          <p:cNvPr id="166" name="What if you need a reference to your object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if you need a reference to your object?</a:t>
            </a:r>
          </a:p>
          <a:p>
            <a:pPr/>
            <a:r>
              <a:t>Use the keyword </a:t>
            </a:r>
            <a:r>
              <a:rPr b="1"/>
              <a:t>this</a:t>
            </a:r>
            <a:endParaRPr b="1"/>
          </a:p>
          <a:p>
            <a:pPr/>
            <a:r>
              <a:t>for members, this.x and x are equivalent</a:t>
            </a:r>
          </a:p>
        </p:txBody>
      </p:sp>
      <p:sp>
        <p:nvSpPr>
          <p:cNvPr id="167" name="scala&gt;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econd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Preconditions</a:t>
            </a:r>
          </a:p>
        </p:txBody>
      </p:sp>
      <p:sp>
        <p:nvSpPr>
          <p:cNvPr id="170" name="Used to enforce a predefined condition on the caller of a func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048"/>
            </a:pPr>
            <a:r>
              <a:t>Used to enforce a predefined condition on the caller of a function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Arguments - test and optional message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Check arguments in constructor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Impose conditions</a:t>
            </a:r>
          </a:p>
          <a:p>
            <a:pPr marL="284479" indent="-284479" defTabSz="373887">
              <a:spcBef>
                <a:spcPts val="2600"/>
              </a:spcBef>
              <a:defRPr sz="2048"/>
            </a:pPr>
            <a:r>
              <a:t>Fail early - will throw IllegalArgumentException, if test fails</a:t>
            </a:r>
          </a:p>
        </p:txBody>
      </p:sp>
      <p:sp>
        <p:nvSpPr>
          <p:cNvPr id="171" name="require( y!= 0, &quot;Only non zero values for denominator accepted&quot;)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	require( y!= 0, "Only non zero values for denominator accepted")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sser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Assertions</a:t>
            </a:r>
          </a:p>
        </p:txBody>
      </p:sp>
      <p:sp>
        <p:nvSpPr>
          <p:cNvPr id="174" name="Similar to requir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2600"/>
              </a:spcBef>
              <a:defRPr sz="2016"/>
            </a:pPr>
            <a:r>
              <a:t>Similar to require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rPr b="1"/>
              <a:t>assert</a:t>
            </a:r>
            <a:r>
              <a:t>, predefined method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Takes a test, and optional message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Throws AssertionError if test fails</a:t>
            </a:r>
          </a:p>
          <a:p>
            <a:pPr marL="280034" indent="-280034" defTabSz="368045">
              <a:spcBef>
                <a:spcPts val="2600"/>
              </a:spcBef>
              <a:defRPr sz="2016"/>
            </a:pPr>
            <a:r>
              <a:t>Different intention than require - used to verify the function itself</a:t>
            </a:r>
          </a:p>
        </p:txBody>
      </p:sp>
      <p:sp>
        <p:nvSpPr>
          <p:cNvPr id="175" name="scala&gt; assert(3&gt;4)…"/>
          <p:cNvSpPr txBox="1"/>
          <p:nvPr>
            <p:ph type="body" idx="13"/>
          </p:nvPr>
        </p:nvSpPr>
        <p:spPr>
          <a:xfrm>
            <a:off x="150139" y="61595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scala&gt; assert(3&gt;4)</a:t>
            </a:r>
          </a:p>
          <a:p>
            <a:pPr/>
            <a:r>
              <a:t>java.lang.AssertionError: assertion failed</a:t>
            </a:r>
          </a:p>
          <a:p>
            <a:pPr/>
            <a:r>
              <a:t>  at scala.Predef$.assert(Predef.scala:204)</a:t>
            </a:r>
          </a:p>
          <a:p>
            <a:pPr/>
            <a:r>
              <a:t>  ... 28 elided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 Abs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Abstraction</a:t>
            </a:r>
          </a:p>
        </p:txBody>
      </p:sp>
      <p:sp>
        <p:nvSpPr>
          <p:cNvPr id="178" name="Ability to choose different implementation without affecting cli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Ability to choose different implementation without affecting clients </a:t>
            </a:r>
          </a:p>
          <a:p>
            <a:pPr/>
            <a:r>
              <a:t>Achieved by encapsulation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High cohesio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 cohesion</a:t>
            </a:r>
          </a:p>
          <a:p>
            <a:pPr/>
            <a:r>
              <a:t>Low coupling</a:t>
            </a:r>
          </a:p>
        </p:txBody>
      </p:sp>
      <p:sp>
        <p:nvSpPr>
          <p:cNvPr id="181" name="Object Oriented Design Rule"/>
          <p:cNvSpPr txBox="1"/>
          <p:nvPr>
            <p:ph type="subTitle" sz="quarter" idx="1"/>
          </p:nvPr>
        </p:nvSpPr>
        <p:spPr>
          <a:xfrm>
            <a:off x="1270000" y="5435600"/>
            <a:ext cx="10464800" cy="1130300"/>
          </a:xfrm>
          <a:prstGeom prst="rect">
            <a:avLst/>
          </a:prstGeom>
        </p:spPr>
        <p:txBody>
          <a:bodyPr/>
          <a:lstStyle>
            <a:lvl1pPr defTabSz="449833">
              <a:defRPr sz="616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Object Oriented Design Rule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Infix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Infix operator</a:t>
            </a:r>
          </a:p>
        </p:txBody>
      </p:sp>
      <p:sp>
        <p:nvSpPr>
          <p:cNvPr id="184" name="Infix notation (math) is characterized by the placement of operators between operands, ie 2+3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rPr b="1"/>
              <a:t>Infix</a:t>
            </a:r>
            <a:r>
              <a:t> notation (math) is characterized by the placement of </a:t>
            </a:r>
            <a:r>
              <a:rPr>
                <a:solidFill>
                  <a:srgbClr val="0B0080"/>
                </a:solidFill>
                <a:hlinkClick r:id="rId2" invalidUrl="" action="" tgtFrame="" tooltip="" history="1" highlightClick="0" endSnd="0"/>
              </a:rPr>
              <a:t>operators</a:t>
            </a:r>
            <a:r>
              <a:t> between operands, ie </a:t>
            </a:r>
            <a:r>
              <a:rPr b="1"/>
              <a:t>2+3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In Scala, the infix operator is another way of denoting a function call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Any method with a single parameter can be used as an infix operator. For example, + can be called with dot-notation</a:t>
            </a:r>
          </a:p>
        </p:txBody>
      </p:sp>
      <p:sp>
        <p:nvSpPr>
          <p:cNvPr id="185" name="// dot notation…"/>
          <p:cNvSpPr txBox="1"/>
          <p:nvPr>
            <p:ph type="body" idx="13"/>
          </p:nvPr>
        </p:nvSpPr>
        <p:spPr>
          <a:xfrm>
            <a:off x="150139" y="6159500"/>
            <a:ext cx="12704522" cy="1473201"/>
          </a:xfrm>
          <a:prstGeom prst="rect">
            <a:avLst/>
          </a:prstGeom>
        </p:spPr>
        <p:txBody>
          <a:bodyPr/>
          <a:lstStyle/>
          <a:p>
            <a:pPr/>
            <a:r>
              <a:t>// dot notation</a:t>
            </a:r>
          </a:p>
          <a:p>
            <a:pPr/>
            <a:r>
              <a:t>10.+(1)</a:t>
            </a:r>
          </a:p>
          <a:p>
            <a:pPr/>
            <a:r>
              <a:t>// infix </a:t>
            </a:r>
          </a:p>
          <a:p>
            <a:pPr/>
            <a:r>
              <a:t>10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188" name="In Scala, operators are method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In Scala, operators are methods.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You can use any legal identifier as an operator. This includes a name like </a:t>
            </a:r>
            <a:r>
              <a:rPr b="1"/>
              <a:t>add</a:t>
            </a:r>
            <a:r>
              <a:t> or a symbol(s) like </a:t>
            </a:r>
            <a:r>
              <a:rPr b="1"/>
              <a:t>+</a:t>
            </a:r>
            <a:endParaRPr b="1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Or crazy sequences like !€%&amp;€€ … hmmm … maybe not?</a:t>
            </a:r>
          </a:p>
        </p:txBody>
      </p:sp>
      <p:sp>
        <p:nvSpPr>
          <p:cNvPr id="189" name="class Vec(val x: Double, val y: Double) {…"/>
          <p:cNvSpPr txBox="1"/>
          <p:nvPr>
            <p:ph type="body" idx="13"/>
          </p:nvPr>
        </p:nvSpPr>
        <p:spPr>
          <a:xfrm>
            <a:off x="150139" y="5651500"/>
            <a:ext cx="12704522" cy="3530601"/>
          </a:xfrm>
          <a:prstGeom prst="rect">
            <a:avLst/>
          </a:prstGeom>
        </p:spPr>
        <p:txBody>
          <a:bodyPr/>
          <a:lstStyle/>
          <a:p>
            <a:pPr/>
            <a:r>
              <a:t>class Vec(val x: Double, val y: Double) {</a:t>
            </a:r>
          </a:p>
          <a:p>
            <a:pPr/>
            <a:r>
              <a:t>  def +(that: Vec) = new Vec(this.x + that.x, this.y + that.y)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val vector1 = Vec(1.0, 1.0)</a:t>
            </a:r>
          </a:p>
          <a:p>
            <a:pPr/>
            <a:r>
              <a:t>val vector2 = Vec(2.0, 2.0)</a:t>
            </a:r>
          </a:p>
          <a:p>
            <a:pPr/>
          </a:p>
          <a:p>
            <a:pPr/>
            <a:r>
              <a:t>val vector3 = vector1 + vector2</a:t>
            </a:r>
          </a:p>
          <a:p>
            <a:pPr/>
            <a:r>
              <a:t>vector3.x  // 3.0</a:t>
            </a:r>
          </a:p>
          <a:p>
            <a:pPr/>
            <a:r>
              <a:t>vector3.y  // 3.0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laxed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Relaxed naming</a:t>
            </a:r>
          </a:p>
        </p:txBody>
      </p:sp>
      <p:sp>
        <p:nvSpPr>
          <p:cNvPr id="192" name="alphanumeric, _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alphanumeric, _</a:t>
            </a:r>
          </a:p>
          <a:p>
            <a:pPr/>
            <a:r>
              <a:t>symbolic</a:t>
            </a:r>
          </a:p>
          <a:p>
            <a:pPr/>
            <a:r>
              <a:t>Example a +b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perator preced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 precedence</a:t>
            </a:r>
          </a:p>
        </p:txBody>
      </p:sp>
      <p:sp>
        <p:nvSpPr>
          <p:cNvPr id="195" name="Which comes first + or * ?…"/>
          <p:cNvSpPr txBox="1"/>
          <p:nvPr>
            <p:ph type="body" idx="1"/>
          </p:nvPr>
        </p:nvSpPr>
        <p:spPr>
          <a:xfrm>
            <a:off x="952500" y="1831131"/>
            <a:ext cx="11519843" cy="6537673"/>
          </a:xfrm>
          <a:prstGeom prst="rect">
            <a:avLst/>
          </a:prstGeom>
        </p:spPr>
        <p:txBody>
          <a:bodyPr/>
          <a:lstStyle/>
          <a:p>
            <a:pPr marL="266700" indent="-266700" defTabSz="350520">
              <a:spcBef>
                <a:spcPts val="2500"/>
              </a:spcBef>
              <a:defRPr sz="1920"/>
            </a:pPr>
            <a:r>
              <a:t>Which comes first + or * ?</a:t>
            </a:r>
          </a:p>
          <a:p>
            <a:pPr marL="266700" indent="-266700" defTabSz="350520">
              <a:spcBef>
                <a:spcPts val="2500"/>
              </a:spcBef>
              <a:defRPr sz="1920"/>
            </a:pPr>
            <a:r>
              <a:t>Operator precendce - look at first letter, and use the (Java) rules: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* / %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+ -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: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= !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&lt; &gt;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&amp;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^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|</a:t>
            </a:r>
          </a:p>
          <a:p>
            <a:pPr lvl="1" marL="533400" indent="-266700" defTabSz="350520">
              <a:spcBef>
                <a:spcPts val="2500"/>
              </a:spcBef>
              <a:defRPr sz="1920"/>
            </a:pPr>
            <a:r>
              <a:t>all letters</a:t>
            </a:r>
          </a:p>
        </p:txBody>
      </p:sp>
      <p:sp>
        <p:nvSpPr>
          <p:cNvPr id="196" name="a + b ^? c ?^ d less a ==&gt; b | c"/>
          <p:cNvSpPr txBox="1"/>
          <p:nvPr>
            <p:ph type="body" idx="13"/>
          </p:nvPr>
        </p:nvSpPr>
        <p:spPr>
          <a:xfrm>
            <a:off x="150139" y="8585199"/>
            <a:ext cx="12704522" cy="787401"/>
          </a:xfrm>
          <a:prstGeom prst="rect">
            <a:avLst/>
          </a:prstGeom>
        </p:spPr>
        <p:txBody>
          <a:bodyPr/>
          <a:lstStyle/>
          <a:p>
            <a:pPr/>
            <a:r>
              <a:t>a + b ^? c ?^ d less a ==&gt; b |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ype al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alias</a:t>
            </a:r>
          </a:p>
        </p:txBody>
      </p:sp>
      <p:sp>
        <p:nvSpPr>
          <p:cNvPr id="199" name="In Scala you can create a simple alias for a more complex typ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In Scala you can create a simple alias for a more complex type.</a:t>
            </a:r>
          </a:p>
        </p:txBody>
      </p:sp>
      <p:sp>
        <p:nvSpPr>
          <p:cNvPr id="200" name="type Row = List[Int]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type Row = List[Int]</a:t>
            </a:r>
          </a:p>
          <a:p>
            <a:pPr/>
            <a:r>
              <a:t>type Matrix = List[Row]  </a:t>
            </a:r>
          </a:p>
          <a:p>
            <a:pPr/>
            <a:r>
              <a:t>// instead of List[List[Int]]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</a:t>
            </a:r>
          </a:p>
        </p:txBody>
      </p:sp>
      <p:sp>
        <p:nvSpPr>
          <p:cNvPr id="134" name="Classes in Scala are blueprints for creating objects…"/>
          <p:cNvSpPr txBox="1"/>
          <p:nvPr>
            <p:ph type="body" idx="1"/>
          </p:nvPr>
        </p:nvSpPr>
        <p:spPr>
          <a:xfrm>
            <a:off x="952500" y="1647874"/>
            <a:ext cx="11519843" cy="4933257"/>
          </a:xfrm>
          <a:prstGeom prst="rect">
            <a:avLst/>
          </a:prstGeom>
        </p:spPr>
        <p:txBody>
          <a:bodyPr/>
          <a:lstStyle/>
          <a:p>
            <a:pPr/>
            <a:r>
              <a:t>Classes in Scala are blueprints for creating objects</a:t>
            </a:r>
          </a:p>
          <a:p>
            <a:pPr/>
            <a:r>
              <a:t>They can contain methods, values, variables, types, objects, traits, and classes which are collectively called members</a:t>
            </a:r>
          </a:p>
          <a:p>
            <a:pPr/>
            <a:r>
              <a:t>Use the class identifier</a:t>
            </a:r>
          </a:p>
          <a:p>
            <a:pPr/>
            <a:r>
              <a:t>Class names should be capitalized</a:t>
            </a:r>
          </a:p>
        </p:txBody>
      </p:sp>
      <p:sp>
        <p:nvSpPr>
          <p:cNvPr id="135" name="class User…"/>
          <p:cNvSpPr txBox="1"/>
          <p:nvPr/>
        </p:nvSpPr>
        <p:spPr>
          <a:xfrm>
            <a:off x="150139" y="7423150"/>
            <a:ext cx="12704522" cy="11303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class User</a:t>
            </a:r>
          </a:p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</a:p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val user1 = new User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a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</a:t>
            </a:r>
          </a:p>
        </p:txBody>
      </p:sp>
      <p:sp>
        <p:nvSpPr>
          <p:cNvPr id="203" name="objects_and_data_0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objects_and_data_05</a:t>
            </a:r>
          </a:p>
        </p:txBody>
      </p:sp>
      <p:pic>
        <p:nvPicPr>
          <p:cNvPr id="204" name="Billede" descr="Billed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33739" y="5778500"/>
            <a:ext cx="3783364" cy="3449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</a:t>
            </a:r>
          </a:p>
        </p:txBody>
      </p:sp>
      <p:sp>
        <p:nvSpPr>
          <p:cNvPr id="138" name="Rational numbers, ie a/b…"/>
          <p:cNvSpPr txBox="1"/>
          <p:nvPr>
            <p:ph type="body" sz="half" idx="1"/>
          </p:nvPr>
        </p:nvSpPr>
        <p:spPr>
          <a:xfrm>
            <a:off x="952500" y="2590800"/>
            <a:ext cx="11099800" cy="3052217"/>
          </a:xfrm>
          <a:prstGeom prst="rect">
            <a:avLst/>
          </a:prstGeom>
        </p:spPr>
        <p:txBody>
          <a:bodyPr/>
          <a:lstStyle/>
          <a:p>
            <a:pPr/>
            <a:r>
              <a:t>Rational numbers, ie a/b</a:t>
            </a:r>
          </a:p>
          <a:p>
            <a:pPr/>
            <a:r>
              <a:t>A new type - Rational</a:t>
            </a:r>
          </a:p>
          <a:p>
            <a:pPr/>
            <a:r>
              <a:t>A constructor, to create elements of this type</a:t>
            </a:r>
          </a:p>
        </p:txBody>
      </p:sp>
      <p:sp>
        <p:nvSpPr>
          <p:cNvPr id="139" name="scala&gt; class Rational(x: Int, y:Int){…"/>
          <p:cNvSpPr txBox="1"/>
          <p:nvPr/>
        </p:nvSpPr>
        <p:spPr>
          <a:xfrm>
            <a:off x="150139" y="7410450"/>
            <a:ext cx="12704522" cy="18161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scala&gt; class Rational(x: Int, y:Int){</a:t>
            </a:r>
          </a:p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| def numerator = x</a:t>
            </a:r>
          </a:p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| def denominator = y</a:t>
            </a:r>
          </a:p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     | }</a:t>
            </a:r>
          </a:p>
          <a:p>
            <a:pPr algn="l">
              <a:defRPr b="0">
                <a:solidFill>
                  <a:srgbClr val="FFFFFF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t>defined class Rational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b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142" name="Elements of a class type are objec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Elements of a class type are objects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Objects are instantiated from a class by a constructor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You call the constructor, by prefixing the class constructor with operator </a:t>
            </a:r>
            <a:r>
              <a:rPr b="1"/>
              <a:t>new</a:t>
            </a:r>
          </a:p>
        </p:txBody>
      </p:sp>
      <p:sp>
        <p:nvSpPr>
          <p:cNvPr id="143" name="scala&gt; new Rational(3,4)…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scala&gt; new Rational(3,4)</a:t>
            </a:r>
          </a:p>
          <a:p>
            <a:pPr/>
            <a:r>
              <a:t>res15: Rational = Rational@5c97a373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s have me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Objects have members</a:t>
            </a:r>
          </a:p>
        </p:txBody>
      </p:sp>
      <p:sp>
        <p:nvSpPr>
          <p:cNvPr id="146" name="Selected with “.” infix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Selected with “.” infix</a:t>
            </a:r>
          </a:p>
          <a:p>
            <a:pPr/>
            <a:r>
              <a:t>Members have visibility (public and private)</a:t>
            </a:r>
          </a:p>
        </p:txBody>
      </p:sp>
      <p:sp>
        <p:nvSpPr>
          <p:cNvPr id="147" name="scala&gt; new Rational(3,4)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scala&gt; new Rational(3,4)</a:t>
            </a:r>
          </a:p>
          <a:p>
            <a:pPr/>
            <a:r>
              <a:t>res15: Rational = Rational@5c97a373</a:t>
            </a:r>
          </a:p>
          <a:p>
            <a:pPr/>
          </a:p>
          <a:p>
            <a:pPr/>
            <a:r>
              <a:t>scala&gt; res15.numerator</a:t>
            </a:r>
          </a:p>
          <a:p>
            <a:pPr/>
            <a:r>
              <a:t>res16: Int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ultiple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Constructors</a:t>
            </a:r>
          </a:p>
        </p:txBody>
      </p:sp>
      <p:sp>
        <p:nvSpPr>
          <p:cNvPr id="150" name="Implicit primary constructor defined by executing the class bod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Implicit primary constructor defined by executing the class body</a:t>
            </a:r>
          </a:p>
          <a:p>
            <a:pPr/>
            <a:r>
              <a:t>Can define additional constructors (named this)</a:t>
            </a:r>
          </a:p>
        </p:txBody>
      </p:sp>
      <p:sp>
        <p:nvSpPr>
          <p:cNvPr id="151" name="def this(x:Int) = this(x,1)…"/>
          <p:cNvSpPr txBox="1"/>
          <p:nvPr>
            <p:ph type="body" idx="13"/>
          </p:nvPr>
        </p:nvSpPr>
        <p:spPr>
          <a:xfrm>
            <a:off x="150139" y="5988050"/>
            <a:ext cx="12704522" cy="1816101"/>
          </a:xfrm>
          <a:prstGeom prst="rect">
            <a:avLst/>
          </a:prstGeom>
        </p:spPr>
        <p:txBody>
          <a:bodyPr/>
          <a:lstStyle/>
          <a:p>
            <a:pPr/>
            <a:r>
              <a:t>def this(x:Int) = this(x,1)</a:t>
            </a:r>
          </a:p>
          <a:p>
            <a:pPr/>
          </a:p>
          <a:p>
            <a:pPr/>
            <a:r>
              <a:t>val integer = new Rational(1)                    </a:t>
            </a:r>
          </a:p>
          <a:p>
            <a:pPr/>
            <a:r>
              <a:t>//&gt; integer  : objects_and_data.Rational = 1/1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lasses have meth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have methods</a:t>
            </a:r>
          </a:p>
        </p:txBody>
      </p:sp>
      <p:sp>
        <p:nvSpPr>
          <p:cNvPr id="154" name="A method is a function, defined in a class, that can be applied to object instances"/>
          <p:cNvSpPr txBox="1"/>
          <p:nvPr>
            <p:ph type="body" sz="half" idx="1"/>
          </p:nvPr>
        </p:nvSpPr>
        <p:spPr>
          <a:xfrm>
            <a:off x="939800" y="1622970"/>
            <a:ext cx="11519843" cy="2985245"/>
          </a:xfrm>
          <a:prstGeom prst="rect">
            <a:avLst/>
          </a:prstGeom>
        </p:spPr>
        <p:txBody>
          <a:bodyPr/>
          <a:lstStyle/>
          <a:p>
            <a:pPr/>
            <a:r>
              <a:t>A method is a function, defined in a class, that can be applied to object instances</a:t>
            </a:r>
          </a:p>
        </p:txBody>
      </p:sp>
      <p:sp>
        <p:nvSpPr>
          <p:cNvPr id="155" name="class Point(var x: Int, var y: Int) {…"/>
          <p:cNvSpPr txBox="1"/>
          <p:nvPr>
            <p:ph type="body" idx="13"/>
          </p:nvPr>
        </p:nvSpPr>
        <p:spPr>
          <a:xfrm>
            <a:off x="150139" y="4616450"/>
            <a:ext cx="12704522" cy="4559301"/>
          </a:xfrm>
          <a:prstGeom prst="rect">
            <a:avLst/>
          </a:prstGeom>
        </p:spPr>
        <p:txBody>
          <a:bodyPr/>
          <a:lstStyle/>
          <a:p>
            <a:pPr/>
            <a:r>
              <a:t>class Point(var x: Int, var y: Int) {</a:t>
            </a:r>
          </a:p>
          <a:p>
            <a:pPr/>
          </a:p>
          <a:p>
            <a:pPr/>
            <a:r>
              <a:t>  def move(dx: Int, dy: Int): Unit = {</a:t>
            </a:r>
          </a:p>
          <a:p>
            <a:pPr/>
            <a:r>
              <a:t>    x = x + dx</a:t>
            </a:r>
          </a:p>
          <a:p>
            <a:pPr/>
            <a:r>
              <a:t>    y = y + dy</a:t>
            </a:r>
          </a:p>
          <a:p>
            <a:pPr/>
            <a:r>
              <a:t>  }</a:t>
            </a:r>
          </a:p>
          <a:p>
            <a:pPr/>
            <a:r>
              <a:t>  override def toString: String =</a:t>
            </a:r>
          </a:p>
          <a:p>
            <a:pPr/>
            <a:r>
              <a:t>    s"($x, $y)"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val point1 = new Point(2, 3)</a:t>
            </a:r>
          </a:p>
          <a:p>
            <a:pPr/>
            <a:r>
              <a:t>point1.x  // 2</a:t>
            </a:r>
          </a:p>
          <a:p>
            <a:pPr/>
            <a:r>
              <a:t>println(point1)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ember Vi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 Visibility</a:t>
            </a:r>
          </a:p>
        </p:txBody>
      </p:sp>
      <p:sp>
        <p:nvSpPr>
          <p:cNvPr id="158" name="public - member can be accessed from outside the clas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public - member can be accessed from outside the class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private - member can only be accessed from inside the class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Members are public by default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Use the </a:t>
            </a:r>
            <a:r>
              <a:rPr b="1"/>
              <a:t>private</a:t>
            </a:r>
            <a:r>
              <a:t> access modifier to hide them from outside of the class</a:t>
            </a:r>
          </a:p>
        </p:txBody>
      </p:sp>
      <p:sp>
        <p:nvSpPr>
          <p:cNvPr id="159" name="private val bound = 100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 val bound =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lass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parameters</a:t>
            </a:r>
          </a:p>
        </p:txBody>
      </p:sp>
      <p:sp>
        <p:nvSpPr>
          <p:cNvPr id="162" name="Classes are parametrized by constructo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Classes are parametrized by constructor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Primary constructor parameters with val and var are public.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Parameters without val or var are private values, visible only within the class.</a:t>
            </a:r>
          </a:p>
        </p:txBody>
      </p:sp>
      <p:sp>
        <p:nvSpPr>
          <p:cNvPr id="163" name="class Point(x: Int, y: Int)…"/>
          <p:cNvSpPr txBox="1"/>
          <p:nvPr>
            <p:ph type="body" idx="13"/>
          </p:nvPr>
        </p:nvSpPr>
        <p:spPr>
          <a:xfrm>
            <a:off x="150139" y="6330950"/>
            <a:ext cx="12704522" cy="1130301"/>
          </a:xfrm>
          <a:prstGeom prst="rect">
            <a:avLst/>
          </a:prstGeom>
        </p:spPr>
        <p:txBody>
          <a:bodyPr/>
          <a:lstStyle/>
          <a:p>
            <a:pPr/>
            <a:r>
              <a:t>class Point(x: Int, y: Int)</a:t>
            </a:r>
          </a:p>
          <a:p>
            <a:pPr/>
            <a:r>
              <a:t>val point = new Point(1, 2)</a:t>
            </a:r>
          </a:p>
          <a:p>
            <a:pPr/>
            <a:r>
              <a:t>point.x  // &lt;-- does not compile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