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r. 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illed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Billed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Billed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n Hanse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–Jon Hansen</a:t>
            </a:r>
          </a:p>
        </p:txBody>
      </p:sp>
      <p:sp>
        <p:nvSpPr>
          <p:cNvPr id="104" name="“Skriv et citat her”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“Skriv et citat her”.</a:t>
            </a:r>
          </a:p>
        </p:txBody>
      </p:sp>
      <p:sp>
        <p:nvSpPr>
          <p:cNvPr id="105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illed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8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2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ed kode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eltekst"/>
          <p:cNvSpPr txBox="1"/>
          <p:nvPr>
            <p:ph type="title"/>
          </p:nvPr>
        </p:nvSpPr>
        <p:spPr>
          <a:xfrm>
            <a:off x="952500" y="254000"/>
            <a:ext cx="11099800" cy="1360737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37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11519844" cy="2985245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38" name="scala&gt;"/>
          <p:cNvSpPr txBox="1"/>
          <p:nvPr>
            <p:ph type="body" sz="quarter" idx="13"/>
          </p:nvPr>
        </p:nvSpPr>
        <p:spPr>
          <a:xfrm>
            <a:off x="150138" y="6502398"/>
            <a:ext cx="12704524" cy="78740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</p:txBody>
      </p:sp>
      <p:sp>
        <p:nvSpPr>
          <p:cNvPr id="13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47" name="Brødtekst, niveau 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4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an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illed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57" name="Brødtekst, niveau et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5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an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led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Brødtekst, niveau et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2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lo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led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Brødtekst, niveau et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øv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Brødtekst, niveau 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ed kode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eltekst"/>
          <p:cNvSpPr txBox="1"/>
          <p:nvPr>
            <p:ph type="title"/>
          </p:nvPr>
        </p:nvSpPr>
        <p:spPr>
          <a:xfrm>
            <a:off x="952500" y="254000"/>
            <a:ext cx="11099800" cy="1360736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6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11519843" cy="2985245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67" name="scala&gt;"/>
          <p:cNvSpPr txBox="1"/>
          <p:nvPr>
            <p:ph type="body" sz="quarter" idx="13"/>
          </p:nvPr>
        </p:nvSpPr>
        <p:spPr>
          <a:xfrm>
            <a:off x="150139" y="6502399"/>
            <a:ext cx="12704522" cy="787401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scala&gt;</a:t>
            </a:r>
          </a:p>
        </p:txBody>
      </p:sp>
      <p:sp>
        <p:nvSpPr>
          <p:cNvPr id="6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illed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77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78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rødtekst, niveau et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8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Brødtekst, niveau et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scala-lang.org/api/current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lass Hierarchi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Hierarchies</a:t>
            </a:r>
          </a:p>
        </p:txBody>
      </p:sp>
      <p:sp>
        <p:nvSpPr>
          <p:cNvPr id="168" name="Structure and organiz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 and organization</a:t>
            </a:r>
          </a:p>
        </p:txBody>
      </p:sp>
      <p:pic>
        <p:nvPicPr>
          <p:cNvPr id="169" name="pasted-movie.gif" descr="pasted-movi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000" y="6159500"/>
            <a:ext cx="4495800" cy="337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utomatic impo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Automatic imports</a:t>
            </a:r>
          </a:p>
        </p:txBody>
      </p:sp>
      <p:sp>
        <p:nvSpPr>
          <p:cNvPr id="204" name="Scala automatically imports members from the following packag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048"/>
            </a:pPr>
            <a:r>
              <a:t>Scala automatically imports members from the following packages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scala 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java.lang 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scala.Predef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Checkout scaladocs at: </a:t>
            </a:r>
            <a:r>
              <a:rPr u="sng">
                <a:hlinkClick r:id="rId2" invalidUrl="" action="" tgtFrame="" tooltip="" history="1" highlightClick="0" endSnd="0"/>
              </a:rPr>
              <a:t>www.scala-lang.org/api/current</a:t>
            </a:r>
          </a:p>
        </p:txBody>
      </p:sp>
      <p:sp>
        <p:nvSpPr>
          <p:cNvPr id="205" name="Int     scala.Int…"/>
          <p:cNvSpPr txBox="1"/>
          <p:nvPr>
            <p:ph type="body" idx="13"/>
          </p:nvPr>
        </p:nvSpPr>
        <p:spPr>
          <a:xfrm>
            <a:off x="150139" y="5816599"/>
            <a:ext cx="12704522" cy="2159001"/>
          </a:xfrm>
          <a:prstGeom prst="rect">
            <a:avLst/>
          </a:prstGeom>
        </p:spPr>
        <p:txBody>
          <a:bodyPr/>
          <a:lstStyle/>
          <a:p>
            <a:pPr/>
            <a:r>
              <a:t>Int     scala.Int </a:t>
            </a:r>
          </a:p>
          <a:p>
            <a:pPr/>
            <a:r>
              <a:t>Boolean scala.Boolean </a:t>
            </a:r>
          </a:p>
          <a:p>
            <a:pPr/>
            <a:r>
              <a:t>Object  java.lang.Object </a:t>
            </a:r>
          </a:p>
          <a:p>
            <a:pPr/>
            <a:r>
              <a:t>require scala.Predef.require </a:t>
            </a:r>
          </a:p>
          <a:p>
            <a:pPr/>
            <a:r>
              <a:t>assert  scala.Predef.assert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raits in Scal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Traits in Scala</a:t>
            </a:r>
          </a:p>
        </p:txBody>
      </p:sp>
      <p:sp>
        <p:nvSpPr>
          <p:cNvPr id="208" name="Composing functionality across class hierarchi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Composing functionality across class hierarchies</a:t>
            </a:r>
          </a:p>
        </p:txBody>
      </p:sp>
      <p:pic>
        <p:nvPicPr>
          <p:cNvPr id="209" name="Billede" descr="Billede"/>
          <p:cNvPicPr>
            <a:picLocks noChangeAspect="1"/>
          </p:cNvPicPr>
          <p:nvPr/>
        </p:nvPicPr>
        <p:blipFill>
          <a:blip r:embed="rId2">
            <a:alphaModFix amt="50261"/>
            <a:extLst/>
          </a:blip>
          <a:stretch>
            <a:fillRect/>
          </a:stretch>
        </p:blipFill>
        <p:spPr>
          <a:xfrm>
            <a:off x="2330739" y="262876"/>
            <a:ext cx="7675274" cy="891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lass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parameters</a:t>
            </a:r>
          </a:p>
        </p:txBody>
      </p:sp>
      <p:sp>
        <p:nvSpPr>
          <p:cNvPr id="212" name="You can define a class with parameters (primary constructor)…"/>
          <p:cNvSpPr txBox="1"/>
          <p:nvPr>
            <p:ph type="body" idx="1"/>
          </p:nvPr>
        </p:nvSpPr>
        <p:spPr>
          <a:xfrm>
            <a:off x="520700" y="1651000"/>
            <a:ext cx="11519844" cy="4449516"/>
          </a:xfrm>
          <a:prstGeom prst="rect">
            <a:avLst/>
          </a:prstGeom>
        </p:spPr>
        <p:txBody>
          <a:bodyPr/>
          <a:lstStyle/>
          <a:p>
            <a:pPr lvl="1" marL="497840" indent="-248920" defTabSz="327152">
              <a:spcBef>
                <a:spcPts val="2300"/>
              </a:spcBef>
              <a:defRPr sz="1792"/>
            </a:pPr>
            <a:r>
              <a:t>You can define a class with parameters (primary constructor)</a:t>
            </a:r>
          </a:p>
          <a:p>
            <a:pPr lvl="1" marL="497840" indent="-248920" defTabSz="327152">
              <a:spcBef>
                <a:spcPts val="2300"/>
              </a:spcBef>
              <a:defRPr sz="1792"/>
            </a:pPr>
            <a:r>
              <a:t>Primary constructor parameters with val and var are public</a:t>
            </a:r>
          </a:p>
          <a:p>
            <a:pPr lvl="1" marL="497840" indent="-248920" defTabSz="327152">
              <a:spcBef>
                <a:spcPts val="2300"/>
              </a:spcBef>
              <a:defRPr sz="1792"/>
            </a:pPr>
            <a:r>
              <a:t>prefix parameters with: var, val or nothing</a:t>
            </a:r>
          </a:p>
          <a:p>
            <a:pPr lvl="2" marL="746759" indent="-248920" defTabSz="327152">
              <a:spcBef>
                <a:spcPts val="2300"/>
              </a:spcBef>
              <a:defRPr sz="1792"/>
            </a:pPr>
            <a:r>
              <a:t>var - can be modified</a:t>
            </a:r>
          </a:p>
          <a:p>
            <a:pPr lvl="2" marL="746759" indent="-248920" defTabSz="327152">
              <a:spcBef>
                <a:spcPts val="2300"/>
              </a:spcBef>
              <a:defRPr sz="1792"/>
            </a:pPr>
            <a:r>
              <a:t>val - is a value </a:t>
            </a:r>
          </a:p>
          <a:p>
            <a:pPr lvl="2" marL="746759" indent="-248920" defTabSz="327152">
              <a:spcBef>
                <a:spcPts val="2300"/>
              </a:spcBef>
              <a:defRPr sz="1792"/>
            </a:pPr>
            <a:r>
              <a:t>nothing - private values to the class</a:t>
            </a:r>
          </a:p>
          <a:p>
            <a:pPr lvl="1" marL="497840" indent="-248920" defTabSz="327152">
              <a:spcBef>
                <a:spcPts val="2300"/>
              </a:spcBef>
              <a:defRPr sz="1792"/>
            </a:pPr>
            <a:r>
              <a:t>Defines at the same time parameters and fields of a class</a:t>
            </a:r>
          </a:p>
          <a:p>
            <a:pPr lvl="1" marL="497840" indent="-248920" defTabSz="327152">
              <a:spcBef>
                <a:spcPts val="2300"/>
              </a:spcBef>
              <a:defRPr sz="1792"/>
            </a:pPr>
            <a:r>
              <a:t>Parameters without val or var are private values, visible only within the class</a:t>
            </a:r>
          </a:p>
        </p:txBody>
      </p:sp>
      <p:sp>
        <p:nvSpPr>
          <p:cNvPr id="213" name="scala&gt;"/>
          <p:cNvSpPr txBox="1"/>
          <p:nvPr>
            <p:ph type="body" idx="13"/>
          </p:nvPr>
        </p:nvSpPr>
        <p:spPr>
          <a:xfrm>
            <a:off x="150138" y="6502398"/>
            <a:ext cx="12704524" cy="15634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class Point(val x: Int, val y: Int)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val point = new Point(1, 2)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println( point.x)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point.x = 3  // &lt;-- does not compile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rait"/>
          <p:cNvSpPr txBox="1"/>
          <p:nvPr>
            <p:ph type="title"/>
          </p:nvPr>
        </p:nvSpPr>
        <p:spPr>
          <a:xfrm>
            <a:off x="952500" y="253999"/>
            <a:ext cx="11099800" cy="1360738"/>
          </a:xfrm>
          <a:prstGeom prst="rect">
            <a:avLst/>
          </a:prstGeom>
        </p:spPr>
        <p:txBody>
          <a:bodyPr/>
          <a:lstStyle/>
          <a:p>
            <a:pPr/>
            <a:r>
              <a:t>Trait</a:t>
            </a:r>
          </a:p>
        </p:txBody>
      </p:sp>
      <p:sp>
        <p:nvSpPr>
          <p:cNvPr id="216" name="You can use traits, to inherit functionality from several places…"/>
          <p:cNvSpPr txBox="1"/>
          <p:nvPr>
            <p:ph type="body" idx="1"/>
          </p:nvPr>
        </p:nvSpPr>
        <p:spPr>
          <a:xfrm>
            <a:off x="952499" y="1569491"/>
            <a:ext cx="11519845" cy="4431558"/>
          </a:xfrm>
          <a:prstGeom prst="rect">
            <a:avLst/>
          </a:prstGeom>
        </p:spPr>
        <p:txBody>
          <a:bodyPr/>
          <a:lstStyle/>
          <a:p>
            <a:pPr marL="291591" indent="-291591" defTabSz="383234">
              <a:spcBef>
                <a:spcPts val="2700"/>
              </a:spcBef>
              <a:defRPr sz="2050"/>
            </a:pPr>
            <a:r>
              <a:t>You can use traits, to inherit functionality from several places</a:t>
            </a:r>
          </a:p>
          <a:p>
            <a:pPr marL="291591" indent="-291591" defTabSz="383234">
              <a:spcBef>
                <a:spcPts val="2700"/>
              </a:spcBef>
              <a:defRPr sz="2050"/>
            </a:pPr>
            <a:r>
              <a:t>Classes, objects and traits can inherit from at most one class but arbitrary many traits</a:t>
            </a:r>
          </a:p>
          <a:p>
            <a:pPr marL="291591" indent="-291591" defTabSz="383234">
              <a:spcBef>
                <a:spcPts val="2700"/>
              </a:spcBef>
              <a:defRPr sz="2050"/>
            </a:pPr>
            <a:r>
              <a:t>Can’t have constructor parameters</a:t>
            </a:r>
          </a:p>
          <a:p>
            <a:pPr marL="291591" indent="-291591" defTabSz="383234">
              <a:spcBef>
                <a:spcPts val="2700"/>
              </a:spcBef>
              <a:defRPr sz="2050"/>
            </a:pPr>
            <a:r>
              <a:t>A trait is declared like an abstract class, just with </a:t>
            </a:r>
            <a:r>
              <a:rPr b="1"/>
              <a:t>trait</a:t>
            </a:r>
            <a:r>
              <a:t> instead of </a:t>
            </a:r>
            <a:r>
              <a:rPr b="1"/>
              <a:t>abstract class</a:t>
            </a:r>
            <a:endParaRPr b="1"/>
          </a:p>
          <a:p>
            <a:pPr marL="291591" indent="-291591" defTabSz="383234">
              <a:spcBef>
                <a:spcPts val="2700"/>
              </a:spcBef>
              <a:defRPr sz="2050"/>
            </a:pPr>
            <a:r>
              <a:t>When a class extends a trait, it uses the </a:t>
            </a:r>
            <a:r>
              <a:rPr b="1"/>
              <a:t>extends</a:t>
            </a:r>
            <a:r>
              <a:t> or </a:t>
            </a:r>
            <a:r>
              <a:rPr b="1"/>
              <a:t>with</a:t>
            </a:r>
            <a:r>
              <a:t> keywords</a:t>
            </a:r>
          </a:p>
          <a:p>
            <a:pPr marL="291591" indent="-291591" defTabSz="383234">
              <a:spcBef>
                <a:spcPts val="2700"/>
              </a:spcBef>
              <a:defRPr sz="2050"/>
            </a:pPr>
            <a:r>
              <a:t>When extending one trait, use </a:t>
            </a:r>
            <a:r>
              <a:rPr b="1"/>
              <a:t>extends</a:t>
            </a:r>
            <a:endParaRPr b="1"/>
          </a:p>
          <a:p>
            <a:pPr marL="291591" indent="-291591" defTabSz="383234">
              <a:spcBef>
                <a:spcPts val="2700"/>
              </a:spcBef>
              <a:defRPr sz="2050"/>
            </a:pPr>
            <a:r>
              <a:t>When extending several traits, use </a:t>
            </a:r>
            <a:r>
              <a:rPr b="1"/>
              <a:t>with</a:t>
            </a:r>
          </a:p>
        </p:txBody>
      </p:sp>
      <p:sp>
        <p:nvSpPr>
          <p:cNvPr id="217" name="trait Planar {…"/>
          <p:cNvSpPr txBox="1"/>
          <p:nvPr>
            <p:ph type="body" idx="13"/>
          </p:nvPr>
        </p:nvSpPr>
        <p:spPr>
          <a:xfrm>
            <a:off x="150138" y="6248398"/>
            <a:ext cx="12704524" cy="2844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trait BaseSoundPlayer {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def play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def close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def pause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def stop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def resume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}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class Mp3SoundPlayer extends BaseSoundPlayer { ...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class Foo extends BaseClass with Trait1 with Trait2 { ...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lass vs tr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vs trait</a:t>
            </a:r>
          </a:p>
        </p:txBody>
      </p:sp>
      <p:sp>
        <p:nvSpPr>
          <p:cNvPr id="220" name="Traits resemble interfaces in Java, but are more powerful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Traits resemble interfaces in Java, but are more powerful </a:t>
            </a:r>
          </a:p>
          <a:p>
            <a:pPr/>
            <a:r>
              <a:t>Traits can contains fields and concrete methods.</a:t>
            </a:r>
          </a:p>
          <a:p>
            <a:pPr/>
            <a:r>
              <a:t>Traits cannot have (value) parameters, only classes can.</a:t>
            </a:r>
          </a:p>
        </p:txBody>
      </p:sp>
      <p:sp>
        <p:nvSpPr>
          <p:cNvPr id="221" name="scala&gt;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What is the differenc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the difference?</a:t>
            </a:r>
          </a:p>
        </p:txBody>
      </p:sp>
      <p:sp>
        <p:nvSpPr>
          <p:cNvPr id="224" name="Abstract class vs Trait ???"/>
          <p:cNvSpPr txBox="1"/>
          <p:nvPr>
            <p:ph type="body" sz="half" idx="1"/>
          </p:nvPr>
        </p:nvSpPr>
        <p:spPr>
          <a:xfrm>
            <a:off x="952500" y="2590800"/>
            <a:ext cx="11099800" cy="4474122"/>
          </a:xfrm>
          <a:prstGeom prst="rect">
            <a:avLst/>
          </a:prstGeom>
        </p:spPr>
        <p:txBody>
          <a:bodyPr/>
          <a:lstStyle/>
          <a:p>
            <a:pPr/>
            <a:r>
              <a:t>Abstract class vs Trait ???</a:t>
            </a:r>
          </a:p>
        </p:txBody>
      </p:sp>
      <p:pic>
        <p:nvPicPr>
          <p:cNvPr id="225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2900" y="7126733"/>
            <a:ext cx="2540001" cy="254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cala Type Hierarchy"/>
          <p:cNvSpPr txBox="1"/>
          <p:nvPr>
            <p:ph type="title"/>
          </p:nvPr>
        </p:nvSpPr>
        <p:spPr>
          <a:xfrm>
            <a:off x="1079500" y="67564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Scala Type Hierarchy</a:t>
            </a:r>
          </a:p>
        </p:txBody>
      </p:sp>
      <p:pic>
        <p:nvPicPr>
          <p:cNvPr id="228" name="Skærmbillede 2018-03-12 kl. 21.53.55.png" descr="Skærmbillede 2018-03-12 kl. 21.53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" y="2595435"/>
            <a:ext cx="12596490" cy="3818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op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Types</a:t>
            </a:r>
          </a:p>
        </p:txBody>
      </p:sp>
      <p:sp>
        <p:nvSpPr>
          <p:cNvPr id="231" name="In Scala, all values have a type, including numerical values and functions…"/>
          <p:cNvSpPr txBox="1"/>
          <p:nvPr>
            <p:ph type="body" sz="half" idx="1"/>
          </p:nvPr>
        </p:nvSpPr>
        <p:spPr>
          <a:xfrm>
            <a:off x="742478" y="1866900"/>
            <a:ext cx="11519844" cy="4047432"/>
          </a:xfrm>
          <a:prstGeom prst="rect">
            <a:avLst/>
          </a:prstGeom>
        </p:spPr>
        <p:txBody>
          <a:bodyPr/>
          <a:lstStyle/>
          <a:p>
            <a:pPr marL="240030" indent="-240030" defTabSz="315468">
              <a:spcBef>
                <a:spcPts val="2200"/>
              </a:spcBef>
              <a:defRPr sz="1728"/>
            </a:pPr>
            <a:r>
              <a:t>In Scala, all values have a type, including numerical values and functions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Any - the base of all types. Contains methods like ==, !=, equals, hashCode, toString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AnyRef - The base type of all reference types; Alias of ‘java.lang.Object‘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AnyVal - The base type of all primitive types</a:t>
            </a:r>
          </a:p>
          <a:p>
            <a:pPr lvl="1" marL="480060" indent="-240030" defTabSz="315468">
              <a:spcBef>
                <a:spcPts val="2200"/>
              </a:spcBef>
              <a:defRPr sz="1728"/>
            </a:pPr>
            <a:r>
              <a:t>9 predefined value types and they are non-nullable: Double, Float, Long, Int, Short, Byte, Char, Boolean, Unit</a:t>
            </a:r>
          </a:p>
          <a:p>
            <a:pPr lvl="1" marL="480060" indent="-240030" defTabSz="315468">
              <a:spcBef>
                <a:spcPts val="2200"/>
              </a:spcBef>
              <a:defRPr sz="1728"/>
            </a:pPr>
            <a:r>
              <a:t>Unit is a value type which carries no meaningful information. There is exactly one instance of Unit which can be declared literally like so: (). </a:t>
            </a:r>
          </a:p>
          <a:p>
            <a:pPr lvl="1" marL="480060" indent="-240030" defTabSz="315468">
              <a:spcBef>
                <a:spcPts val="2200"/>
              </a:spcBef>
              <a:defRPr sz="1728"/>
            </a:pPr>
            <a:r>
              <a:t>All functions must return something so sometimes Unit is a useful return type.</a:t>
            </a:r>
          </a:p>
        </p:txBody>
      </p:sp>
      <p:sp>
        <p:nvSpPr>
          <p:cNvPr id="232" name="scala&gt;"/>
          <p:cNvSpPr txBox="1"/>
          <p:nvPr>
            <p:ph type="body" idx="13"/>
          </p:nvPr>
        </p:nvSpPr>
        <p:spPr>
          <a:xfrm>
            <a:off x="150138" y="6349998"/>
            <a:ext cx="12704524" cy="2646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val list: List[Any] = List(</a:t>
            </a: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"a string",</a:t>
            </a: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732,  // an integer</a:t>
            </a: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'c',  // a character</a:t>
            </a: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true, // a boolean value</a:t>
            </a: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() =&gt; "an anonymous function returning a string"</a:t>
            </a: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)</a:t>
            </a: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list.foreach(element =&gt; println(element))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Bottom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Bottom types</a:t>
            </a:r>
          </a:p>
        </p:txBody>
      </p:sp>
      <p:sp>
        <p:nvSpPr>
          <p:cNvPr id="235" name="Nothing is a subtype of all types, also called the bottom type. There is no value that has type Nothing…"/>
          <p:cNvSpPr txBox="1"/>
          <p:nvPr>
            <p:ph type="body" idx="1"/>
          </p:nvPr>
        </p:nvSpPr>
        <p:spPr>
          <a:xfrm>
            <a:off x="742478" y="1803400"/>
            <a:ext cx="11519844" cy="6267600"/>
          </a:xfrm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048"/>
            </a:pPr>
            <a:r>
              <a:rPr b="1"/>
              <a:t>Nothing</a:t>
            </a:r>
            <a:r>
              <a:t> is a subtype of all types, also called the bottom type. There is no value that has type </a:t>
            </a:r>
            <a:r>
              <a:rPr b="1"/>
              <a:t>Nothing</a:t>
            </a:r>
            <a:endParaRPr b="1"/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signal abnormal termination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en element type of empty collection</a:t>
            </a:r>
            <a:endParaRPr b="1"/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rPr b="1"/>
              <a:t>Null</a:t>
            </a:r>
            <a:r>
              <a:t> is a subtype of all reference types (i.e. any subtype of AnyRef). 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It has a single value identified by the keyword literal null. 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Null is provided mostly for interoperability with other JVM languages 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should almost never be used in Scala code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Every reference class type also has null as a value. The type of null is Null. 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Null is a subtype of every class that inherits from Object; it is incompatible with subtypes of AnyVal (non - nullable)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Nothing is useful for Exception hand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Nothing is useful for Exception handling</a:t>
            </a:r>
          </a:p>
        </p:txBody>
      </p:sp>
      <p:sp>
        <p:nvSpPr>
          <p:cNvPr id="238" name="exception handling is similar to Java…"/>
          <p:cNvSpPr txBox="1"/>
          <p:nvPr>
            <p:ph type="body" idx="1"/>
          </p:nvPr>
        </p:nvSpPr>
        <p:spPr>
          <a:xfrm>
            <a:off x="952500" y="2590800"/>
            <a:ext cx="11099800" cy="4944716"/>
          </a:xfrm>
          <a:prstGeom prst="rect">
            <a:avLst/>
          </a:prstGeom>
        </p:spPr>
        <p:txBody>
          <a:bodyPr/>
          <a:lstStyle/>
          <a:p>
            <a:pPr/>
            <a:r>
              <a:t>exception handling is similar to Java</a:t>
            </a:r>
          </a:p>
          <a:p>
            <a:pPr/>
            <a:r>
              <a:t>The expression </a:t>
            </a:r>
            <a:r>
              <a:rPr b="1"/>
              <a:t>throw Exc</a:t>
            </a:r>
            <a:r>
              <a:t> aborts evaluation with the exception Exc</a:t>
            </a:r>
          </a:p>
          <a:p>
            <a:pPr/>
            <a:r>
              <a:t>The type of </a:t>
            </a:r>
            <a:r>
              <a:rPr b="1"/>
              <a:t>throw Exc</a:t>
            </a:r>
            <a:r>
              <a:t> is Nothing</a:t>
            </a:r>
          </a:p>
        </p:txBody>
      </p:sp>
      <p:sp>
        <p:nvSpPr>
          <p:cNvPr id="239" name="scala&gt;"/>
          <p:cNvSpPr txBox="1"/>
          <p:nvPr/>
        </p:nvSpPr>
        <p:spPr>
          <a:xfrm>
            <a:off x="150138" y="8242298"/>
            <a:ext cx="12704524" cy="7874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385572">
              <a:defRPr b="0"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def error(msg:String) = throw new Error(msg)</a:t>
            </a:r>
          </a:p>
          <a:p>
            <a:pPr algn="l" defTabSz="385572">
              <a:defRPr b="0"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                                   </a:t>
            </a:r>
          </a:p>
          <a:p>
            <a:pPr algn="l" defTabSz="385572">
              <a:defRPr b="0"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//&gt; error: (msg: String)Nothing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bstract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Abstract classes</a:t>
            </a:r>
          </a:p>
        </p:txBody>
      </p:sp>
      <p:sp>
        <p:nvSpPr>
          <p:cNvPr id="172" name="Can not be instantiated!…"/>
          <p:cNvSpPr txBox="1"/>
          <p:nvPr>
            <p:ph type="body" idx="1"/>
          </p:nvPr>
        </p:nvSpPr>
        <p:spPr>
          <a:xfrm>
            <a:off x="952500" y="2590800"/>
            <a:ext cx="11519843" cy="4834087"/>
          </a:xfrm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3400"/>
              </a:spcBef>
              <a:defRPr sz="2656"/>
            </a:pPr>
            <a:r>
              <a:t>Can not be instantiated!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Use </a:t>
            </a:r>
            <a:r>
              <a:rPr b="1"/>
              <a:t>abstract </a:t>
            </a:r>
            <a:r>
              <a:t> keyword 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Use </a:t>
            </a:r>
            <a:r>
              <a:rPr b="1"/>
              <a:t>extends</a:t>
            </a:r>
            <a:r>
              <a:t> keyword to define a subclass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The abstract class is a superclass of the realizations - baseclass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Can have undefined methods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The implementing class has to add method implementations</a:t>
            </a:r>
          </a:p>
        </p:txBody>
      </p:sp>
      <p:sp>
        <p:nvSpPr>
          <p:cNvPr id="173" name="abstract class Animal(name: String)"/>
          <p:cNvSpPr txBox="1"/>
          <p:nvPr>
            <p:ph type="body" idx="13"/>
          </p:nvPr>
        </p:nvSpPr>
        <p:spPr>
          <a:xfrm>
            <a:off x="150139" y="8013699"/>
            <a:ext cx="12704522" cy="787401"/>
          </a:xfrm>
          <a:prstGeom prst="rect">
            <a:avLst/>
          </a:prstGeom>
        </p:spPr>
        <p:txBody>
          <a:bodyPr/>
          <a:lstStyle/>
          <a:p>
            <a:pPr/>
            <a:r>
              <a:t>abstract class Animal(name: String)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emo time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time!</a:t>
            </a:r>
          </a:p>
        </p:txBody>
      </p:sp>
      <p:sp>
        <p:nvSpPr>
          <p:cNvPr id="242" name="Let’s have a look at the typ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have a look at the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Lab time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time!</a:t>
            </a:r>
          </a:p>
        </p:txBody>
      </p:sp>
      <p:sp>
        <p:nvSpPr>
          <p:cNvPr id="245" name="class_hierarchies_06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class_hierarchies_06</a:t>
            </a:r>
          </a:p>
        </p:txBody>
      </p:sp>
      <p:pic>
        <p:nvPicPr>
          <p:cNvPr id="246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3739" y="5778500"/>
            <a:ext cx="3783364" cy="3449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ynamic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binding</a:t>
            </a:r>
          </a:p>
        </p:txBody>
      </p:sp>
      <p:sp>
        <p:nvSpPr>
          <p:cNvPr id="176" name="Dynamic method dispatch - which code will be called?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method dispatch - which code will be called?</a:t>
            </a:r>
          </a:p>
          <a:p>
            <a:pPr/>
            <a:r>
              <a:t>In object oriented languages, the code invoked by method call depends on the runtime type of the object</a:t>
            </a:r>
          </a:p>
        </p:txBody>
      </p:sp>
      <p:sp>
        <p:nvSpPr>
          <p:cNvPr id="177" name="empty contains 1"/>
          <p:cNvSpPr txBox="1"/>
          <p:nvPr>
            <p:ph type="body" idx="13"/>
          </p:nvPr>
        </p:nvSpPr>
        <p:spPr>
          <a:xfrm>
            <a:off x="150139" y="6673850"/>
            <a:ext cx="12704522" cy="444501"/>
          </a:xfrm>
          <a:prstGeom prst="rect">
            <a:avLst/>
          </a:prstGeom>
        </p:spPr>
        <p:txBody>
          <a:bodyPr/>
          <a:lstStyle/>
          <a:p>
            <a:pPr/>
            <a:r>
              <a:t>  empty contains 1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erri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Overriding</a:t>
            </a:r>
          </a:p>
        </p:txBody>
      </p:sp>
      <p:sp>
        <p:nvSpPr>
          <p:cNvPr id="180" name="Redefine functionality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Redefine functionality</a:t>
            </a:r>
          </a:p>
          <a:p>
            <a:pPr/>
            <a:r>
              <a:t>Use the keyword </a:t>
            </a:r>
            <a:r>
              <a:rPr b="1"/>
              <a:t>override</a:t>
            </a:r>
          </a:p>
          <a:p>
            <a:pPr/>
            <a:r>
              <a:t>In Scala, </a:t>
            </a:r>
            <a:r>
              <a:rPr b="1"/>
              <a:t>override</a:t>
            </a:r>
            <a:r>
              <a:t> is mandatory</a:t>
            </a:r>
          </a:p>
        </p:txBody>
      </p:sp>
      <p:sp>
        <p:nvSpPr>
          <p:cNvPr id="181" name="override def toString() = &quot;.&quot;"/>
          <p:cNvSpPr txBox="1"/>
          <p:nvPr>
            <p:ph type="body" idx="13"/>
          </p:nvPr>
        </p:nvSpPr>
        <p:spPr>
          <a:xfrm>
            <a:off x="150139" y="6673850"/>
            <a:ext cx="12704522" cy="444501"/>
          </a:xfrm>
          <a:prstGeom prst="rect">
            <a:avLst/>
          </a:prstGeom>
        </p:spPr>
        <p:txBody>
          <a:bodyPr/>
          <a:lstStyle/>
          <a:p>
            <a:pPr/>
            <a:r>
              <a:t>  override def toString() = "."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defin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 definition</a:t>
            </a:r>
          </a:p>
        </p:txBody>
      </p:sp>
      <p:sp>
        <p:nvSpPr>
          <p:cNvPr id="184" name="Represents a singleton…"/>
          <p:cNvSpPr txBox="1"/>
          <p:nvPr>
            <p:ph type="body" sz="half" idx="1"/>
          </p:nvPr>
        </p:nvSpPr>
        <p:spPr>
          <a:xfrm>
            <a:off x="952500" y="1833760"/>
            <a:ext cx="11519843" cy="3742285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Represents a singleton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Singleton objects are values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Reference - only one can exist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Reference by name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Can not have generic types (huh?? future lesson!)</a:t>
            </a:r>
          </a:p>
        </p:txBody>
      </p:sp>
      <p:sp>
        <p:nvSpPr>
          <p:cNvPr id="185" name="object Empty extends IntSet {…"/>
          <p:cNvSpPr txBox="1"/>
          <p:nvPr>
            <p:ph type="body" idx="13"/>
          </p:nvPr>
        </p:nvSpPr>
        <p:spPr>
          <a:xfrm>
            <a:off x="150139" y="6552108"/>
            <a:ext cx="12704522" cy="2501901"/>
          </a:xfrm>
          <a:prstGeom prst="rect">
            <a:avLst/>
          </a:prstGeom>
        </p:spPr>
        <p:txBody>
          <a:bodyPr/>
          <a:lstStyle/>
          <a:p>
            <a:pPr/>
            <a:r>
              <a:t>object Empty extends IntSet {</a:t>
            </a:r>
          </a:p>
          <a:p>
            <a:pPr/>
            <a:r>
              <a:t>  def contains(n: Int) = false</a:t>
            </a:r>
          </a:p>
          <a:p>
            <a:pPr/>
            <a:r>
              <a:t>  def include(n: Int) = new NonEmpty(n, Empty, Empty)</a:t>
            </a:r>
          </a:p>
          <a:p>
            <a:pPr/>
            <a:r>
              <a:t>  override def toString() = "."</a:t>
            </a:r>
          </a:p>
          <a:p>
            <a:pPr/>
            <a:r>
              <a:t>}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ersistent data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Persistent data structures</a:t>
            </a:r>
          </a:p>
        </p:txBody>
      </p:sp>
      <p:sp>
        <p:nvSpPr>
          <p:cNvPr id="188" name="On change, the old structure still exist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change, the old structure still exists</a:t>
            </a:r>
          </a:p>
        </p:txBody>
      </p:sp>
      <p:pic>
        <p:nvPicPr>
          <p:cNvPr id="189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0800" y="5907533"/>
            <a:ext cx="2540001" cy="254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What about multiple inheritance?"/>
          <p:cNvSpPr txBox="1"/>
          <p:nvPr>
            <p:ph type="title"/>
          </p:nvPr>
        </p:nvSpPr>
        <p:spPr>
          <a:xfrm>
            <a:off x="952500" y="253999"/>
            <a:ext cx="11099800" cy="1360738"/>
          </a:xfrm>
          <a:prstGeom prst="rect">
            <a:avLst/>
          </a:prstGeom>
        </p:spPr>
        <p:txBody>
          <a:bodyPr/>
          <a:lstStyle>
            <a:lvl1pPr defTabSz="414780">
              <a:defRPr sz="5600"/>
            </a:lvl1pPr>
          </a:lstStyle>
          <a:p>
            <a:pPr/>
            <a:r>
              <a:t>What about multiple inheritance?</a:t>
            </a:r>
          </a:p>
        </p:txBody>
      </p:sp>
      <p:sp>
        <p:nvSpPr>
          <p:cNvPr id="192" name="We can build large class hierachies…"/>
          <p:cNvSpPr txBox="1"/>
          <p:nvPr>
            <p:ph type="body" idx="1"/>
          </p:nvPr>
        </p:nvSpPr>
        <p:spPr>
          <a:xfrm>
            <a:off x="952499" y="2197100"/>
            <a:ext cx="11415416" cy="4855270"/>
          </a:xfrm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200"/>
            </a:pPr>
            <a:r>
              <a:t>We can build large class hierachies</a:t>
            </a:r>
          </a:p>
          <a:p>
            <a:pPr marL="311150" indent="-311150" defTabSz="408940">
              <a:spcBef>
                <a:spcPts val="2900"/>
              </a:spcBef>
              <a:defRPr sz="2200"/>
            </a:pPr>
            <a:r>
              <a:t>Scala is a single inheritance language - </a:t>
            </a:r>
            <a:r>
              <a:t>a class can only have </a:t>
            </a:r>
            <a:r>
              <a:rPr b="1"/>
              <a:t>one superclass</a:t>
            </a:r>
          </a:p>
          <a:p>
            <a:pPr marL="311150" indent="-311150" defTabSz="408940">
              <a:spcBef>
                <a:spcPts val="2900"/>
              </a:spcBef>
              <a:defRPr sz="2200"/>
            </a:pPr>
            <a:r>
              <a:t>What if a class has several natural supertypes?</a:t>
            </a:r>
          </a:p>
          <a:p>
            <a:pPr marL="311150" indent="-311150" defTabSz="408940">
              <a:spcBef>
                <a:spcPts val="2900"/>
              </a:spcBef>
              <a:defRPr sz="2200"/>
            </a:pPr>
            <a:r>
              <a:t>What if we want to inherit code from several types?</a:t>
            </a:r>
          </a:p>
          <a:p>
            <a:pPr marL="311150" indent="-311150" defTabSz="408940">
              <a:spcBef>
                <a:spcPts val="2900"/>
              </a:spcBef>
              <a:defRPr sz="2200"/>
            </a:pPr>
            <a:r>
              <a:t>Example: </a:t>
            </a:r>
          </a:p>
          <a:p>
            <a:pPr lvl="1" marL="622300" indent="-311150" defTabSz="408940">
              <a:spcBef>
                <a:spcPts val="2900"/>
              </a:spcBef>
              <a:defRPr sz="2200"/>
            </a:pPr>
            <a:r>
              <a:t>Platypus is a mammal, but lays eggs</a:t>
            </a:r>
          </a:p>
          <a:p>
            <a:pPr lvl="1" marL="622300" indent="-311150" defTabSz="408940">
              <a:spcBef>
                <a:spcPts val="2900"/>
              </a:spcBef>
              <a:defRPr sz="2200"/>
            </a:pPr>
            <a:r>
              <a:t>Credit card is an editable card, but should also have some security settings</a:t>
            </a:r>
          </a:p>
        </p:txBody>
      </p:sp>
      <p:pic>
        <p:nvPicPr>
          <p:cNvPr id="193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2900" y="7266433"/>
            <a:ext cx="2540001" cy="254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ack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Packages</a:t>
            </a:r>
          </a:p>
        </p:txBody>
      </p:sp>
      <p:sp>
        <p:nvSpPr>
          <p:cNvPr id="196" name="Stay organized - use packag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Stay organized - use packages</a:t>
            </a:r>
          </a:p>
          <a:p>
            <a:pPr/>
            <a:r>
              <a:t>Fully qualified class name is </a:t>
            </a:r>
            <a:r>
              <a:rPr b="1"/>
              <a:t>packagename.classname</a:t>
            </a:r>
            <a:endParaRPr b="1"/>
          </a:p>
          <a:p>
            <a:pPr/>
            <a:r>
              <a:t>Think of this as last name + first name!</a:t>
            </a:r>
          </a:p>
        </p:txBody>
      </p:sp>
      <p:sp>
        <p:nvSpPr>
          <p:cNvPr id="197" name="package dk.lundogbendsen.scala.hello…"/>
          <p:cNvSpPr txBox="1"/>
          <p:nvPr>
            <p:ph type="body" idx="13"/>
          </p:nvPr>
        </p:nvSpPr>
        <p:spPr>
          <a:xfrm>
            <a:off x="150139" y="6159500"/>
            <a:ext cx="12704522" cy="1473201"/>
          </a:xfrm>
          <a:prstGeom prst="rect">
            <a:avLst/>
          </a:prstGeom>
        </p:spPr>
        <p:txBody>
          <a:bodyPr/>
          <a:lstStyle/>
          <a:p>
            <a:pPr/>
            <a:r>
              <a:t>package dk.lundogbendsen.scala.hello</a:t>
            </a:r>
          </a:p>
          <a:p>
            <a:pPr/>
            <a:r>
              <a:t>object Hello{ …}</a:t>
            </a:r>
          </a:p>
          <a:p>
            <a:pPr/>
            <a:r>
              <a:t>//</a:t>
            </a:r>
          </a:p>
          <a:p>
            <a:pPr/>
            <a:r>
              <a:t>dk.lundogbendsen.scala.hello.Hello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Im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</a:t>
            </a:r>
          </a:p>
        </p:txBody>
      </p:sp>
      <p:sp>
        <p:nvSpPr>
          <p:cNvPr id="200" name="Use import to avoid typing the fully qualified class nam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import to avoid typing the fully qualified class name </a:t>
            </a:r>
          </a:p>
          <a:p>
            <a:pPr/>
            <a:r>
              <a:t>Named import</a:t>
            </a:r>
          </a:p>
          <a:p>
            <a:pPr/>
            <a:r>
              <a:t>Wildcard import</a:t>
            </a:r>
          </a:p>
        </p:txBody>
      </p:sp>
      <p:sp>
        <p:nvSpPr>
          <p:cNvPr id="201" name="import dk.lundogbendsen.hello.Hello // imports just Hello…"/>
          <p:cNvSpPr txBox="1"/>
          <p:nvPr>
            <p:ph type="body" idx="13"/>
          </p:nvPr>
        </p:nvSpPr>
        <p:spPr>
          <a:xfrm>
            <a:off x="150139" y="5988050"/>
            <a:ext cx="12704522" cy="1816101"/>
          </a:xfrm>
          <a:prstGeom prst="rect">
            <a:avLst/>
          </a:prstGeom>
        </p:spPr>
        <p:txBody>
          <a:bodyPr/>
          <a:lstStyle/>
          <a:p>
            <a:pPr/>
            <a:r>
              <a:t>import dk.lundogbendsen.hello.Hello // imports just Hello</a:t>
            </a:r>
          </a:p>
          <a:p>
            <a:pPr/>
            <a:r>
              <a:t>import dk.lundogbendsen.hello.{Hello,Bye}//imports Hello and Bye</a:t>
            </a:r>
          </a:p>
          <a:p>
            <a:pPr/>
            <a:r>
              <a:t>import dk.lundogbendsen.hello._ // wildcard imports all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