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pic>
        <p:nvPicPr>
          <p:cNvPr id="13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8759" y="6026596"/>
            <a:ext cx="3621939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rødtekst, niveau et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14" name="“Skriv et citat her”.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b_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3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3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5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eltekst"/>
          <p:cNvSpPr txBox="1"/>
          <p:nvPr>
            <p:ph type="title"/>
          </p:nvPr>
        </p:nvSpPr>
        <p:spPr>
          <a:xfrm>
            <a:off x="952500" y="254000"/>
            <a:ext cx="11099800" cy="1360737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4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7" name="scala&gt;"/>
          <p:cNvSpPr txBox="1"/>
          <p:nvPr>
            <p:ph type="body" sz="quarter" idx="13"/>
          </p:nvPr>
        </p:nvSpPr>
        <p:spPr>
          <a:xfrm>
            <a:off x="150138" y="6502398"/>
            <a:ext cx="12704524" cy="78740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8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raits in Scal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Polymorphism in Scala</a:t>
            </a:r>
          </a:p>
        </p:txBody>
      </p:sp>
      <p:pic>
        <p:nvPicPr>
          <p:cNvPr id="140" name="Billede" descr="Billede"/>
          <p:cNvPicPr>
            <a:picLocks noChangeAspect="1"/>
          </p:cNvPicPr>
          <p:nvPr/>
        </p:nvPicPr>
        <p:blipFill>
          <a:blip r:embed="rId2">
            <a:alphaModFix amt="50261"/>
            <a:extLst/>
          </a:blip>
          <a:stretch>
            <a:fillRect/>
          </a:stretch>
        </p:blipFill>
        <p:spPr>
          <a:xfrm>
            <a:off x="2330739" y="262876"/>
            <a:ext cx="7675274" cy="891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6182" y="5496059"/>
            <a:ext cx="5940621" cy="414686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What is polymorphis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What is polymorphism?</a:t>
            </a:r>
          </a:p>
        </p:txBody>
      </p:sp>
      <p:sp>
        <p:nvSpPr>
          <p:cNvPr id="144" name="Polymorphism means “many forms”…"/>
          <p:cNvSpPr txBox="1"/>
          <p:nvPr>
            <p:ph type="body" sz="half" idx="1"/>
          </p:nvPr>
        </p:nvSpPr>
        <p:spPr>
          <a:xfrm>
            <a:off x="952500" y="2349500"/>
            <a:ext cx="11519844" cy="2985245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Polymorphism means “many forms”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function can have arguments of “many types”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type can have instances of “many types”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subtyping (OOP): instances of a subclass can be passed to a base class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generics (FP): instances of class or function are created by type parametrization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eneric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 Types</a:t>
            </a:r>
          </a:p>
        </p:txBody>
      </p:sp>
      <p:sp>
        <p:nvSpPr>
          <p:cNvPr id="147" name="Generic types are types (classes, traits) which take a type as a parameter…"/>
          <p:cNvSpPr txBox="1"/>
          <p:nvPr>
            <p:ph type="body" sz="half" idx="1"/>
          </p:nvPr>
        </p:nvSpPr>
        <p:spPr>
          <a:xfrm>
            <a:off x="952500" y="2590800"/>
            <a:ext cx="11519844" cy="3484365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Generic types are types (classes, traits) which take a type as a parameter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Useful for collection classes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Generic classes take a type as a parameter within square brackets []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Subtyping of generic types is invariant, </a:t>
            </a:r>
          </a:p>
          <a:p>
            <a:pPr lvl="1" marL="648970" indent="-324485" defTabSz="426466">
              <a:spcBef>
                <a:spcPts val="3000"/>
              </a:spcBef>
              <a:defRPr sz="2336"/>
            </a:pPr>
            <a:r>
              <a:t>Stack[A] is only a subtype of Stack[B] if and only if B = A</a:t>
            </a:r>
          </a:p>
        </p:txBody>
      </p:sp>
      <p:sp>
        <p:nvSpPr>
          <p:cNvPr id="148" name="scala&gt;"/>
          <p:cNvSpPr txBox="1"/>
          <p:nvPr>
            <p:ph type="body" idx="13"/>
          </p:nvPr>
        </p:nvSpPr>
        <p:spPr>
          <a:xfrm>
            <a:off x="150138" y="6502398"/>
            <a:ext cx="12704524" cy="2985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Stack[A] {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private var elements: List[A] = Nil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def push(x: A) { elements = x :: elements }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def peek: A = elements.head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def pop(): A = {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val currentTop = peek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elements = elements.tail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currentTop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}</a:t>
            </a:r>
          </a:p>
          <a:p>
            <a:pPr marL="0" indent="0" defTabSz="490727">
              <a:spcBef>
                <a:spcPts val="0"/>
              </a:spcBef>
              <a:buSzTx/>
              <a:buNone/>
              <a:defRPr sz="2016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mo Cons-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Cons-list</a:t>
            </a:r>
          </a:p>
        </p:txBody>
      </p:sp>
      <p:sp>
        <p:nvSpPr>
          <p:cNvPr id="151" name="scala&gt;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polymorphism.List.scala</a:t>
            </a:r>
          </a:p>
        </p:txBody>
      </p:sp>
      <p:sp>
        <p:nvSpPr>
          <p:cNvPr id="152" name="tail"/>
          <p:cNvSpPr/>
          <p:nvPr/>
        </p:nvSpPr>
        <p:spPr>
          <a:xfrm>
            <a:off x="5731718" y="20589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tail</a:t>
            </a:r>
          </a:p>
        </p:txBody>
      </p:sp>
      <p:sp>
        <p:nvSpPr>
          <p:cNvPr id="153" name="head"/>
          <p:cNvSpPr/>
          <p:nvPr/>
        </p:nvSpPr>
        <p:spPr>
          <a:xfrm>
            <a:off x="4906218" y="20589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head</a:t>
            </a:r>
          </a:p>
        </p:txBody>
      </p:sp>
      <p:sp>
        <p:nvSpPr>
          <p:cNvPr id="154" name="Streg"/>
          <p:cNvSpPr/>
          <p:nvPr/>
        </p:nvSpPr>
        <p:spPr>
          <a:xfrm>
            <a:off x="6288728" y="2887564"/>
            <a:ext cx="437829" cy="6603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tail"/>
          <p:cNvSpPr/>
          <p:nvPr/>
        </p:nvSpPr>
        <p:spPr>
          <a:xfrm>
            <a:off x="7522418" y="35321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tail</a:t>
            </a:r>
          </a:p>
        </p:txBody>
      </p:sp>
      <p:sp>
        <p:nvSpPr>
          <p:cNvPr id="156" name="head"/>
          <p:cNvSpPr/>
          <p:nvPr/>
        </p:nvSpPr>
        <p:spPr>
          <a:xfrm>
            <a:off x="6696918" y="35321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head</a:t>
            </a:r>
          </a:p>
        </p:txBody>
      </p:sp>
      <p:sp>
        <p:nvSpPr>
          <p:cNvPr id="157" name="Streg"/>
          <p:cNvSpPr/>
          <p:nvPr/>
        </p:nvSpPr>
        <p:spPr>
          <a:xfrm>
            <a:off x="8079428" y="4360764"/>
            <a:ext cx="437829" cy="6603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Nil"/>
          <p:cNvSpPr/>
          <p:nvPr/>
        </p:nvSpPr>
        <p:spPr>
          <a:xfrm>
            <a:off x="9313118" y="49926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Nil</a:t>
            </a:r>
          </a:p>
        </p:txBody>
      </p:sp>
      <p:sp>
        <p:nvSpPr>
          <p:cNvPr id="159" name="head"/>
          <p:cNvSpPr/>
          <p:nvPr/>
        </p:nvSpPr>
        <p:spPr>
          <a:xfrm>
            <a:off x="8487618" y="4992687"/>
            <a:ext cx="834182" cy="874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olymorphic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Polymorphic methods</a:t>
            </a:r>
          </a:p>
        </p:txBody>
      </p:sp>
      <p:sp>
        <p:nvSpPr>
          <p:cNvPr id="162" name="Like classes and traits, functions can have type parameters…"/>
          <p:cNvSpPr txBox="1"/>
          <p:nvPr>
            <p:ph type="body" sz="half" idx="1"/>
          </p:nvPr>
        </p:nvSpPr>
        <p:spPr>
          <a:xfrm>
            <a:off x="952500" y="2590800"/>
            <a:ext cx="11099800" cy="4185196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Like classes and traits, functions can have type parameters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Ie, functions can be parameterized by type as well as value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Type parameters are enclosed in square brackets, while value parameters are enclosed in parentheses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Type can be implicit in call (type inference)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Type erasure - only there at compile time, erased at runtime</a:t>
            </a:r>
          </a:p>
        </p:txBody>
      </p:sp>
      <p:sp>
        <p:nvSpPr>
          <p:cNvPr id="163" name="scala&gt;"/>
          <p:cNvSpPr txBox="1"/>
          <p:nvPr/>
        </p:nvSpPr>
        <p:spPr>
          <a:xfrm>
            <a:off x="150138" y="6953795"/>
            <a:ext cx="12704524" cy="24024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listOfDuplicates[A](x: A, length: Int): List[A] = {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if (length &lt; 1)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Nil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else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x :: listOfDuplicates(x, length - 1)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listOfDuplicates[String](“miaw!",4) //List[String] = List(miaw!, miaw!, miaw!, miaw!)</a:t>
            </a: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 defTabSz="362204">
              <a:defRPr sz="1488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listOfDuplicates(“moooh!",4) //List[String] = List(moooh!, moooh!, moooh!, moooh!)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ab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166" name="polymorphism_0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polymorphism_07</a:t>
            </a:r>
          </a:p>
        </p:txBody>
      </p:sp>
      <p:pic>
        <p:nvPicPr>
          <p:cNvPr id="167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1370" y="5449731"/>
            <a:ext cx="3978263" cy="3626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